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4" r:id="rId3"/>
    <p:sldId id="275" r:id="rId5"/>
    <p:sldId id="508" r:id="rId6"/>
    <p:sldId id="479" r:id="rId7"/>
    <p:sldId id="480" r:id="rId8"/>
    <p:sldId id="482" r:id="rId9"/>
    <p:sldId id="509" r:id="rId10"/>
    <p:sldId id="342" r:id="rId11"/>
    <p:sldId id="343" r:id="rId12"/>
    <p:sldId id="481" r:id="rId13"/>
    <p:sldId id="483" r:id="rId14"/>
    <p:sldId id="484" r:id="rId15"/>
    <p:sldId id="485" r:id="rId16"/>
    <p:sldId id="486" r:id="rId17"/>
    <p:sldId id="487" r:id="rId18"/>
    <p:sldId id="510" r:id="rId19"/>
    <p:sldId id="347" r:id="rId20"/>
    <p:sldId id="353" r:id="rId21"/>
    <p:sldId id="489" r:id="rId22"/>
    <p:sldId id="488" r:id="rId23"/>
    <p:sldId id="491" r:id="rId24"/>
    <p:sldId id="490" r:id="rId25"/>
    <p:sldId id="492" r:id="rId26"/>
    <p:sldId id="493" r:id="rId27"/>
    <p:sldId id="494" r:id="rId28"/>
    <p:sldId id="495" r:id="rId29"/>
    <p:sldId id="505" r:id="rId30"/>
    <p:sldId id="496" r:id="rId31"/>
    <p:sldId id="497" r:id="rId32"/>
    <p:sldId id="498" r:id="rId33"/>
    <p:sldId id="499" r:id="rId34"/>
    <p:sldId id="500" r:id="rId35"/>
    <p:sldId id="501" r:id="rId36"/>
    <p:sldId id="502" r:id="rId37"/>
    <p:sldId id="503" r:id="rId38"/>
    <p:sldId id="50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AC0000"/>
    <a:srgbClr val="C00004"/>
    <a:srgbClr val="404040"/>
    <a:srgbClr val="FF1E22"/>
    <a:srgbClr val="FF353B"/>
    <a:srgbClr val="FF0000"/>
    <a:srgbClr val="595959"/>
    <a:srgbClr val="DADADA"/>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1" autoAdjust="0"/>
    <p:restoredTop sz="93836"/>
  </p:normalViewPr>
  <p:slideViewPr>
    <p:cSldViewPr snapToGrid="0">
      <p:cViewPr varScale="1">
        <p:scale>
          <a:sx n="107" d="100"/>
          <a:sy n="107" d="100"/>
        </p:scale>
        <p:origin x="126" y="150"/>
      </p:cViewPr>
      <p:guideLst>
        <p:guide orient="horz" pos="2160"/>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268720"/>
            <a:ext cx="2743200" cy="365125"/>
          </a:xfrm>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a:xfrm>
            <a:off x="4038600" y="6268720"/>
            <a:ext cx="4114800" cy="365125"/>
          </a:xfrm>
        </p:spPr>
        <p:txBody>
          <a:bodyPr/>
          <a:lstStyle/>
          <a:p>
            <a:endParaRPr lang="zh-CN" altLang="en-US"/>
          </a:p>
        </p:txBody>
      </p:sp>
      <p:sp>
        <p:nvSpPr>
          <p:cNvPr id="6" name="灯片编号占位符 5"/>
          <p:cNvSpPr>
            <a:spLocks noGrp="1"/>
          </p:cNvSpPr>
          <p:nvPr>
            <p:ph type="sldNum" sz="quarter" idx="12"/>
          </p:nvPr>
        </p:nvSpPr>
        <p:spPr>
          <a:xfrm>
            <a:off x="8610600" y="6283325"/>
            <a:ext cx="2743200" cy="365125"/>
          </a:xfrm>
        </p:spPr>
        <p:txBody>
          <a:bodyPr/>
          <a:lstStyle/>
          <a:p>
            <a:fld id="{C7DDFB1A-B182-44C2-B360-C2BFCBF3A2E1}" type="slidenum">
              <a:rPr lang="zh-CN" altLang="en-US" smtClean="0"/>
            </a:fld>
            <a:endParaRPr lang="zh-CN" altLang="en-US"/>
          </a:p>
        </p:txBody>
      </p:sp>
      <p:sp>
        <p:nvSpPr>
          <p:cNvPr id="7" name="矩形 6"/>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9"/>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sp>
        <p:nvSpPr>
          <p:cNvPr id="12" name="标题 11"/>
          <p:cNvSpPr>
            <a:spLocks noGrp="1"/>
          </p:cNvSpPr>
          <p:nvPr>
            <p:ph type="title" hasCustomPrompt="1"/>
          </p:nvPr>
        </p:nvSpPr>
        <p:spPr>
          <a:xfrm>
            <a:off x="1295400" y="4314825"/>
            <a:ext cx="9860915" cy="1036320"/>
          </a:xfrm>
        </p:spPr>
        <p:txBody>
          <a:bodyPr/>
          <a:lstStyle/>
          <a:p>
            <a:endParaRPr lang="zh-CN" altLang="en-US" dirty="0">
              <a:solidFill>
                <a:schemeClr val="tx1"/>
              </a:solidFill>
              <a:effectLst>
                <a:outerShdw blurRad="38100" dist="19050" dir="2700000" algn="tl" rotWithShape="0">
                  <a:schemeClr val="dk1">
                    <a:alpha val="40000"/>
                  </a:schemeClr>
                </a:outerShdw>
              </a:effectLst>
              <a:latin typeface="+mn-ea"/>
              <a:ea typeface="黑体" panose="02010609060101010101" charset="-122"/>
              <a:sym typeface="+mn-ea"/>
            </a:endParaRPr>
          </a:p>
          <a:p>
            <a:endParaRPr lang="zh-CN" altLang="en-US" dirty="0">
              <a:solidFill>
                <a:srgbClr val="C00000"/>
              </a:solidFill>
              <a:latin typeface="+mn-ea"/>
              <a:ea typeface="黑体" panose="02010609060101010101" charset="-122"/>
              <a:sym typeface="+mn-ea"/>
            </a:endParaRPr>
          </a:p>
        </p:txBody>
      </p:sp>
      <p:pic>
        <p:nvPicPr>
          <p:cNvPr id="1027" name="Picture 3" descr="E:\资料\公司PPT\背景\03\图片1副本.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 y="1931670"/>
            <a:ext cx="12207240" cy="185610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
        <p:nvSpPr>
          <p:cNvPr id="16" name="文本框 15"/>
          <p:cNvSpPr txBox="1"/>
          <p:nvPr userDrawn="1"/>
        </p:nvSpPr>
        <p:spPr>
          <a:xfrm>
            <a:off x="152400" y="158750"/>
            <a:ext cx="3886200" cy="400110"/>
          </a:xfrm>
          <a:prstGeom prst="rect">
            <a:avLst/>
          </a:prstGeom>
          <a:noFill/>
        </p:spPr>
        <p:txBody>
          <a:bodyPr wrap="square" rtlCol="0">
            <a:spAutoFit/>
          </a:bodyPr>
          <a:lstStyle/>
          <a:p>
            <a:r>
              <a:rPr lang="zh-CN" altLang="en-US" sz="2000" dirty="0" smtClean="0">
                <a:latin typeface="方正姚体" panose="02010601030101010101" charset="-122"/>
                <a:ea typeface="方正姚体" panose="02010601030101010101" charset="-122"/>
              </a:rPr>
              <a:t>专</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快</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好</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省</a:t>
            </a:r>
            <a:endParaRPr lang="zh-CN" altLang="en-US" sz="2000" dirty="0" smtClean="0">
              <a:latin typeface="方正姚体" panose="02010601030101010101" charset="-122"/>
              <a:ea typeface="方正姚体" panose="02010601030101010101" charset="-122"/>
            </a:endParaRPr>
          </a:p>
        </p:txBody>
      </p:sp>
      <p:sp>
        <p:nvSpPr>
          <p:cNvPr id="17" name="文本框 16"/>
          <p:cNvSpPr txBox="1"/>
          <p:nvPr userDrawn="1"/>
        </p:nvSpPr>
        <p:spPr>
          <a:xfrm>
            <a:off x="182880" y="570230"/>
            <a:ext cx="3031599" cy="276999"/>
          </a:xfrm>
          <a:prstGeom prst="rect">
            <a:avLst/>
          </a:prstGeom>
          <a:noFill/>
        </p:spPr>
        <p:txBody>
          <a:bodyPr wrap="none" rtlCol="0">
            <a:spAutoFit/>
          </a:bodyPr>
          <a:lstStyle/>
          <a:p>
            <a:r>
              <a:rPr lang="en-US" altLang="zh-CN" sz="1200" dirty="0" err="1" smtClean="0">
                <a:solidFill>
                  <a:srgbClr val="C00000"/>
                </a:solidFill>
                <a:latin typeface="+mn-ea"/>
              </a:rPr>
              <a:t>Profession·Fast·Correct·Economize</a:t>
            </a:r>
            <a:endParaRPr lang="en-US" altLang="zh-CN" sz="1200" dirty="0" smtClean="0">
              <a:solidFill>
                <a:srgbClr val="C00000"/>
              </a:solidFill>
              <a:latin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268720"/>
            <a:ext cx="2743200" cy="365125"/>
          </a:xfrm>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a:xfrm>
            <a:off x="4038600" y="6268720"/>
            <a:ext cx="4114800" cy="365125"/>
          </a:xfrm>
        </p:spPr>
        <p:txBody>
          <a:bodyPr/>
          <a:lstStyle/>
          <a:p>
            <a:endParaRPr lang="zh-CN" altLang="en-US"/>
          </a:p>
        </p:txBody>
      </p:sp>
      <p:sp>
        <p:nvSpPr>
          <p:cNvPr id="6" name="灯片编号占位符 5"/>
          <p:cNvSpPr>
            <a:spLocks noGrp="1"/>
          </p:cNvSpPr>
          <p:nvPr>
            <p:ph type="sldNum" sz="quarter" idx="12"/>
          </p:nvPr>
        </p:nvSpPr>
        <p:spPr>
          <a:xfrm>
            <a:off x="8610600" y="6283325"/>
            <a:ext cx="2743200" cy="365125"/>
          </a:xfrm>
        </p:spPr>
        <p:txBody>
          <a:bodyPr/>
          <a:lstStyle/>
          <a:p>
            <a:fld id="{C7DDFB1A-B182-44C2-B360-C2BFCBF3A2E1}" type="slidenum">
              <a:rPr lang="zh-CN" altLang="en-US" smtClean="0"/>
            </a:fld>
            <a:endParaRPr lang="zh-CN" altLang="en-US"/>
          </a:p>
        </p:txBody>
      </p:sp>
      <p:sp>
        <p:nvSpPr>
          <p:cNvPr id="7" name="矩形 6"/>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9"/>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零七优服—科技·资本·政策服务平台</a:t>
            </a:r>
            <a:endParaRPr lang="zh-CN" altLang="en-US" sz="1200" dirty="0" smtClean="0">
              <a:solidFill>
                <a:schemeClr val="bg1"/>
              </a:solidFill>
              <a:latin typeface="方正姚体" panose="02010601030101010101" charset="-122"/>
              <a:ea typeface="方正姚体" panose="02010601030101010101" charset="-122"/>
            </a:endParaRPr>
          </a:p>
        </p:txBody>
      </p:sp>
      <p:sp>
        <p:nvSpPr>
          <p:cNvPr id="12" name="标题 11"/>
          <p:cNvSpPr>
            <a:spLocks noGrp="1"/>
          </p:cNvSpPr>
          <p:nvPr>
            <p:ph type="title" hasCustomPrompt="1"/>
          </p:nvPr>
        </p:nvSpPr>
        <p:spPr>
          <a:xfrm>
            <a:off x="1295400" y="4314825"/>
            <a:ext cx="9860915" cy="1036320"/>
          </a:xfrm>
        </p:spPr>
        <p:txBody>
          <a:bodyPr/>
          <a:lstStyle/>
          <a:p>
            <a:endParaRPr lang="zh-CN" altLang="en-US" dirty="0">
              <a:solidFill>
                <a:schemeClr val="tx1"/>
              </a:solidFill>
              <a:effectLst>
                <a:outerShdw blurRad="38100" dist="19050" dir="2700000" algn="tl" rotWithShape="0">
                  <a:schemeClr val="dk1">
                    <a:alpha val="40000"/>
                  </a:schemeClr>
                </a:outerShdw>
              </a:effectLst>
              <a:latin typeface="+mn-ea"/>
              <a:ea typeface="黑体" panose="02010609060101010101" charset="-122"/>
              <a:sym typeface="+mn-ea"/>
            </a:endParaRPr>
          </a:p>
          <a:p>
            <a:endParaRPr lang="zh-CN" altLang="en-US" dirty="0">
              <a:solidFill>
                <a:srgbClr val="C00000"/>
              </a:solidFill>
              <a:latin typeface="+mn-ea"/>
              <a:ea typeface="黑体" panose="02010609060101010101" charset="-122"/>
              <a:sym typeface="+mn-ea"/>
            </a:endParaRPr>
          </a:p>
        </p:txBody>
      </p:sp>
      <p:sp>
        <p:nvSpPr>
          <p:cNvPr id="2" name="文本框 1"/>
          <p:cNvSpPr txBox="1"/>
          <p:nvPr userDrawn="1"/>
        </p:nvSpPr>
        <p:spPr>
          <a:xfrm>
            <a:off x="152400" y="158750"/>
            <a:ext cx="3886200" cy="400110"/>
          </a:xfrm>
          <a:prstGeom prst="rect">
            <a:avLst/>
          </a:prstGeom>
          <a:noFill/>
        </p:spPr>
        <p:txBody>
          <a:bodyPr wrap="square" rtlCol="0">
            <a:spAutoFit/>
          </a:bodyPr>
          <a:lstStyle/>
          <a:p>
            <a:r>
              <a:rPr lang="zh-CN" altLang="en-US" sz="2000" dirty="0" smtClean="0">
                <a:latin typeface="方正姚体" panose="02010601030101010101" charset="-122"/>
                <a:ea typeface="方正姚体" panose="02010601030101010101" charset="-122"/>
              </a:rPr>
              <a:t>专</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快</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好</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省</a:t>
            </a:r>
            <a:endParaRPr lang="zh-CN" altLang="en-US" sz="2000" dirty="0" smtClean="0">
              <a:latin typeface="方正姚体" panose="02010601030101010101" charset="-122"/>
              <a:ea typeface="方正姚体" panose="02010601030101010101" charset="-122"/>
            </a:endParaRPr>
          </a:p>
        </p:txBody>
      </p:sp>
      <p:sp>
        <p:nvSpPr>
          <p:cNvPr id="14" name="文本框 13"/>
          <p:cNvSpPr txBox="1"/>
          <p:nvPr userDrawn="1"/>
        </p:nvSpPr>
        <p:spPr>
          <a:xfrm>
            <a:off x="182880" y="570230"/>
            <a:ext cx="3031599" cy="276999"/>
          </a:xfrm>
          <a:prstGeom prst="rect">
            <a:avLst/>
          </a:prstGeom>
          <a:noFill/>
        </p:spPr>
        <p:txBody>
          <a:bodyPr wrap="none" rtlCol="0">
            <a:spAutoFit/>
          </a:bodyPr>
          <a:lstStyle/>
          <a:p>
            <a:r>
              <a:rPr lang="en-US" altLang="zh-CN" sz="1200" dirty="0" err="1" smtClean="0">
                <a:solidFill>
                  <a:srgbClr val="C00000"/>
                </a:solidFill>
                <a:latin typeface="+mn-ea"/>
              </a:rPr>
              <a:t>Profession·Fast·Correct·Economize</a:t>
            </a:r>
            <a:endParaRPr lang="en-US" altLang="zh-CN" sz="1200" dirty="0" smtClean="0">
              <a:solidFill>
                <a:srgbClr val="C00000"/>
              </a:solidFill>
              <a:latin typeface="+mn-ea"/>
            </a:endParaRPr>
          </a:p>
        </p:txBody>
      </p:sp>
      <p:pic>
        <p:nvPicPr>
          <p:cNvPr id="1027" name="Picture 3" descr="E:\资料\公司PPT\背景\03\图片1副本.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 y="1931670"/>
            <a:ext cx="12207240" cy="18561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7_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grpSp>
        <p:nvGrpSpPr>
          <p:cNvPr id="7" name="组合 6"/>
          <p:cNvGrpSpPr/>
          <p:nvPr userDrawn="1"/>
        </p:nvGrpSpPr>
        <p:grpSpPr>
          <a:xfrm>
            <a:off x="0" y="232227"/>
            <a:ext cx="4069724" cy="513112"/>
            <a:chOff x="0" y="188686"/>
            <a:chExt cx="3304862" cy="571169"/>
          </a:xfrm>
        </p:grpSpPr>
        <p:sp>
          <p:nvSpPr>
            <p:cNvPr id="8" name="矩形 7"/>
            <p:cNvSpPr/>
            <p:nvPr/>
          </p:nvSpPr>
          <p:spPr>
            <a:xfrm>
              <a:off x="0" y="188686"/>
              <a:ext cx="2653048" cy="5711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3126499" y="190502"/>
              <a:ext cx="178363" cy="56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730525" y="190502"/>
              <a:ext cx="296010" cy="56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userDrawn="1"/>
        </p:nvGrpSpPr>
        <p:grpSpPr>
          <a:xfrm>
            <a:off x="2802724" y="366433"/>
            <a:ext cx="313963" cy="225995"/>
            <a:chOff x="6426557" y="1880314"/>
            <a:chExt cx="386368" cy="296216"/>
          </a:xfrm>
        </p:grpSpPr>
        <p:sp>
          <p:nvSpPr>
            <p:cNvPr id="13" name="燕尾形 12"/>
            <p:cNvSpPr/>
            <p:nvPr/>
          </p:nvSpPr>
          <p:spPr>
            <a:xfrm>
              <a:off x="6426557"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燕尾形 13"/>
            <p:cNvSpPr/>
            <p:nvPr/>
          </p:nvSpPr>
          <p:spPr>
            <a:xfrm>
              <a:off x="6593983"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矩形 14"/>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grpSp>
        <p:nvGrpSpPr>
          <p:cNvPr id="7" name="组合 6"/>
          <p:cNvGrpSpPr/>
          <p:nvPr userDrawn="1"/>
        </p:nvGrpSpPr>
        <p:grpSpPr>
          <a:xfrm>
            <a:off x="0" y="232227"/>
            <a:ext cx="4069724" cy="513112"/>
            <a:chOff x="0" y="188686"/>
            <a:chExt cx="3304862" cy="571169"/>
          </a:xfrm>
        </p:grpSpPr>
        <p:sp>
          <p:nvSpPr>
            <p:cNvPr id="8" name="矩形 7"/>
            <p:cNvSpPr/>
            <p:nvPr/>
          </p:nvSpPr>
          <p:spPr>
            <a:xfrm>
              <a:off x="0" y="188686"/>
              <a:ext cx="2653048" cy="5711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3126499" y="190502"/>
              <a:ext cx="178363" cy="56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730525" y="190502"/>
              <a:ext cx="296010" cy="56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userDrawn="1"/>
        </p:nvGrpSpPr>
        <p:grpSpPr>
          <a:xfrm>
            <a:off x="2802724" y="366433"/>
            <a:ext cx="313963" cy="225995"/>
            <a:chOff x="6426557" y="1880314"/>
            <a:chExt cx="386368" cy="296216"/>
          </a:xfrm>
        </p:grpSpPr>
        <p:sp>
          <p:nvSpPr>
            <p:cNvPr id="13" name="燕尾形 12"/>
            <p:cNvSpPr/>
            <p:nvPr/>
          </p:nvSpPr>
          <p:spPr>
            <a:xfrm>
              <a:off x="6426557"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燕尾形 13"/>
            <p:cNvSpPr/>
            <p:nvPr/>
          </p:nvSpPr>
          <p:spPr>
            <a:xfrm>
              <a:off x="6593983"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矩形 14"/>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grpSp>
        <p:nvGrpSpPr>
          <p:cNvPr id="12" name="组合 11"/>
          <p:cNvGrpSpPr/>
          <p:nvPr userDrawn="1"/>
        </p:nvGrpSpPr>
        <p:grpSpPr>
          <a:xfrm>
            <a:off x="2802724" y="366433"/>
            <a:ext cx="313963" cy="225995"/>
            <a:chOff x="6426557" y="1880314"/>
            <a:chExt cx="386368" cy="296216"/>
          </a:xfrm>
        </p:grpSpPr>
        <p:sp>
          <p:nvSpPr>
            <p:cNvPr id="13" name="燕尾形 12"/>
            <p:cNvSpPr/>
            <p:nvPr/>
          </p:nvSpPr>
          <p:spPr>
            <a:xfrm>
              <a:off x="6426557"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燕尾形 13"/>
            <p:cNvSpPr/>
            <p:nvPr/>
          </p:nvSpPr>
          <p:spPr>
            <a:xfrm>
              <a:off x="6593983"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矩形 14"/>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
        <p:nvSpPr>
          <p:cNvPr id="18" name="文本框 17"/>
          <p:cNvSpPr txBox="1"/>
          <p:nvPr userDrawn="1"/>
        </p:nvSpPr>
        <p:spPr>
          <a:xfrm>
            <a:off x="152400" y="158750"/>
            <a:ext cx="3886200" cy="400110"/>
          </a:xfrm>
          <a:prstGeom prst="rect">
            <a:avLst/>
          </a:prstGeom>
          <a:noFill/>
        </p:spPr>
        <p:txBody>
          <a:bodyPr wrap="square" rtlCol="0">
            <a:spAutoFit/>
          </a:bodyPr>
          <a:lstStyle/>
          <a:p>
            <a:r>
              <a:rPr lang="zh-CN" altLang="en-US" sz="2000" dirty="0" smtClean="0">
                <a:latin typeface="方正姚体" panose="02010601030101010101" charset="-122"/>
                <a:ea typeface="方正姚体" panose="02010601030101010101" charset="-122"/>
              </a:rPr>
              <a:t>专</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快</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好</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省</a:t>
            </a:r>
            <a:endParaRPr lang="zh-CN" altLang="en-US" sz="2000" dirty="0" smtClean="0">
              <a:latin typeface="方正姚体" panose="02010601030101010101" charset="-122"/>
              <a:ea typeface="方正姚体" panose="02010601030101010101" charset="-122"/>
            </a:endParaRPr>
          </a:p>
        </p:txBody>
      </p:sp>
      <p:sp>
        <p:nvSpPr>
          <p:cNvPr id="20" name="文本框 19"/>
          <p:cNvSpPr txBox="1"/>
          <p:nvPr userDrawn="1"/>
        </p:nvSpPr>
        <p:spPr>
          <a:xfrm>
            <a:off x="182880" y="570230"/>
            <a:ext cx="3031599" cy="276999"/>
          </a:xfrm>
          <a:prstGeom prst="rect">
            <a:avLst/>
          </a:prstGeom>
          <a:noFill/>
        </p:spPr>
        <p:txBody>
          <a:bodyPr wrap="none" rtlCol="0">
            <a:spAutoFit/>
          </a:bodyPr>
          <a:lstStyle/>
          <a:p>
            <a:r>
              <a:rPr lang="en-US" altLang="zh-CN" sz="1200" dirty="0" err="1" smtClean="0">
                <a:solidFill>
                  <a:srgbClr val="C00000"/>
                </a:solidFill>
                <a:latin typeface="+mn-ea"/>
              </a:rPr>
              <a:t>Profession·Fast·Correct·Economize</a:t>
            </a:r>
            <a:endParaRPr lang="en-US" altLang="zh-CN" sz="1200" dirty="0" smtClean="0">
              <a:solidFill>
                <a:srgbClr val="C00000"/>
              </a:solidFill>
              <a:latin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grpSp>
        <p:nvGrpSpPr>
          <p:cNvPr id="12" name="组合 11"/>
          <p:cNvGrpSpPr/>
          <p:nvPr userDrawn="1"/>
        </p:nvGrpSpPr>
        <p:grpSpPr>
          <a:xfrm>
            <a:off x="2802724" y="366433"/>
            <a:ext cx="313963" cy="225995"/>
            <a:chOff x="6426557" y="1880314"/>
            <a:chExt cx="386368" cy="296216"/>
          </a:xfrm>
        </p:grpSpPr>
        <p:sp>
          <p:nvSpPr>
            <p:cNvPr id="13" name="燕尾形 12"/>
            <p:cNvSpPr/>
            <p:nvPr/>
          </p:nvSpPr>
          <p:spPr>
            <a:xfrm>
              <a:off x="6426557"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燕尾形 13"/>
            <p:cNvSpPr/>
            <p:nvPr/>
          </p:nvSpPr>
          <p:spPr>
            <a:xfrm>
              <a:off x="6593983"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矩形 14"/>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pic>
        <p:nvPicPr>
          <p:cNvPr id="1027" name="Picture 3" descr="E:\资料\公司PPT\背景\03\图片1副本.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 y="1931670"/>
            <a:ext cx="12207240" cy="185610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userDrawn="1"/>
        </p:nvSpPr>
        <p:spPr>
          <a:xfrm>
            <a:off x="4632779" y="4279357"/>
            <a:ext cx="2926080" cy="914400"/>
          </a:xfrm>
          <a:prstGeom prst="rect">
            <a:avLst/>
          </a:prstGeom>
          <a:noFill/>
        </p:spPr>
        <p:txBody>
          <a:bodyPr wrap="none" rtlCol="0">
            <a:spAutoFit/>
          </a:bodyPr>
          <a:lstStyle/>
          <a:p>
            <a:r>
              <a:rPr lang="zh-CN" altLang="zh-CN" sz="5400" dirty="0" smtClean="0">
                <a:solidFill>
                  <a:schemeClr val="tx1"/>
                </a:solidFill>
                <a:latin typeface="华文中宋" panose="02010600040101010101" charset="-122"/>
                <a:ea typeface="华文中宋" panose="02010600040101010101" charset="-122"/>
              </a:rPr>
              <a:t>感谢观赏</a:t>
            </a:r>
            <a:endParaRPr lang="zh-CN" altLang="zh-CN" sz="5400" dirty="0" smtClean="0">
              <a:solidFill>
                <a:schemeClr val="tx1"/>
              </a:solidFill>
              <a:latin typeface="华文中宋" panose="02010600040101010101" charset="-122"/>
              <a:ea typeface="华文中宋" panose="02010600040101010101" charset="-122"/>
            </a:endParaRPr>
          </a:p>
        </p:txBody>
      </p:sp>
      <p:pic>
        <p:nvPicPr>
          <p:cNvPr id="18" name="图片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
        <p:nvSpPr>
          <p:cNvPr id="20" name="文本框 19"/>
          <p:cNvSpPr txBox="1"/>
          <p:nvPr userDrawn="1"/>
        </p:nvSpPr>
        <p:spPr>
          <a:xfrm>
            <a:off x="152400" y="158750"/>
            <a:ext cx="3886200" cy="400110"/>
          </a:xfrm>
          <a:prstGeom prst="rect">
            <a:avLst/>
          </a:prstGeom>
          <a:noFill/>
        </p:spPr>
        <p:txBody>
          <a:bodyPr wrap="square" rtlCol="0">
            <a:spAutoFit/>
          </a:bodyPr>
          <a:lstStyle/>
          <a:p>
            <a:r>
              <a:rPr lang="zh-CN" altLang="en-US" sz="2000" dirty="0" smtClean="0">
                <a:latin typeface="方正姚体" panose="02010601030101010101" charset="-122"/>
                <a:ea typeface="方正姚体" panose="02010601030101010101" charset="-122"/>
              </a:rPr>
              <a:t>专</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快</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好</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省</a:t>
            </a:r>
            <a:endParaRPr lang="zh-CN" altLang="en-US" sz="2000" dirty="0" smtClean="0">
              <a:latin typeface="方正姚体" panose="02010601030101010101" charset="-122"/>
              <a:ea typeface="方正姚体" panose="02010601030101010101" charset="-122"/>
            </a:endParaRPr>
          </a:p>
        </p:txBody>
      </p:sp>
      <p:sp>
        <p:nvSpPr>
          <p:cNvPr id="21" name="文本框 20"/>
          <p:cNvSpPr txBox="1"/>
          <p:nvPr userDrawn="1"/>
        </p:nvSpPr>
        <p:spPr>
          <a:xfrm>
            <a:off x="182880" y="570230"/>
            <a:ext cx="3031599" cy="276999"/>
          </a:xfrm>
          <a:prstGeom prst="rect">
            <a:avLst/>
          </a:prstGeom>
          <a:noFill/>
        </p:spPr>
        <p:txBody>
          <a:bodyPr wrap="none" rtlCol="0">
            <a:spAutoFit/>
          </a:bodyPr>
          <a:lstStyle/>
          <a:p>
            <a:r>
              <a:rPr lang="en-US" altLang="zh-CN" sz="1200" dirty="0" err="1" smtClean="0">
                <a:solidFill>
                  <a:srgbClr val="C00000"/>
                </a:solidFill>
                <a:latin typeface="+mn-ea"/>
              </a:rPr>
              <a:t>Profession·Fast·Correct·Economize</a:t>
            </a:r>
            <a:endParaRPr lang="en-US" altLang="zh-CN" sz="1200" dirty="0" smtClean="0">
              <a:solidFill>
                <a:srgbClr val="C00000"/>
              </a:solidFill>
              <a:latin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grpSp>
        <p:nvGrpSpPr>
          <p:cNvPr id="12" name="组合 11"/>
          <p:cNvGrpSpPr/>
          <p:nvPr userDrawn="1"/>
        </p:nvGrpSpPr>
        <p:grpSpPr>
          <a:xfrm>
            <a:off x="2802724" y="366433"/>
            <a:ext cx="313963" cy="225995"/>
            <a:chOff x="6426557" y="1880314"/>
            <a:chExt cx="386368" cy="296216"/>
          </a:xfrm>
        </p:grpSpPr>
        <p:sp>
          <p:nvSpPr>
            <p:cNvPr id="13" name="燕尾形 12"/>
            <p:cNvSpPr/>
            <p:nvPr/>
          </p:nvSpPr>
          <p:spPr>
            <a:xfrm>
              <a:off x="6426557"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燕尾形 13"/>
            <p:cNvSpPr/>
            <p:nvPr/>
          </p:nvSpPr>
          <p:spPr>
            <a:xfrm>
              <a:off x="6593983" y="1880314"/>
              <a:ext cx="218942" cy="2962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矩形 14"/>
          <p:cNvSpPr/>
          <p:nvPr userDrawn="1"/>
        </p:nvSpPr>
        <p:spPr>
          <a:xfrm>
            <a:off x="0" y="6573157"/>
            <a:ext cx="12192000" cy="297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userDrawn="1"/>
        </p:nvSpPr>
        <p:spPr>
          <a:xfrm>
            <a:off x="9061449" y="6573155"/>
            <a:ext cx="3143250" cy="297544"/>
          </a:xfrm>
          <a:custGeom>
            <a:avLst/>
            <a:gdLst>
              <a:gd name="connsiteX0" fmla="*/ 165100 w 3143250"/>
              <a:gd name="connsiteY0" fmla="*/ 0 h 297544"/>
              <a:gd name="connsiteX1" fmla="*/ 167821 w 3143250"/>
              <a:gd name="connsiteY1" fmla="*/ 4904 h 297544"/>
              <a:gd name="connsiteX2" fmla="*/ 167821 w 3143250"/>
              <a:gd name="connsiteY2" fmla="*/ 1 h 297544"/>
              <a:gd name="connsiteX3" fmla="*/ 3143250 w 3143250"/>
              <a:gd name="connsiteY3" fmla="*/ 1 h 297544"/>
              <a:gd name="connsiteX4" fmla="*/ 3143250 w 3143250"/>
              <a:gd name="connsiteY4" fmla="*/ 297544 h 297544"/>
              <a:gd name="connsiteX5" fmla="*/ 167821 w 3143250"/>
              <a:gd name="connsiteY5" fmla="*/ 297544 h 297544"/>
              <a:gd name="connsiteX6" fmla="*/ 167821 w 3143250"/>
              <a:gd name="connsiteY6" fmla="*/ 297543 h 297544"/>
              <a:gd name="connsiteX7" fmla="*/ 0 w 3143250"/>
              <a:gd name="connsiteY7" fmla="*/ 297543 h 29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297544">
                <a:moveTo>
                  <a:pt x="165100" y="0"/>
                </a:moveTo>
                <a:lnTo>
                  <a:pt x="167821" y="4904"/>
                </a:lnTo>
                <a:lnTo>
                  <a:pt x="167821" y="1"/>
                </a:lnTo>
                <a:lnTo>
                  <a:pt x="3143250" y="1"/>
                </a:lnTo>
                <a:lnTo>
                  <a:pt x="3143250" y="297544"/>
                </a:lnTo>
                <a:lnTo>
                  <a:pt x="167821" y="297544"/>
                </a:lnTo>
                <a:lnTo>
                  <a:pt x="167821" y="297543"/>
                </a:lnTo>
                <a:lnTo>
                  <a:pt x="0" y="29754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userDrawn="1"/>
        </p:nvSpPr>
        <p:spPr>
          <a:xfrm>
            <a:off x="9367520" y="6572885"/>
            <a:ext cx="2818130" cy="274320"/>
          </a:xfrm>
          <a:prstGeom prst="rect">
            <a:avLst/>
          </a:prstGeom>
          <a:noFill/>
        </p:spPr>
        <p:txBody>
          <a:bodyPr wrap="square" rtlCol="0">
            <a:spAutoFit/>
          </a:bodyPr>
          <a:lstStyle/>
          <a:p>
            <a:pPr algn="l"/>
            <a:r>
              <a:rPr lang="zh-CN" altLang="en-US" sz="1200" dirty="0" smtClean="0">
                <a:solidFill>
                  <a:schemeClr val="bg1"/>
                </a:solidFill>
                <a:latin typeface="方正姚体" panose="02010601030101010101" charset="-122"/>
                <a:ea typeface="方正姚体" panose="02010601030101010101" charset="-122"/>
              </a:rPr>
              <a:t>零七优服—科技·资本·政策对接平台</a:t>
            </a:r>
            <a:endParaRPr lang="zh-CN" altLang="en-US" sz="1200" dirty="0" smtClean="0">
              <a:solidFill>
                <a:schemeClr val="bg1"/>
              </a:solidFill>
              <a:latin typeface="方正姚体" panose="02010601030101010101" charset="-122"/>
              <a:ea typeface="方正姚体" panose="02010601030101010101" charset="-122"/>
            </a:endParaRPr>
          </a:p>
        </p:txBody>
      </p:sp>
      <p:sp>
        <p:nvSpPr>
          <p:cNvPr id="7" name="文本框 6"/>
          <p:cNvSpPr txBox="1"/>
          <p:nvPr userDrawn="1"/>
        </p:nvSpPr>
        <p:spPr>
          <a:xfrm>
            <a:off x="1451429" y="1258027"/>
            <a:ext cx="5471370" cy="1862048"/>
          </a:xfrm>
          <a:prstGeom prst="rect">
            <a:avLst/>
          </a:prstGeom>
          <a:noFill/>
        </p:spPr>
        <p:txBody>
          <a:bodyPr wrap="none" rtlCol="0">
            <a:spAutoFit/>
          </a:bodyPr>
          <a:lstStyle/>
          <a:p>
            <a:r>
              <a:rPr lang="en-US" altLang="zh-CN" sz="11500" b="1" dirty="0" smtClean="0">
                <a:solidFill>
                  <a:srgbClr val="C00000"/>
                </a:solidFill>
                <a:latin typeface="+mn-ea"/>
              </a:rPr>
              <a:t>Thanks</a:t>
            </a:r>
            <a:endParaRPr lang="zh-CN" altLang="en-US" sz="11500" b="1" dirty="0" smtClean="0">
              <a:solidFill>
                <a:srgbClr val="C00000"/>
              </a:solidFill>
              <a:latin typeface="+mn-ea"/>
            </a:endParaRPr>
          </a:p>
        </p:txBody>
      </p:sp>
      <p:sp>
        <p:nvSpPr>
          <p:cNvPr id="8" name="圆角矩形 7"/>
          <p:cNvSpPr/>
          <p:nvPr userDrawn="1"/>
        </p:nvSpPr>
        <p:spPr>
          <a:xfrm>
            <a:off x="7503886" y="1519284"/>
            <a:ext cx="2452914" cy="93102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8"/>
          <p:cNvSpPr/>
          <p:nvPr userDrawn="1"/>
        </p:nvSpPr>
        <p:spPr>
          <a:xfrm flipV="1">
            <a:off x="7649029" y="2247108"/>
            <a:ext cx="406400" cy="406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userDrawn="1"/>
        </p:nvSpPr>
        <p:spPr>
          <a:xfrm>
            <a:off x="7992110" y="1560830"/>
            <a:ext cx="1463040" cy="848995"/>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latin typeface="+mn-ea"/>
              </a:rPr>
              <a:t>零七优服</a:t>
            </a:r>
            <a:endParaRPr lang="zh-CN" altLang="en-US" sz="2400" b="1" dirty="0" smtClean="0">
              <a:solidFill>
                <a:schemeClr val="bg1"/>
              </a:solidFill>
              <a:effectLst>
                <a:outerShdw blurRad="38100" dist="38100" dir="2700000" algn="tl">
                  <a:srgbClr val="000000">
                    <a:alpha val="43137"/>
                  </a:srgbClr>
                </a:outerShdw>
              </a:effectLst>
              <a:latin typeface="+mn-ea"/>
            </a:endParaRPr>
          </a:p>
          <a:p>
            <a:pPr algn="ctr"/>
            <a:r>
              <a:rPr lang="zh-CN" altLang="en-US" sz="2400" b="1" dirty="0" smtClean="0">
                <a:solidFill>
                  <a:schemeClr val="bg1"/>
                </a:solidFill>
                <a:effectLst>
                  <a:outerShdw blurRad="38100" dist="38100" dir="2700000" algn="tl">
                    <a:srgbClr val="000000">
                      <a:alpha val="43137"/>
                    </a:srgbClr>
                  </a:outerShdw>
                </a:effectLst>
                <a:latin typeface="+mn-ea"/>
              </a:rPr>
              <a:t>市场部</a:t>
            </a:r>
            <a:endParaRPr lang="zh-CN" altLang="en-US" sz="2400" b="1" dirty="0" smtClean="0">
              <a:solidFill>
                <a:schemeClr val="bg1"/>
              </a:solidFill>
              <a:effectLst>
                <a:outerShdw blurRad="38100" dist="38100" dir="2700000" algn="tl">
                  <a:srgbClr val="000000">
                    <a:alpha val="43137"/>
                  </a:srgbClr>
                </a:outerShdw>
              </a:effectLst>
              <a:latin typeface="+mn-ea"/>
            </a:endParaRPr>
          </a:p>
        </p:txBody>
      </p:sp>
      <p:pic>
        <p:nvPicPr>
          <p:cNvPr id="18" name="图片 17" descr="qrcode_for_gh_4cfa922a3700_344"/>
          <p:cNvPicPr>
            <a:picLocks noChangeAspect="1"/>
          </p:cNvPicPr>
          <p:nvPr userDrawn="1"/>
        </p:nvPicPr>
        <p:blipFill>
          <a:blip r:embed="rId2"/>
          <a:stretch>
            <a:fillRect/>
          </a:stretch>
        </p:blipFill>
        <p:spPr>
          <a:xfrm>
            <a:off x="2217420" y="3058160"/>
            <a:ext cx="1783080" cy="1783080"/>
          </a:xfrm>
          <a:prstGeom prst="rect">
            <a:avLst/>
          </a:prstGeom>
        </p:spPr>
      </p:pic>
      <p:sp>
        <p:nvSpPr>
          <p:cNvPr id="20" name="文本框 19"/>
          <p:cNvSpPr txBox="1"/>
          <p:nvPr userDrawn="1"/>
        </p:nvSpPr>
        <p:spPr>
          <a:xfrm>
            <a:off x="4358640" y="2912110"/>
            <a:ext cx="6448425" cy="3846830"/>
          </a:xfrm>
          <a:prstGeom prst="rect">
            <a:avLst/>
          </a:prstGeom>
          <a:noFill/>
        </p:spPr>
        <p:txBody>
          <a:bodyPr wrap="none" rtlCol="0">
            <a:spAutoFit/>
          </a:bodyPr>
          <a:lstStyle/>
          <a:p>
            <a:pPr algn="l"/>
            <a:r>
              <a:rPr lang="zh-CN" altLang="en-US" sz="2000" b="1" dirty="0" smtClean="0">
                <a:solidFill>
                  <a:schemeClr val="tx1"/>
                </a:solidFill>
                <a:effectLst/>
                <a:latin typeface="+mn-ea"/>
              </a:rPr>
              <a:t>联系方式：</a:t>
            </a:r>
            <a:endParaRPr lang="zh-CN" altLang="en-US" sz="2000" b="1" dirty="0" smtClean="0">
              <a:solidFill>
                <a:schemeClr val="tx1"/>
              </a:solidFill>
              <a:effectLst/>
              <a:latin typeface="+mn-ea"/>
            </a:endParaRPr>
          </a:p>
          <a:p>
            <a:pPr algn="l">
              <a:lnSpc>
                <a:spcPct val="150000"/>
              </a:lnSpc>
            </a:pPr>
            <a:r>
              <a:rPr lang="zh-CN" altLang="en-US" b="1" dirty="0" smtClean="0">
                <a:solidFill>
                  <a:schemeClr val="tx1"/>
                </a:solidFill>
                <a:effectLst/>
                <a:latin typeface="+mn-ea"/>
              </a:rPr>
              <a:t>南京公司</a:t>
            </a:r>
            <a:endParaRPr lang="zh-CN" altLang="en-US" b="1" dirty="0" smtClean="0">
              <a:solidFill>
                <a:schemeClr val="tx1"/>
              </a:solidFill>
              <a:effectLst/>
              <a:latin typeface="+mn-ea"/>
            </a:endParaRPr>
          </a:p>
          <a:p>
            <a:pPr algn="l"/>
            <a:r>
              <a:rPr lang="zh-CN" altLang="en-US" sz="1600" dirty="0" smtClean="0">
                <a:solidFill>
                  <a:schemeClr val="tx1"/>
                </a:solidFill>
                <a:effectLst/>
                <a:latin typeface="+mn-ea"/>
              </a:rPr>
              <a:t>地址：南京市建邺区嘉陵江东街</a:t>
            </a:r>
            <a:r>
              <a:rPr lang="en-US" altLang="zh-CN" sz="1600" dirty="0" smtClean="0">
                <a:solidFill>
                  <a:schemeClr val="tx1"/>
                </a:solidFill>
                <a:effectLst/>
                <a:latin typeface="+mn-ea"/>
              </a:rPr>
              <a:t>50</a:t>
            </a:r>
            <a:r>
              <a:rPr lang="zh-CN" altLang="en-US" sz="1600" dirty="0" smtClean="0">
                <a:solidFill>
                  <a:schemeClr val="tx1"/>
                </a:solidFill>
                <a:effectLst/>
                <a:latin typeface="+mn-ea"/>
              </a:rPr>
              <a:t>号康源智汇港</a:t>
            </a:r>
            <a:r>
              <a:rPr lang="en-US" altLang="zh-CN" sz="1600" dirty="0" smtClean="0">
                <a:solidFill>
                  <a:schemeClr val="tx1"/>
                </a:solidFill>
                <a:effectLst/>
                <a:latin typeface="+mn-ea"/>
              </a:rPr>
              <a:t>1</a:t>
            </a:r>
            <a:r>
              <a:rPr lang="zh-CN" altLang="en-US" sz="1600" dirty="0" smtClean="0">
                <a:solidFill>
                  <a:schemeClr val="tx1"/>
                </a:solidFill>
                <a:effectLst/>
                <a:latin typeface="+mn-ea"/>
              </a:rPr>
              <a:t>栋</a:t>
            </a:r>
            <a:r>
              <a:rPr lang="en-US" altLang="zh-CN" sz="1600" dirty="0" smtClean="0">
                <a:solidFill>
                  <a:schemeClr val="tx1"/>
                </a:solidFill>
                <a:effectLst/>
                <a:latin typeface="+mn-ea"/>
              </a:rPr>
              <a:t>1305</a:t>
            </a:r>
            <a:r>
              <a:rPr lang="zh-CN" altLang="en-US" sz="1600" dirty="0" smtClean="0">
                <a:solidFill>
                  <a:schemeClr val="tx1"/>
                </a:solidFill>
                <a:effectLst/>
                <a:latin typeface="+mn-ea"/>
              </a:rPr>
              <a:t>室</a:t>
            </a:r>
            <a:endParaRPr lang="zh-CN" altLang="en-US" sz="1600" dirty="0" smtClean="0">
              <a:solidFill>
                <a:schemeClr val="tx1"/>
              </a:solidFill>
              <a:effectLst/>
              <a:latin typeface="+mn-ea"/>
            </a:endParaRPr>
          </a:p>
          <a:p>
            <a:pPr algn="l"/>
            <a:r>
              <a:rPr lang="zh-CN" altLang="en-US" sz="1600" dirty="0" smtClean="0">
                <a:solidFill>
                  <a:schemeClr val="tx1"/>
                </a:solidFill>
                <a:effectLst/>
                <a:latin typeface="+mn-ea"/>
              </a:rPr>
              <a:t>电话：</a:t>
            </a:r>
            <a:r>
              <a:rPr lang="en-US" altLang="zh-CN" sz="1600" dirty="0" smtClean="0">
                <a:solidFill>
                  <a:schemeClr val="tx1"/>
                </a:solidFill>
                <a:effectLst/>
                <a:latin typeface="+mn-ea"/>
              </a:rPr>
              <a:t>025-58933630</a:t>
            </a:r>
            <a:endParaRPr lang="en-US" altLang="zh-CN" sz="1600" dirty="0" smtClean="0">
              <a:solidFill>
                <a:schemeClr val="tx1"/>
              </a:solidFill>
              <a:effectLst/>
              <a:latin typeface="+mn-ea"/>
            </a:endParaRPr>
          </a:p>
          <a:p>
            <a:pPr algn="l">
              <a:lnSpc>
                <a:spcPct val="100000"/>
              </a:lnSpc>
            </a:pPr>
            <a:r>
              <a:rPr lang="zh-CN" altLang="en-US" b="1" dirty="0" smtClean="0">
                <a:solidFill>
                  <a:schemeClr val="tx1"/>
                </a:solidFill>
                <a:effectLst/>
                <a:latin typeface="+mn-ea"/>
              </a:rPr>
              <a:t>苏州公司</a:t>
            </a:r>
            <a:endParaRPr lang="zh-CN" altLang="en-US" b="1" dirty="0" smtClean="0">
              <a:solidFill>
                <a:schemeClr val="tx1"/>
              </a:solidFill>
              <a:effectLst/>
              <a:latin typeface="+mn-ea"/>
            </a:endParaRPr>
          </a:p>
          <a:p>
            <a:pPr algn="l"/>
            <a:r>
              <a:rPr lang="zh-CN" altLang="en-US" sz="1600" dirty="0" smtClean="0">
                <a:solidFill>
                  <a:schemeClr val="tx1"/>
                </a:solidFill>
                <a:effectLst/>
                <a:latin typeface="+mn-ea"/>
              </a:rPr>
              <a:t>地址：苏州市吴中区南环东路</a:t>
            </a:r>
            <a:r>
              <a:rPr lang="en-US" altLang="zh-CN" sz="1600" dirty="0" smtClean="0">
                <a:solidFill>
                  <a:schemeClr val="tx1"/>
                </a:solidFill>
                <a:effectLst/>
                <a:latin typeface="+mn-ea"/>
              </a:rPr>
              <a:t>10</a:t>
            </a:r>
            <a:r>
              <a:rPr lang="zh-CN" altLang="en-US" sz="1600" dirty="0" smtClean="0">
                <a:solidFill>
                  <a:schemeClr val="tx1"/>
                </a:solidFill>
                <a:effectLst/>
                <a:latin typeface="+mn-ea"/>
              </a:rPr>
              <a:t>号新联大厦北楼</a:t>
            </a:r>
            <a:r>
              <a:rPr lang="en-US" altLang="zh-CN" sz="1600" dirty="0" smtClean="0">
                <a:solidFill>
                  <a:schemeClr val="tx1"/>
                </a:solidFill>
                <a:effectLst/>
                <a:latin typeface="+mn-ea"/>
              </a:rPr>
              <a:t>1401-1402</a:t>
            </a:r>
            <a:r>
              <a:rPr lang="zh-CN" altLang="en-US" sz="1600" dirty="0" smtClean="0">
                <a:solidFill>
                  <a:schemeClr val="tx1"/>
                </a:solidFill>
                <a:effectLst/>
                <a:latin typeface="+mn-ea"/>
              </a:rPr>
              <a:t>室</a:t>
            </a:r>
            <a:endParaRPr lang="zh-CN" altLang="en-US" sz="1600" dirty="0" smtClean="0">
              <a:solidFill>
                <a:schemeClr val="tx1"/>
              </a:solidFill>
              <a:effectLst/>
              <a:latin typeface="+mn-ea"/>
            </a:endParaRPr>
          </a:p>
          <a:p>
            <a:pPr algn="l"/>
            <a:r>
              <a:rPr lang="zh-CN" altLang="en-US" sz="1600" dirty="0" smtClean="0">
                <a:solidFill>
                  <a:schemeClr val="tx1"/>
                </a:solidFill>
                <a:effectLst/>
                <a:latin typeface="+mn-ea"/>
              </a:rPr>
              <a:t>电话：</a:t>
            </a:r>
            <a:r>
              <a:rPr lang="en-US" altLang="zh-CN" sz="1600" dirty="0" smtClean="0">
                <a:solidFill>
                  <a:schemeClr val="tx1"/>
                </a:solidFill>
                <a:effectLst/>
                <a:latin typeface="+mn-ea"/>
              </a:rPr>
              <a:t>0512-65773750</a:t>
            </a:r>
            <a:endParaRPr lang="en-US" altLang="zh-CN" sz="1600" dirty="0" smtClean="0">
              <a:solidFill>
                <a:schemeClr val="tx1"/>
              </a:solidFill>
              <a:effectLst/>
              <a:latin typeface="+mn-ea"/>
            </a:endParaRPr>
          </a:p>
          <a:p>
            <a:pPr algn="l"/>
            <a:r>
              <a:rPr lang="zh-CN" altLang="en-US" b="1" dirty="0" smtClean="0">
                <a:solidFill>
                  <a:schemeClr val="tx1"/>
                </a:solidFill>
                <a:effectLst/>
                <a:latin typeface="+mn-ea"/>
              </a:rPr>
              <a:t>合肥公司</a:t>
            </a:r>
            <a:endParaRPr lang="zh-CN" altLang="en-US" b="1" dirty="0" smtClean="0">
              <a:solidFill>
                <a:schemeClr val="tx1"/>
              </a:solidFill>
              <a:effectLst/>
              <a:latin typeface="+mn-ea"/>
            </a:endParaRPr>
          </a:p>
          <a:p>
            <a:pPr algn="l"/>
            <a:r>
              <a:rPr lang="zh-CN" altLang="en-US" sz="1600" dirty="0" smtClean="0">
                <a:solidFill>
                  <a:schemeClr val="tx1"/>
                </a:solidFill>
                <a:effectLst/>
                <a:latin typeface="+mn-ea"/>
              </a:rPr>
              <a:t>地址：合肥市包河区南二环与宿松路交叉口绿地中心</a:t>
            </a:r>
            <a:r>
              <a:rPr lang="en-US" altLang="zh-CN" sz="1600" dirty="0" smtClean="0">
                <a:solidFill>
                  <a:schemeClr val="tx1"/>
                </a:solidFill>
                <a:effectLst/>
                <a:latin typeface="+mn-ea"/>
              </a:rPr>
              <a:t>A</a:t>
            </a:r>
            <a:r>
              <a:rPr lang="zh-CN" altLang="en-US" sz="1600" dirty="0" smtClean="0">
                <a:solidFill>
                  <a:schemeClr val="tx1"/>
                </a:solidFill>
                <a:effectLst/>
                <a:latin typeface="+mn-ea"/>
              </a:rPr>
              <a:t>座</a:t>
            </a:r>
            <a:r>
              <a:rPr lang="en-US" altLang="zh-CN" sz="1600" dirty="0" smtClean="0">
                <a:solidFill>
                  <a:schemeClr val="tx1"/>
                </a:solidFill>
                <a:effectLst/>
                <a:latin typeface="+mn-ea"/>
              </a:rPr>
              <a:t>1207-1208</a:t>
            </a:r>
            <a:r>
              <a:rPr lang="zh-CN" altLang="en-US" sz="1600" dirty="0" smtClean="0">
                <a:solidFill>
                  <a:schemeClr val="tx1"/>
                </a:solidFill>
                <a:effectLst/>
                <a:latin typeface="+mn-ea"/>
              </a:rPr>
              <a:t>室</a:t>
            </a:r>
            <a:endParaRPr lang="zh-CN" altLang="en-US" sz="1600" dirty="0" smtClean="0">
              <a:solidFill>
                <a:schemeClr val="tx1"/>
              </a:solidFill>
              <a:effectLst/>
              <a:latin typeface="+mn-ea"/>
            </a:endParaRPr>
          </a:p>
          <a:p>
            <a:pPr algn="l"/>
            <a:r>
              <a:rPr lang="zh-CN" altLang="en-US" sz="1600" dirty="0" smtClean="0">
                <a:solidFill>
                  <a:schemeClr val="tx1"/>
                </a:solidFill>
                <a:effectLst/>
                <a:latin typeface="+mn-ea"/>
              </a:rPr>
              <a:t>电话：</a:t>
            </a:r>
            <a:r>
              <a:rPr lang="en-US" altLang="zh-CN" sz="1600" dirty="0" smtClean="0">
                <a:solidFill>
                  <a:schemeClr val="tx1"/>
                </a:solidFill>
                <a:effectLst/>
                <a:latin typeface="+mn-ea"/>
              </a:rPr>
              <a:t>0551-63810072</a:t>
            </a:r>
            <a:endParaRPr lang="en-US" altLang="zh-CN" sz="1600" dirty="0" smtClean="0">
              <a:solidFill>
                <a:schemeClr val="tx1"/>
              </a:solidFill>
              <a:effectLst/>
              <a:latin typeface="+mn-ea"/>
            </a:endParaRPr>
          </a:p>
          <a:p>
            <a:pPr algn="l"/>
            <a:r>
              <a:rPr lang="zh-CN" altLang="en-US" b="1" dirty="0" smtClean="0">
                <a:effectLst/>
                <a:latin typeface="+mn-ea"/>
                <a:sym typeface="+mn-ea"/>
              </a:rPr>
              <a:t>盐城公司</a:t>
            </a:r>
            <a:endParaRPr lang="zh-CN" altLang="en-US" b="1" dirty="0" smtClean="0">
              <a:solidFill>
                <a:schemeClr val="tx1"/>
              </a:solidFill>
              <a:effectLst/>
              <a:latin typeface="+mn-ea"/>
              <a:sym typeface="+mn-ea"/>
            </a:endParaRPr>
          </a:p>
          <a:p>
            <a:pPr algn="l"/>
            <a:r>
              <a:rPr lang="zh-CN" altLang="en-US" sz="1600" dirty="0" smtClean="0">
                <a:effectLst/>
                <a:latin typeface="+mn-ea"/>
                <a:sym typeface="+mn-ea"/>
              </a:rPr>
              <a:t>地址：</a:t>
            </a:r>
            <a:r>
              <a:rPr sz="1600" dirty="0" smtClean="0">
                <a:effectLst/>
                <a:latin typeface="+mn-ea"/>
                <a:sym typeface="+mn-ea"/>
              </a:rPr>
              <a:t>盐城市城南新区新龙广场C1楼701室</a:t>
            </a:r>
            <a:endParaRPr sz="1600" dirty="0" smtClean="0">
              <a:effectLst/>
              <a:latin typeface="+mn-ea"/>
              <a:sym typeface="+mn-ea"/>
            </a:endParaRPr>
          </a:p>
          <a:p>
            <a:pPr algn="l"/>
            <a:r>
              <a:rPr lang="zh-CN" altLang="en-US" sz="1600" dirty="0" smtClean="0">
                <a:effectLst/>
                <a:latin typeface="+mn-ea"/>
                <a:sym typeface="+mn-ea"/>
              </a:rPr>
              <a:t>电话：</a:t>
            </a:r>
            <a:r>
              <a:rPr lang="en-US" altLang="zh-CN" sz="1600" dirty="0" smtClean="0">
                <a:effectLst/>
                <a:latin typeface="+mn-ea"/>
                <a:sym typeface="+mn-ea"/>
              </a:rPr>
              <a:t>0515-66601617</a:t>
            </a:r>
            <a:endParaRPr lang="en-US" altLang="zh-CN" sz="1600" dirty="0" smtClean="0">
              <a:effectLst/>
              <a:latin typeface="+mn-ea"/>
              <a:sym typeface="+mn-ea"/>
            </a:endParaRPr>
          </a:p>
          <a:p>
            <a:pPr algn="l"/>
            <a:endParaRPr lang="en-US" altLang="zh-CN" sz="1600" dirty="0" smtClean="0">
              <a:solidFill>
                <a:schemeClr val="tx1"/>
              </a:solidFill>
              <a:effectLst/>
              <a:latin typeface="+mn-ea"/>
            </a:endParaRPr>
          </a:p>
        </p:txBody>
      </p:sp>
      <p:sp>
        <p:nvSpPr>
          <p:cNvPr id="21" name="文本框 20"/>
          <p:cNvSpPr txBox="1"/>
          <p:nvPr userDrawn="1"/>
        </p:nvSpPr>
        <p:spPr>
          <a:xfrm>
            <a:off x="2026285" y="4917440"/>
            <a:ext cx="2169160" cy="722630"/>
          </a:xfrm>
          <a:prstGeom prst="rect">
            <a:avLst/>
          </a:prstGeom>
          <a:noFill/>
        </p:spPr>
        <p:txBody>
          <a:bodyPr wrap="square" rtlCol="0">
            <a:spAutoFit/>
            <a:scene3d>
              <a:camera prst="orthographicFront"/>
              <a:lightRig rig="threePt" dir="t"/>
            </a:scene3d>
          </a:bodyPr>
          <a:lstStyle/>
          <a:p>
            <a:pPr algn="ctr"/>
            <a:r>
              <a:rPr lang="zh-CN" altLang="en-US" sz="2000" b="1" dirty="0" smtClean="0">
                <a:solidFill>
                  <a:srgbClr val="C00000"/>
                </a:solidFill>
                <a:effectLst/>
                <a:latin typeface="微软雅黑" panose="020B0503020204020204" charset="-122"/>
                <a:ea typeface="微软雅黑" panose="020B0503020204020204" charset="-122"/>
              </a:rPr>
              <a:t>微信扫一扫</a:t>
            </a:r>
            <a:endParaRPr lang="zh-CN" altLang="en-US" sz="2000" b="1" dirty="0" smtClean="0">
              <a:solidFill>
                <a:srgbClr val="C00000"/>
              </a:solidFill>
              <a:effectLst/>
              <a:latin typeface="微软雅黑" panose="020B0503020204020204" charset="-122"/>
              <a:ea typeface="微软雅黑" panose="020B0503020204020204" charset="-122"/>
            </a:endParaRPr>
          </a:p>
          <a:p>
            <a:pPr algn="ctr"/>
            <a:r>
              <a:rPr lang="zh-CN" altLang="en-US" sz="2000" b="1" dirty="0" smtClean="0">
                <a:solidFill>
                  <a:srgbClr val="C00000"/>
                </a:solidFill>
                <a:effectLst/>
                <a:latin typeface="微软雅黑" panose="020B0503020204020204" charset="-122"/>
                <a:ea typeface="微软雅黑" panose="020B0503020204020204" charset="-122"/>
              </a:rPr>
              <a:t>免费政策推送</a:t>
            </a:r>
            <a:endParaRPr lang="zh-CN" altLang="en-US" sz="2000" b="1" dirty="0" smtClean="0">
              <a:solidFill>
                <a:srgbClr val="C00000"/>
              </a:solidFill>
              <a:effectLst/>
              <a:latin typeface="微软雅黑" panose="020B0503020204020204" charset="-122"/>
              <a:ea typeface="微软雅黑" panose="020B0503020204020204" charset="-122"/>
            </a:endParaRPr>
          </a:p>
        </p:txBody>
      </p:sp>
      <p:pic>
        <p:nvPicPr>
          <p:cNvPr id="22" name="图片 2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434" t="40000" r="27492" b="39982"/>
          <a:stretch>
            <a:fillRect/>
          </a:stretch>
        </p:blipFill>
        <p:spPr>
          <a:xfrm>
            <a:off x="10415587" y="176665"/>
            <a:ext cx="1667035" cy="555336"/>
          </a:xfrm>
          <a:prstGeom prst="rect">
            <a:avLst/>
          </a:prstGeom>
        </p:spPr>
      </p:pic>
      <p:sp>
        <p:nvSpPr>
          <p:cNvPr id="23" name="文本框 22"/>
          <p:cNvSpPr txBox="1"/>
          <p:nvPr userDrawn="1"/>
        </p:nvSpPr>
        <p:spPr>
          <a:xfrm>
            <a:off x="152400" y="158750"/>
            <a:ext cx="3886200" cy="400110"/>
          </a:xfrm>
          <a:prstGeom prst="rect">
            <a:avLst/>
          </a:prstGeom>
          <a:noFill/>
        </p:spPr>
        <p:txBody>
          <a:bodyPr wrap="square" rtlCol="0">
            <a:spAutoFit/>
          </a:bodyPr>
          <a:lstStyle/>
          <a:p>
            <a:r>
              <a:rPr lang="zh-CN" altLang="en-US" sz="2000" dirty="0" smtClean="0">
                <a:latin typeface="方正姚体" panose="02010601030101010101" charset="-122"/>
                <a:ea typeface="方正姚体" panose="02010601030101010101" charset="-122"/>
              </a:rPr>
              <a:t>专</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快</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好</a:t>
            </a:r>
            <a:r>
              <a:rPr lang="en-US" altLang="zh-CN" sz="2000" dirty="0" smtClean="0">
                <a:latin typeface="方正姚体" panose="02010601030101010101" charset="-122"/>
                <a:ea typeface="方正姚体" panose="02010601030101010101" charset="-122"/>
              </a:rPr>
              <a:t>·</a:t>
            </a:r>
            <a:r>
              <a:rPr lang="zh-CN" altLang="en-US" sz="2000" dirty="0" smtClean="0">
                <a:latin typeface="方正姚体" panose="02010601030101010101" charset="-122"/>
                <a:ea typeface="方正姚体" panose="02010601030101010101" charset="-122"/>
              </a:rPr>
              <a:t>省</a:t>
            </a:r>
            <a:endParaRPr lang="zh-CN" altLang="en-US" sz="2000" dirty="0" smtClean="0">
              <a:latin typeface="方正姚体" panose="02010601030101010101" charset="-122"/>
              <a:ea typeface="方正姚体" panose="02010601030101010101" charset="-122"/>
            </a:endParaRPr>
          </a:p>
        </p:txBody>
      </p:sp>
      <p:sp>
        <p:nvSpPr>
          <p:cNvPr id="24" name="文本框 23"/>
          <p:cNvSpPr txBox="1"/>
          <p:nvPr userDrawn="1"/>
        </p:nvSpPr>
        <p:spPr>
          <a:xfrm>
            <a:off x="182880" y="570230"/>
            <a:ext cx="3031599" cy="276999"/>
          </a:xfrm>
          <a:prstGeom prst="rect">
            <a:avLst/>
          </a:prstGeom>
          <a:noFill/>
        </p:spPr>
        <p:txBody>
          <a:bodyPr wrap="none" rtlCol="0">
            <a:spAutoFit/>
          </a:bodyPr>
          <a:lstStyle/>
          <a:p>
            <a:r>
              <a:rPr lang="en-US" altLang="zh-CN" sz="1200" dirty="0" err="1" smtClean="0">
                <a:solidFill>
                  <a:srgbClr val="C00000"/>
                </a:solidFill>
                <a:latin typeface="+mn-ea"/>
              </a:rPr>
              <a:t>Profession·Fast·Correct·Economize</a:t>
            </a:r>
            <a:endParaRPr lang="en-US" altLang="zh-CN" sz="1200" dirty="0" smtClean="0">
              <a:solidFill>
                <a:srgbClr val="C00000"/>
              </a:solidFill>
              <a:latin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B1074A-BB88-499C-B943-F266D2C9410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DDFB1A-B182-44C2-B360-C2BFCBF3A2E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1074A-BB88-499C-B943-F266D2C9410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FB1A-B182-44C2-B360-C2BFCBF3A2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microsoft.com/office/2007/relationships/hdphoto" Target="../media/hdphoto1.wdp"/><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microsoft.com/office/2007/relationships/hdphoto" Target="../media/hdphoto1.wdp"/><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5.xml"/><Relationship Id="rId3" Type="http://schemas.openxmlformats.org/officeDocument/2006/relationships/hyperlink" Target="http://www.07yf.com/" TargetMode="External"/><Relationship Id="rId2" Type="http://schemas.openxmlformats.org/officeDocument/2006/relationships/image" Target="../media/image2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microsoft.com/office/2007/relationships/hdphoto" Target="../media/hdphoto1.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资料\公司PPT\背景\03\图片1副本.jpg"/>
          <p:cNvPicPr>
            <a:picLocks noChangeAspect="1" noChangeArrowheads="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15240" y="1960880"/>
            <a:ext cx="12207240" cy="1856105"/>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11"/>
          <p:cNvSpPr>
            <a:spLocks noGrp="1"/>
          </p:cNvSpPr>
          <p:nvPr>
            <p:ph type="title"/>
          </p:nvPr>
        </p:nvSpPr>
        <p:spPr>
          <a:xfrm>
            <a:off x="989965" y="2529840"/>
            <a:ext cx="10187305" cy="2423160"/>
          </a:xfrm>
        </p:spPr>
        <p:txBody>
          <a:bodyPr>
            <a:normAutofit/>
          </a:bodyPr>
          <a:lstStyle/>
          <a:p>
            <a:pPr algn="ctr">
              <a:lnSpc>
                <a:spcPct val="150000"/>
              </a:lnSpc>
            </a:pPr>
            <a:br>
              <a:rPr lang="en-US" altLang="zh-CN" sz="3600" dirty="0" smtClean="0">
                <a:effectLst>
                  <a:outerShdw blurRad="38100" dist="19050" dir="2700000" algn="tl" rotWithShape="0">
                    <a:schemeClr val="dk1">
                      <a:alpha val="40000"/>
                    </a:schemeClr>
                  </a:outerShdw>
                </a:effectLst>
                <a:ea typeface="黑体" panose="02010609060101010101" charset="-122"/>
                <a:sym typeface="+mn-ea"/>
              </a:rPr>
            </a:br>
            <a:r>
              <a:rPr lang="zh-CN" altLang="en-US" sz="3600" dirty="0" smtClean="0">
                <a:effectLst>
                  <a:outerShdw blurRad="38100" dist="19050" dir="2700000" algn="tl" rotWithShape="0">
                    <a:schemeClr val="dk1">
                      <a:alpha val="40000"/>
                    </a:schemeClr>
                  </a:outerShdw>
                </a:effectLst>
                <a:ea typeface="黑体" panose="02010609060101010101" charset="-122"/>
                <a:sym typeface="+mn-ea"/>
              </a:rPr>
              <a:t>知识产权贯标解读</a:t>
            </a:r>
            <a:endParaRPr lang="zh-CN" altLang="en-US" sz="4000" b="1" dirty="0" smtClean="0">
              <a:effectLst>
                <a:outerShdw blurRad="38100" dist="19050" dir="2700000" algn="tl" rotWithShape="0">
                  <a:schemeClr val="dk1">
                    <a:alpha val="40000"/>
                  </a:schemeClr>
                </a:outerShdw>
              </a:effectLst>
              <a:latin typeface="+mn-ea"/>
              <a:ea typeface="+mn-ea"/>
              <a:sym typeface="+mn-ea"/>
            </a:endParaRPr>
          </a:p>
        </p:txBody>
      </p:sp>
      <p:pic>
        <p:nvPicPr>
          <p:cNvPr id="7" name="Picture 1"/>
          <p:cNvPicPr>
            <a:picLocks noChangeAspect="1" noChangeArrowheads="1"/>
          </p:cNvPicPr>
          <p:nvPr/>
        </p:nvPicPr>
        <p:blipFill>
          <a:blip r:embed="rId2" cstate="print"/>
          <a:srcRect/>
          <a:stretch>
            <a:fillRect/>
          </a:stretch>
        </p:blipFill>
        <p:spPr bwMode="auto">
          <a:xfrm>
            <a:off x="2123359" y="5088899"/>
            <a:ext cx="1096179" cy="1096179"/>
          </a:xfrm>
          <a:prstGeom prst="rect">
            <a:avLst/>
          </a:prstGeom>
          <a:noFill/>
          <a:ln w="9525">
            <a:noFill/>
            <a:miter lim="800000"/>
            <a:headEnd/>
            <a:tailEnd/>
          </a:ln>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434" y="5367655"/>
            <a:ext cx="898195" cy="67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588" y="5367749"/>
            <a:ext cx="1337849" cy="59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flipH="1">
            <a:off x="9308464" y="5416863"/>
            <a:ext cx="913708" cy="400110"/>
          </a:xfrm>
          <a:prstGeom prst="rect">
            <a:avLst/>
          </a:prstGeom>
          <a:noFill/>
        </p:spPr>
        <p:txBody>
          <a:bodyPr wrap="square" rtlCol="0" anchor="t">
            <a:spAutoFit/>
          </a:bodyPr>
          <a:lstStyle/>
          <a:p>
            <a:pPr algn="ctr"/>
            <a:r>
              <a:rPr lang="zh-CN" altLang="en-US" sz="2000" dirty="0">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charset="-122"/>
                <a:ea typeface="微软雅黑" panose="020B0503020204020204" charset="-122"/>
                <a:sym typeface="+mn-ea"/>
              </a:rPr>
              <a:t>联七</a:t>
            </a:r>
            <a:endParaRPr lang="zh-CN" altLang="en-US" sz="2000" dirty="0" smtClean="0">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4705" y="1380490"/>
            <a:ext cx="4481195" cy="4887595"/>
          </a:xfrm>
          <a:prstGeom prst="rect">
            <a:avLst/>
          </a:prstGeom>
        </p:spPr>
        <p:txBody>
          <a:bodyPr wrap="square" anchor="t">
            <a:spAutoFit/>
          </a:bodyPr>
          <a:p>
            <a:pPr>
              <a:lnSpc>
                <a:spcPct val="130000"/>
              </a:lnSpc>
            </a:pPr>
            <a:r>
              <a:rPr lang="en-US" altLang="zh-CN" sz="2400" b="1" dirty="0" smtClean="0">
                <a:solidFill>
                  <a:schemeClr val="tx1"/>
                </a:solidFill>
                <a:ea typeface="仿宋_GB2312" pitchFamily="1" charset="-122"/>
                <a:sym typeface="+mn-ea"/>
              </a:rPr>
              <a:t>1</a:t>
            </a:r>
            <a:r>
              <a:rPr lang="zh-CN" altLang="en-US" sz="2400" b="1" dirty="0" smtClean="0">
                <a:solidFill>
                  <a:schemeClr val="tx1"/>
                </a:solidFill>
                <a:ea typeface="仿宋_GB2312" pitchFamily="1" charset="-122"/>
                <a:sym typeface="+mn-ea"/>
              </a:rPr>
              <a:t>、立项</a:t>
            </a:r>
            <a:endParaRPr lang="zh-CN" altLang="en-US" sz="2400" b="1" dirty="0" smtClean="0">
              <a:solidFill>
                <a:schemeClr val="tx1"/>
              </a:solidFill>
              <a:ea typeface="仿宋_GB2312" pitchFamily="1" charset="-122"/>
              <a:sym typeface="+mn-ea"/>
            </a:endParaRPr>
          </a:p>
          <a:p>
            <a:pPr>
              <a:lnSpc>
                <a:spcPct val="130000"/>
              </a:lnSpc>
            </a:pPr>
            <a:r>
              <a:rPr lang="en-US" altLang="zh-CN" sz="2400" b="1" dirty="0" smtClean="0">
                <a:solidFill>
                  <a:schemeClr val="tx1"/>
                </a:solidFill>
                <a:ea typeface="仿宋_GB2312" pitchFamily="1" charset="-122"/>
                <a:sym typeface="+mn-ea"/>
              </a:rPr>
              <a:t>2</a:t>
            </a:r>
            <a:r>
              <a:rPr lang="zh-CN" altLang="en-US" sz="2400" b="1" dirty="0" smtClean="0">
                <a:solidFill>
                  <a:schemeClr val="tx1"/>
                </a:solidFill>
                <a:ea typeface="仿宋_GB2312" pitchFamily="1" charset="-122"/>
                <a:sym typeface="+mn-ea"/>
              </a:rPr>
              <a:t>、研究开发</a:t>
            </a:r>
            <a:endParaRPr lang="zh-CN" altLang="en-US" sz="2400" b="1" dirty="0" smtClean="0">
              <a:solidFill>
                <a:schemeClr val="tx1"/>
              </a:solidFill>
              <a:ea typeface="仿宋_GB2312" pitchFamily="1" charset="-122"/>
            </a:endParaRPr>
          </a:p>
          <a:p>
            <a:pPr>
              <a:lnSpc>
                <a:spcPct val="130000"/>
              </a:lnSpc>
            </a:pPr>
            <a:r>
              <a:rPr lang="en-US" altLang="zh-CN" sz="2400" b="1" dirty="0" smtClean="0">
                <a:solidFill>
                  <a:schemeClr val="tx1"/>
                </a:solidFill>
                <a:ea typeface="仿宋_GB2312" pitchFamily="1" charset="-122"/>
                <a:sym typeface="+mn-ea"/>
              </a:rPr>
              <a:t>3</a:t>
            </a:r>
            <a:r>
              <a:rPr lang="zh-CN" altLang="en-US" sz="2400" b="1" dirty="0" smtClean="0">
                <a:solidFill>
                  <a:schemeClr val="tx1"/>
                </a:solidFill>
                <a:ea typeface="仿宋_GB2312" pitchFamily="1" charset="-122"/>
                <a:sym typeface="+mn-ea"/>
              </a:rPr>
              <a:t>、采购</a:t>
            </a:r>
            <a:endParaRPr lang="zh-CN" altLang="en-US" sz="2400" b="1" dirty="0" smtClean="0">
              <a:solidFill>
                <a:schemeClr val="tx1"/>
              </a:solidFill>
              <a:ea typeface="仿宋_GB2312" pitchFamily="1" charset="-122"/>
            </a:endParaRPr>
          </a:p>
          <a:p>
            <a:pPr>
              <a:lnSpc>
                <a:spcPct val="130000"/>
              </a:lnSpc>
            </a:pPr>
            <a:r>
              <a:rPr lang="en-US" altLang="zh-CN" sz="2400" b="1" dirty="0" smtClean="0">
                <a:solidFill>
                  <a:schemeClr val="tx1"/>
                </a:solidFill>
                <a:ea typeface="仿宋_GB2312" pitchFamily="1" charset="-122"/>
                <a:sym typeface="+mn-ea"/>
              </a:rPr>
              <a:t>4</a:t>
            </a:r>
            <a:r>
              <a:rPr lang="zh-CN" altLang="en-US" sz="2400" b="1" dirty="0" smtClean="0">
                <a:solidFill>
                  <a:schemeClr val="tx1"/>
                </a:solidFill>
                <a:ea typeface="仿宋_GB2312" pitchFamily="1" charset="-122"/>
                <a:sym typeface="+mn-ea"/>
              </a:rPr>
              <a:t>、生产（委外、贴牌生产）</a:t>
            </a:r>
            <a:endParaRPr lang="zh-CN" altLang="en-US" sz="2400" b="1" dirty="0" smtClean="0">
              <a:solidFill>
                <a:schemeClr val="tx1"/>
              </a:solidFill>
              <a:ea typeface="仿宋_GB2312" pitchFamily="1" charset="-122"/>
              <a:sym typeface="+mn-ea"/>
            </a:endParaRPr>
          </a:p>
          <a:p>
            <a:pPr>
              <a:lnSpc>
                <a:spcPct val="130000"/>
              </a:lnSpc>
            </a:pPr>
            <a:r>
              <a:rPr lang="en-US" altLang="zh-CN" sz="2400" b="1" dirty="0" smtClean="0">
                <a:solidFill>
                  <a:schemeClr val="tx1"/>
                </a:solidFill>
                <a:ea typeface="仿宋_GB2312" pitchFamily="1" charset="-122"/>
                <a:sym typeface="+mn-ea"/>
              </a:rPr>
              <a:t>5</a:t>
            </a:r>
            <a:r>
              <a:rPr lang="zh-CN" altLang="en-US" sz="2400" b="1" dirty="0" smtClean="0">
                <a:solidFill>
                  <a:schemeClr val="tx1"/>
                </a:solidFill>
                <a:ea typeface="仿宋_GB2312" pitchFamily="1" charset="-122"/>
                <a:sym typeface="+mn-ea"/>
              </a:rPr>
              <a:t>、销售和售后</a:t>
            </a:r>
            <a:endParaRPr lang="zh-CN" altLang="en-US" sz="2400" b="1" dirty="0" smtClean="0">
              <a:solidFill>
                <a:schemeClr val="tx1"/>
              </a:solidFill>
              <a:ea typeface="仿宋_GB2312" pitchFamily="1" charset="-122"/>
              <a:sym typeface="+mn-ea"/>
            </a:endParaRPr>
          </a:p>
          <a:p>
            <a:pPr>
              <a:lnSpc>
                <a:spcPct val="130000"/>
              </a:lnSpc>
            </a:pPr>
            <a:r>
              <a:rPr lang="en-US" altLang="zh-CN" sz="2400" b="1" dirty="0" smtClean="0">
                <a:solidFill>
                  <a:srgbClr val="C00000"/>
                </a:solidFill>
                <a:ea typeface="仿宋_GB2312" pitchFamily="1" charset="-122"/>
                <a:sym typeface="+mn-ea"/>
              </a:rPr>
              <a:t>6</a:t>
            </a:r>
            <a:r>
              <a:rPr lang="zh-CN" altLang="en-US" sz="2400" b="1" dirty="0" smtClean="0">
                <a:solidFill>
                  <a:srgbClr val="C00000"/>
                </a:solidFill>
                <a:ea typeface="仿宋_GB2312" pitchFamily="1" charset="-122"/>
                <a:sym typeface="+mn-ea"/>
              </a:rPr>
              <a:t>、保密！！！！</a:t>
            </a:r>
            <a:endParaRPr lang="en-US" altLang="zh-CN" sz="2400" b="1" dirty="0" smtClean="0">
              <a:solidFill>
                <a:schemeClr val="tx1"/>
              </a:solidFill>
              <a:ea typeface="仿宋_GB2312" pitchFamily="1" charset="-122"/>
              <a:sym typeface="+mn-ea"/>
            </a:endParaRPr>
          </a:p>
          <a:p>
            <a:pPr>
              <a:lnSpc>
                <a:spcPct val="130000"/>
              </a:lnSpc>
            </a:pPr>
            <a:r>
              <a:rPr lang="en-US" altLang="zh-CN" sz="2400" b="1" dirty="0" smtClean="0">
                <a:solidFill>
                  <a:schemeClr val="tx1"/>
                </a:solidFill>
                <a:ea typeface="仿宋_GB2312" pitchFamily="1" charset="-122"/>
                <a:sym typeface="+mn-ea"/>
              </a:rPr>
              <a:t>7</a:t>
            </a:r>
            <a:r>
              <a:rPr lang="zh-CN" altLang="en-US" sz="2400" b="1" dirty="0" smtClean="0">
                <a:solidFill>
                  <a:schemeClr val="tx1"/>
                </a:solidFill>
                <a:ea typeface="仿宋_GB2312" pitchFamily="1" charset="-122"/>
                <a:sym typeface="+mn-ea"/>
              </a:rPr>
              <a:t>、联盟、协作</a:t>
            </a:r>
            <a:endParaRPr lang="zh-CN" altLang="en-US" sz="2400" b="1" dirty="0" smtClean="0">
              <a:solidFill>
                <a:schemeClr val="tx1"/>
              </a:solidFill>
              <a:ea typeface="仿宋_GB2312" pitchFamily="1" charset="-122"/>
            </a:endParaRPr>
          </a:p>
          <a:p>
            <a:pPr>
              <a:lnSpc>
                <a:spcPct val="130000"/>
              </a:lnSpc>
            </a:pPr>
            <a:r>
              <a:rPr lang="en-US" altLang="zh-CN" sz="2400" b="1" dirty="0" smtClean="0">
                <a:solidFill>
                  <a:schemeClr val="tx1"/>
                </a:solidFill>
                <a:ea typeface="仿宋_GB2312" pitchFamily="1" charset="-122"/>
                <a:sym typeface="+mn-ea"/>
              </a:rPr>
              <a:t>8</a:t>
            </a:r>
            <a:r>
              <a:rPr lang="zh-CN" altLang="en-US" sz="2400" b="1" dirty="0" smtClean="0">
                <a:solidFill>
                  <a:schemeClr val="tx1"/>
                </a:solidFill>
                <a:ea typeface="仿宋_GB2312" pitchFamily="1" charset="-122"/>
                <a:sym typeface="+mn-ea"/>
              </a:rPr>
              <a:t>、招投标</a:t>
            </a:r>
            <a:endParaRPr lang="en-US" altLang="zh-CN" sz="2400" b="1" dirty="0" smtClean="0">
              <a:solidFill>
                <a:schemeClr val="tx1"/>
              </a:solidFill>
              <a:ea typeface="仿宋_GB2312" pitchFamily="1" charset="-122"/>
              <a:sym typeface="+mn-ea"/>
            </a:endParaRPr>
          </a:p>
          <a:p>
            <a:pPr>
              <a:lnSpc>
                <a:spcPct val="130000"/>
              </a:lnSpc>
            </a:pPr>
            <a:r>
              <a:rPr lang="en-US" altLang="zh-CN" sz="2400" b="1" dirty="0" smtClean="0">
                <a:solidFill>
                  <a:schemeClr val="tx1"/>
                </a:solidFill>
                <a:ea typeface="仿宋_GB2312" pitchFamily="1" charset="-122"/>
                <a:sym typeface="+mn-ea"/>
              </a:rPr>
              <a:t>9</a:t>
            </a:r>
            <a:r>
              <a:rPr lang="zh-CN" altLang="en-US" sz="2400" b="1" dirty="0" smtClean="0">
                <a:solidFill>
                  <a:schemeClr val="tx1"/>
                </a:solidFill>
                <a:ea typeface="仿宋_GB2312" pitchFamily="1" charset="-122"/>
                <a:sym typeface="+mn-ea"/>
              </a:rPr>
              <a:t>、转让、许可</a:t>
            </a:r>
            <a:endParaRPr lang="en-US" altLang="zh-CN" sz="2400" b="1" dirty="0" smtClean="0">
              <a:solidFill>
                <a:schemeClr val="tx1"/>
              </a:solidFill>
              <a:ea typeface="仿宋_GB2312" pitchFamily="1" charset="-122"/>
            </a:endParaRPr>
          </a:p>
          <a:p>
            <a:pPr>
              <a:lnSpc>
                <a:spcPct val="130000"/>
              </a:lnSpc>
            </a:pPr>
            <a:r>
              <a:rPr lang="en-US" altLang="zh-CN" sz="2400" b="1" dirty="0" smtClean="0">
                <a:solidFill>
                  <a:schemeClr val="tx1"/>
                </a:solidFill>
                <a:ea typeface="仿宋_GB2312" pitchFamily="1" charset="-122"/>
                <a:sym typeface="+mn-ea"/>
              </a:rPr>
              <a:t>10</a:t>
            </a:r>
            <a:r>
              <a:rPr lang="zh-CN" altLang="en-US" sz="2400" b="1" dirty="0" smtClean="0">
                <a:solidFill>
                  <a:schemeClr val="tx1"/>
                </a:solidFill>
                <a:ea typeface="仿宋_GB2312" pitchFamily="1" charset="-122"/>
                <a:sym typeface="+mn-ea"/>
              </a:rPr>
              <a:t>、职务培训</a:t>
            </a:r>
            <a:endParaRPr lang="zh-CN" altLang="en-US" sz="2400" b="1" dirty="0" smtClean="0">
              <a:solidFill>
                <a:schemeClr val="tx1"/>
              </a:solidFill>
              <a:latin typeface="宋体" panose="02010600030101010101" pitchFamily="2" charset="-122"/>
              <a:ea typeface="仿宋_GB2312" pitchFamily="1" charset="-122"/>
              <a:sym typeface="+mn-ea"/>
            </a:endParaRPr>
          </a:p>
        </p:txBody>
      </p:sp>
      <p:sp>
        <p:nvSpPr>
          <p:cNvPr id="4" name="文本框 3"/>
          <p:cNvSpPr txBox="1"/>
          <p:nvPr/>
        </p:nvSpPr>
        <p:spPr>
          <a:xfrm>
            <a:off x="1774825" y="1586230"/>
            <a:ext cx="944245" cy="4152265"/>
          </a:xfrm>
          <a:prstGeom prst="rect">
            <a:avLst/>
          </a:prstGeom>
        </p:spPr>
        <p:txBody>
          <a:bodyPr vert="eaVert" wrap="none"/>
          <a:p>
            <a:pPr>
              <a:lnSpc>
                <a:spcPct val="200000"/>
              </a:lnSpc>
              <a:buNone/>
            </a:pPr>
            <a:r>
              <a:rPr lang="zh-CN" altLang="en-US" sz="2800" b="1" dirty="0">
                <a:solidFill>
                  <a:srgbClr val="C00000"/>
                </a:solidFill>
                <a:latin typeface="仿宋" panose="02010609060101010101" charset="-122"/>
                <a:ea typeface="仿宋" panose="02010609060101010101" charset="-122"/>
              </a:rPr>
              <a:t>知识产权管理涉及的经营活动</a:t>
            </a:r>
            <a:endParaRPr lang="zh-CN" altLang="en-US" sz="2800" b="1" dirty="0">
              <a:solidFill>
                <a:srgbClr val="C00000"/>
              </a:solidFill>
              <a:latin typeface="仿宋" panose="02010609060101010101" charset="-122"/>
              <a:ea typeface="仿宋" panose="02010609060101010101" charset="-122"/>
            </a:endParaRPr>
          </a:p>
        </p:txBody>
      </p:sp>
      <p:sp>
        <p:nvSpPr>
          <p:cNvPr id="2050" name=" 2050"/>
          <p:cNvSpPr/>
          <p:nvPr/>
        </p:nvSpPr>
        <p:spPr bwMode="auto">
          <a:xfrm flipH="1">
            <a:off x="2719070" y="1381125"/>
            <a:ext cx="75565" cy="487108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2" name="文本框 11"/>
          <p:cNvSpPr txBox="1"/>
          <p:nvPr/>
        </p:nvSpPr>
        <p:spPr>
          <a:xfrm>
            <a:off x="75565" y="257810"/>
            <a:ext cx="2672715" cy="460375"/>
          </a:xfrm>
          <a:prstGeom prst="rect">
            <a:avLst/>
          </a:prstGeom>
          <a:noFill/>
        </p:spPr>
        <p:txBody>
          <a:bodyPr wrap="square" rtlCol="0">
            <a:spAutoFit/>
          </a:bodyPr>
          <a:lstStyle/>
          <a:p>
            <a:pPr algn="ctr"/>
            <a:r>
              <a:rPr lang="zh-CN" altLang="zh-CN" sz="2400" b="1" dirty="0" smtClean="0">
                <a:solidFill>
                  <a:schemeClr val="bg1"/>
                </a:solidFill>
                <a:latin typeface="方正风雅宋简体" panose="02000000000000000000" pitchFamily="2" charset="-122"/>
                <a:ea typeface="方正风雅宋简体" panose="02000000000000000000" pitchFamily="2" charset="-122"/>
              </a:rPr>
              <a:t>一、管理范围</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1958" y="1294356"/>
            <a:ext cx="9961000" cy="4523105"/>
          </a:xfrm>
          <a:prstGeom prst="rect">
            <a:avLst/>
          </a:prstGeom>
          <a:noFill/>
        </p:spPr>
        <p:txBody>
          <a:bodyPr wrap="square" rtlCol="0">
            <a:spAutoFit/>
          </a:bodyPr>
          <a:lstStyle/>
          <a:p>
            <a:pPr marL="342900" indent="-342900">
              <a:lnSpc>
                <a:spcPct val="20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如何规范</a:t>
            </a:r>
            <a:r>
              <a:rPr lang="zh-CN" altLang="en-US" sz="2400" b="1" dirty="0">
                <a:latin typeface="仿宋" panose="02010609060101010101" charset="-122"/>
                <a:ea typeface="仿宋" panose="02010609060101010101" charset="-122"/>
              </a:rPr>
              <a:t>企业知识产权管理的基础</a:t>
            </a:r>
            <a:r>
              <a:rPr lang="zh-CN" altLang="en-US" sz="2400" b="1" dirty="0" smtClean="0">
                <a:latin typeface="仿宋" panose="02010609060101010101" charset="-122"/>
                <a:ea typeface="仿宋" panose="02010609060101010101" charset="-122"/>
              </a:rPr>
              <a:t>条件；</a:t>
            </a:r>
            <a:endParaRPr lang="zh-CN" altLang="en-US" sz="2400" b="1" dirty="0">
              <a:latin typeface="仿宋" panose="02010609060101010101" charset="-122"/>
              <a:ea typeface="仿宋" panose="02010609060101010101" charset="-122"/>
            </a:endParaRPr>
          </a:p>
          <a:p>
            <a:pPr marL="342900" indent="-342900">
              <a:lnSpc>
                <a:spcPct val="20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如何规范</a:t>
            </a:r>
            <a:r>
              <a:rPr lang="zh-CN" altLang="en-US" sz="2400" b="1" dirty="0">
                <a:latin typeface="仿宋" panose="02010609060101010101" charset="-122"/>
                <a:ea typeface="仿宋" panose="02010609060101010101" charset="-122"/>
              </a:rPr>
              <a:t>知识产权的</a:t>
            </a:r>
            <a:r>
              <a:rPr lang="zh-CN" altLang="en-US" sz="2400" b="1" dirty="0" smtClean="0">
                <a:latin typeface="仿宋" panose="02010609060101010101" charset="-122"/>
                <a:ea typeface="仿宋" panose="02010609060101010101" charset="-122"/>
              </a:rPr>
              <a:t>资源管理；</a:t>
            </a:r>
            <a:endParaRPr lang="zh-CN" altLang="en-US" sz="2400" b="1" dirty="0">
              <a:latin typeface="仿宋" panose="02010609060101010101" charset="-122"/>
              <a:ea typeface="仿宋" panose="02010609060101010101" charset="-122"/>
            </a:endParaRPr>
          </a:p>
          <a:p>
            <a:pPr marL="342900" indent="-342900">
              <a:lnSpc>
                <a:spcPct val="20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如何规范</a:t>
            </a:r>
            <a:r>
              <a:rPr lang="zh-CN" altLang="en-US" sz="2400" b="1" dirty="0">
                <a:latin typeface="仿宋" panose="02010609060101010101" charset="-122"/>
                <a:ea typeface="仿宋" panose="02010609060101010101" charset="-122"/>
              </a:rPr>
              <a:t>企业生产经营各个环节的知识产权</a:t>
            </a:r>
            <a:r>
              <a:rPr lang="zh-CN" altLang="en-US" sz="2400" b="1" dirty="0" smtClean="0">
                <a:latin typeface="仿宋" panose="02010609060101010101" charset="-122"/>
                <a:ea typeface="仿宋" panose="02010609060101010101" charset="-122"/>
              </a:rPr>
              <a:t>管理；</a:t>
            </a:r>
            <a:endParaRPr lang="zh-CN" altLang="en-US" sz="2400" b="1" dirty="0">
              <a:latin typeface="仿宋" panose="02010609060101010101" charset="-122"/>
              <a:ea typeface="仿宋" panose="02010609060101010101" charset="-122"/>
            </a:endParaRPr>
          </a:p>
          <a:p>
            <a:pPr marL="342900" indent="-342900">
              <a:lnSpc>
                <a:spcPct val="200000"/>
              </a:lnSpc>
              <a:buFont typeface="Wingdings" panose="05000000000000000000" pitchFamily="2" charset="2"/>
              <a:buChar char="u"/>
            </a:pPr>
            <a:r>
              <a:rPr lang="zh-CN" altLang="en-US" sz="2400" b="1" dirty="0">
                <a:latin typeface="仿宋" panose="02010609060101010101" charset="-122"/>
                <a:ea typeface="仿宋" panose="02010609060101010101" charset="-122"/>
              </a:rPr>
              <a:t>如何</a:t>
            </a:r>
            <a:r>
              <a:rPr lang="zh-CN" altLang="en-US" sz="2400" b="1" dirty="0" smtClean="0">
                <a:latin typeface="仿宋" panose="02010609060101010101" charset="-122"/>
                <a:ea typeface="仿宋" panose="02010609060101010101" charset="-122"/>
              </a:rPr>
              <a:t>规范</a:t>
            </a:r>
            <a:r>
              <a:rPr lang="zh-CN" altLang="en-US" sz="2400" b="1" dirty="0">
                <a:latin typeface="仿宋" panose="02010609060101010101" charset="-122"/>
                <a:ea typeface="仿宋" panose="02010609060101010101" charset="-122"/>
              </a:rPr>
              <a:t>企业知识产权的运行</a:t>
            </a:r>
            <a:r>
              <a:rPr lang="zh-CN" altLang="en-US" sz="2400" b="1" dirty="0" smtClean="0">
                <a:latin typeface="仿宋" panose="02010609060101010101" charset="-122"/>
                <a:ea typeface="仿宋" panose="02010609060101010101" charset="-122"/>
              </a:rPr>
              <a:t>控制；</a:t>
            </a:r>
            <a:endParaRPr lang="zh-CN" altLang="en-US" sz="2400" b="1" dirty="0">
              <a:latin typeface="仿宋" panose="02010609060101010101" charset="-122"/>
              <a:ea typeface="仿宋" panose="02010609060101010101" charset="-122"/>
            </a:endParaRPr>
          </a:p>
          <a:p>
            <a:pPr marL="342900" indent="-342900">
              <a:lnSpc>
                <a:spcPct val="20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如何规范</a:t>
            </a:r>
            <a:r>
              <a:rPr lang="zh-CN" altLang="en-US" sz="2400" b="1" dirty="0">
                <a:latin typeface="仿宋" panose="02010609060101010101" charset="-122"/>
                <a:ea typeface="仿宋" panose="02010609060101010101" charset="-122"/>
              </a:rPr>
              <a:t>企业生产经营活动中的文件管理和</a:t>
            </a:r>
            <a:r>
              <a:rPr lang="zh-CN" altLang="en-US" sz="2400" b="1" dirty="0" smtClean="0">
                <a:latin typeface="仿宋" panose="02010609060101010101" charset="-122"/>
                <a:ea typeface="仿宋" panose="02010609060101010101" charset="-122"/>
              </a:rPr>
              <a:t>合同管理；</a:t>
            </a:r>
            <a:endParaRPr lang="zh-CN" altLang="en-US" sz="2400" b="1" dirty="0">
              <a:latin typeface="仿宋" panose="02010609060101010101" charset="-122"/>
              <a:ea typeface="仿宋" panose="02010609060101010101" charset="-122"/>
            </a:endParaRPr>
          </a:p>
          <a:p>
            <a:pPr marL="342900" indent="-342900">
              <a:lnSpc>
                <a:spcPct val="20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怎样明确</a:t>
            </a:r>
            <a:r>
              <a:rPr lang="zh-CN" altLang="en-US" sz="2400" b="1" dirty="0">
                <a:latin typeface="仿宋" panose="02010609060101010101" charset="-122"/>
                <a:ea typeface="仿宋" panose="02010609060101010101" charset="-122"/>
              </a:rPr>
              <a:t>规定</a:t>
            </a:r>
            <a:r>
              <a:rPr lang="zh-CN" altLang="en-US" sz="2400" b="1" dirty="0" smtClean="0">
                <a:latin typeface="仿宋" panose="02010609060101010101" charset="-122"/>
                <a:ea typeface="仿宋" panose="02010609060101010101" charset="-122"/>
              </a:rPr>
              <a:t>企业建立</a:t>
            </a:r>
            <a:r>
              <a:rPr lang="zh-CN" altLang="en-US" sz="2400" b="1" dirty="0">
                <a:latin typeface="仿宋" panose="02010609060101010101" charset="-122"/>
                <a:ea typeface="仿宋" panose="02010609060101010101" charset="-122"/>
              </a:rPr>
              <a:t>知识产权动态管理</a:t>
            </a:r>
            <a:r>
              <a:rPr lang="zh-CN" altLang="en-US" sz="2400" b="1" dirty="0" smtClean="0">
                <a:latin typeface="仿宋" panose="02010609060101010101" charset="-122"/>
                <a:ea typeface="仿宋" panose="02010609060101010101" charset="-122"/>
              </a:rPr>
              <a:t>机制；</a:t>
            </a:r>
            <a:endParaRPr lang="zh-CN" altLang="en-US" sz="2400" b="1" dirty="0">
              <a:latin typeface="仿宋" panose="02010609060101010101" charset="-122"/>
              <a:ea typeface="仿宋" panose="02010609060101010101" charset="-122"/>
            </a:endParaRPr>
          </a:p>
        </p:txBody>
      </p:sp>
      <p:sp>
        <p:nvSpPr>
          <p:cNvPr id="4" name="文本框 3"/>
          <p:cNvSpPr txBox="1"/>
          <p:nvPr/>
        </p:nvSpPr>
        <p:spPr>
          <a:xfrm>
            <a:off x="61595" y="243205"/>
            <a:ext cx="2760345" cy="460375"/>
          </a:xfrm>
          <a:prstGeom prst="rect">
            <a:avLst/>
          </a:prstGeom>
          <a:noFill/>
        </p:spPr>
        <p:txBody>
          <a:bodyPr wrap="square" rtlCol="0">
            <a:spAutoFit/>
          </a:bodyPr>
          <a:lstStyle/>
          <a:p>
            <a:pPr algn="ctr"/>
            <a:r>
              <a:rPr lang="zh-CN" altLang="zh-CN" sz="2400" b="1" dirty="0" smtClean="0">
                <a:solidFill>
                  <a:schemeClr val="bg1"/>
                </a:solidFill>
                <a:latin typeface="方正风雅宋简体" panose="02000000000000000000" pitchFamily="2" charset="-122"/>
                <a:ea typeface="方正风雅宋简体" panose="02000000000000000000" pitchFamily="2" charset="-122"/>
              </a:rPr>
              <a:t>二、管理内容</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120" y="312420"/>
            <a:ext cx="254762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、管理所需资源</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3" name="文本框 2"/>
          <p:cNvSpPr txBox="1"/>
          <p:nvPr/>
        </p:nvSpPr>
        <p:spPr>
          <a:xfrm>
            <a:off x="386715" y="1356360"/>
            <a:ext cx="3553460" cy="521970"/>
          </a:xfrm>
          <a:prstGeom prst="rect">
            <a:avLst/>
          </a:prstGeom>
          <a:noFill/>
        </p:spPr>
        <p:txBody>
          <a:bodyPr wrap="square" rtlCol="0" anchor="t">
            <a:spAutoFit/>
          </a:bodyPr>
          <a:lstStyle/>
          <a:p>
            <a:pPr marL="469900" lvl="0" indent="-469900" eaLnBrk="0" hangingPunct="0">
              <a:spcBef>
                <a:spcPct val="20000"/>
              </a:spcBef>
              <a:buClr>
                <a:schemeClr val="tx2">
                  <a:lumMod val="75000"/>
                </a:schemeClr>
              </a:buClr>
              <a:buFont typeface="Wingdings" panose="05000000000000000000" pitchFamily="2" charset="2"/>
              <a:buChar char="Ø"/>
            </a:pPr>
            <a:r>
              <a:rPr lang="zh-CN" altLang="en-US" sz="2800" dirty="0" smtClean="0">
                <a:latin typeface="+mn-ea"/>
              </a:rPr>
              <a:t>资源管理</a:t>
            </a:r>
            <a:endParaRPr lang="zh-CN" altLang="en-US" sz="2800" dirty="0" smtClean="0">
              <a:latin typeface="+mn-ea"/>
            </a:endParaRPr>
          </a:p>
        </p:txBody>
      </p:sp>
      <p:sp>
        <p:nvSpPr>
          <p:cNvPr id="4" name="矩形 3"/>
          <p:cNvSpPr/>
          <p:nvPr/>
        </p:nvSpPr>
        <p:spPr>
          <a:xfrm>
            <a:off x="899160" y="2018665"/>
            <a:ext cx="9461500" cy="398780"/>
          </a:xfrm>
          <a:prstGeom prst="rect">
            <a:avLst/>
          </a:prstGeom>
        </p:spPr>
        <p:txBody>
          <a:bodyPr wrap="square">
            <a:spAutoFit/>
          </a:bodyPr>
          <a:lstStyle/>
          <a:p>
            <a:pPr marL="365125" indent="-255905">
              <a:spcBef>
                <a:spcPts val="400"/>
              </a:spcBef>
              <a:buClr>
                <a:schemeClr val="accent1"/>
              </a:buClr>
              <a:buSzPct val="68000"/>
              <a:buFont typeface="Arial" panose="020B0604020202020204" pitchFamily="34" charset="0"/>
              <a:buNone/>
              <a:defRPr/>
            </a:pPr>
            <a:endParaRPr lang="en-US" altLang="zh-CN" sz="2000" dirty="0">
              <a:solidFill>
                <a:srgbClr val="FF0000"/>
              </a:solidFill>
              <a:latin typeface="宋体" panose="02010600030101010101" pitchFamily="2" charset="-122"/>
            </a:endParaRPr>
          </a:p>
        </p:txBody>
      </p:sp>
      <p:sp>
        <p:nvSpPr>
          <p:cNvPr id="7" name="矩形 6"/>
          <p:cNvSpPr/>
          <p:nvPr/>
        </p:nvSpPr>
        <p:spPr>
          <a:xfrm>
            <a:off x="890270" y="2018665"/>
            <a:ext cx="9461500" cy="758190"/>
          </a:xfrm>
          <a:prstGeom prst="rect">
            <a:avLst/>
          </a:prstGeom>
        </p:spPr>
        <p:txBody>
          <a:bodyPr wrap="square">
            <a:spAutoFit/>
          </a:bodyPr>
          <a:lstStyle/>
          <a:p>
            <a:pPr marL="365125" indent="-255905">
              <a:spcBef>
                <a:spcPts val="400"/>
              </a:spcBef>
              <a:buClr>
                <a:schemeClr val="accent1"/>
              </a:buClr>
              <a:buSzPct val="68000"/>
              <a:buFont typeface="Arial" panose="020B0604020202020204" pitchFamily="34" charset="0"/>
              <a:buNone/>
              <a:defRPr/>
            </a:pPr>
            <a:endParaRPr lang="zh-CN" altLang="zh-CN" sz="2000" dirty="0">
              <a:solidFill>
                <a:schemeClr val="tx1"/>
              </a:solidFill>
              <a:latin typeface="宋体" panose="02010600030101010101" pitchFamily="2" charset="-122"/>
            </a:endParaRPr>
          </a:p>
          <a:p>
            <a:pPr marL="365125" indent="-255905">
              <a:spcBef>
                <a:spcPts val="400"/>
              </a:spcBef>
              <a:buClr>
                <a:schemeClr val="accent1"/>
              </a:buClr>
              <a:buSzPct val="68000"/>
              <a:buFont typeface="Arial" panose="020B0604020202020204" pitchFamily="34" charset="0"/>
              <a:buNone/>
              <a:defRPr/>
            </a:pPr>
            <a:endParaRPr lang="zh-CN" altLang="en-US" sz="2000" dirty="0">
              <a:solidFill>
                <a:schemeClr val="tx1"/>
              </a:solidFill>
              <a:latin typeface="宋体" panose="02010600030101010101" pitchFamily="2" charset="-122"/>
            </a:endParaRPr>
          </a:p>
        </p:txBody>
      </p:sp>
      <p:grpSp>
        <p:nvGrpSpPr>
          <p:cNvPr id="5" name="Group 2"/>
          <p:cNvGrpSpPr/>
          <p:nvPr/>
        </p:nvGrpSpPr>
        <p:grpSpPr bwMode="auto">
          <a:xfrm>
            <a:off x="4210538" y="1905046"/>
            <a:ext cx="2532054" cy="2998823"/>
            <a:chOff x="-193929" y="12341"/>
            <a:chExt cx="3015799" cy="3642618"/>
          </a:xfrm>
        </p:grpSpPr>
        <p:sp>
          <p:nvSpPr>
            <p:cNvPr id="6" name="椭圆 2"/>
            <p:cNvSpPr>
              <a:spLocks noChangeArrowheads="1"/>
            </p:cNvSpPr>
            <p:nvPr/>
          </p:nvSpPr>
          <p:spPr bwMode="auto">
            <a:xfrm>
              <a:off x="955863" y="1233691"/>
              <a:ext cx="1483016" cy="1481383"/>
            </a:xfrm>
            <a:prstGeom prst="ellipse">
              <a:avLst/>
            </a:prstGeom>
            <a:noFill/>
            <a:ln w="127000">
              <a:solidFill>
                <a:srgbClr val="2091AC"/>
              </a:solidFill>
              <a:round/>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lang="zh-CN" sz="2400" dirty="0">
                  <a:solidFill>
                    <a:srgbClr val="974806"/>
                  </a:solidFill>
                  <a:latin typeface="微软雅黑" panose="020B0503020204020204" charset="-122"/>
                  <a:ea typeface="微软雅黑" panose="020B0503020204020204" charset="-122"/>
                  <a:cs typeface="+mj-cs"/>
                  <a:sym typeface="Calibri" panose="020F0502020204030204" charset="0"/>
                </a:rPr>
                <a:t>资源管理</a:t>
              </a:r>
              <a:endParaRPr lang="zh-CN" sz="2400" dirty="0">
                <a:solidFill>
                  <a:srgbClr val="974806"/>
                </a:solidFill>
                <a:latin typeface="微软雅黑" panose="020B0503020204020204" charset="-122"/>
                <a:ea typeface="微软雅黑" panose="020B0503020204020204" charset="-122"/>
                <a:cs typeface="+mj-cs"/>
                <a:sym typeface="Calibri" panose="020F0502020204030204" charset="0"/>
              </a:endParaRPr>
            </a:p>
          </p:txBody>
        </p:sp>
        <p:grpSp>
          <p:nvGrpSpPr>
            <p:cNvPr id="8" name="Group 4"/>
            <p:cNvGrpSpPr/>
            <p:nvPr/>
          </p:nvGrpSpPr>
          <p:grpSpPr bwMode="auto">
            <a:xfrm>
              <a:off x="1981590" y="12341"/>
              <a:ext cx="627998" cy="1234049"/>
              <a:chOff x="388" y="12341"/>
              <a:chExt cx="627998" cy="1234049"/>
            </a:xfrm>
          </p:grpSpPr>
          <p:cxnSp>
            <p:nvCxnSpPr>
              <p:cNvPr id="9" name="直接连接符 4"/>
              <p:cNvCxnSpPr>
                <a:cxnSpLocks noChangeShapeType="1"/>
              </p:cNvCxnSpPr>
              <p:nvPr/>
            </p:nvCxnSpPr>
            <p:spPr bwMode="auto">
              <a:xfrm rot="5400000">
                <a:off x="-235387" y="512042"/>
                <a:ext cx="970122" cy="498573"/>
              </a:xfrm>
              <a:prstGeom prst="line">
                <a:avLst/>
              </a:prstGeom>
              <a:noFill/>
              <a:ln w="76200">
                <a:solidFill>
                  <a:srgbClr val="44B093"/>
                </a:solidFill>
                <a:round/>
              </a:ln>
              <a:extLst>
                <a:ext uri="{909E8E84-426E-40DD-AFC4-6F175D3DCCD1}">
                  <a14:hiddenFill xmlns:a14="http://schemas.microsoft.com/office/drawing/2010/main">
                    <a:noFill/>
                  </a14:hiddenFill>
                </a:ext>
              </a:extLst>
            </p:spPr>
          </p:cxnSp>
          <p:sp>
            <p:nvSpPr>
              <p:cNvPr id="10" name="椭圆 8"/>
              <p:cNvSpPr>
                <a:spLocks noChangeArrowheads="1"/>
              </p:cNvSpPr>
              <p:nvPr/>
            </p:nvSpPr>
            <p:spPr bwMode="auto">
              <a:xfrm>
                <a:off x="364809" y="12341"/>
                <a:ext cx="263577" cy="263569"/>
              </a:xfrm>
              <a:prstGeom prst="ellipse">
                <a:avLst/>
              </a:prstGeom>
              <a:noFill/>
              <a:ln w="76200">
                <a:solidFill>
                  <a:srgbClr val="44B093"/>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smtClean="0">
                  <a:ln>
                    <a:noFill/>
                  </a:ln>
                  <a:solidFill>
                    <a:srgbClr val="000000"/>
                  </a:solidFill>
                  <a:effectLst/>
                  <a:uLnTx/>
                  <a:uFillTx/>
                </a:endParaRPr>
              </a:p>
            </p:txBody>
          </p:sp>
        </p:grpSp>
        <p:grpSp>
          <p:nvGrpSpPr>
            <p:cNvPr id="22" name="Group 16"/>
            <p:cNvGrpSpPr/>
            <p:nvPr/>
          </p:nvGrpSpPr>
          <p:grpSpPr bwMode="auto">
            <a:xfrm>
              <a:off x="1981590" y="2739159"/>
              <a:ext cx="840280" cy="915800"/>
              <a:chOff x="-315191" y="284607"/>
              <a:chExt cx="840280" cy="915800"/>
            </a:xfrm>
          </p:grpSpPr>
          <p:cxnSp>
            <p:nvCxnSpPr>
              <p:cNvPr id="23" name="直接连接符 28"/>
              <p:cNvCxnSpPr>
                <a:cxnSpLocks noChangeShapeType="1"/>
                <a:stCxn id="28" idx="3"/>
              </p:cNvCxnSpPr>
              <p:nvPr/>
            </p:nvCxnSpPr>
            <p:spPr bwMode="auto">
              <a:xfrm flipH="1" flipV="1">
                <a:off x="-315191" y="284607"/>
                <a:ext cx="628462" cy="678877"/>
              </a:xfrm>
              <a:prstGeom prst="line">
                <a:avLst/>
              </a:prstGeom>
              <a:noFill/>
              <a:ln w="76200">
                <a:solidFill>
                  <a:srgbClr val="9ECA06"/>
                </a:solidFill>
                <a:round/>
              </a:ln>
              <a:extLst>
                <a:ext uri="{909E8E84-426E-40DD-AFC4-6F175D3DCCD1}">
                  <a14:hiddenFill xmlns:a14="http://schemas.microsoft.com/office/drawing/2010/main">
                    <a:noFill/>
                  </a14:hiddenFill>
                </a:ext>
              </a:extLst>
            </p:spPr>
          </p:cxnSp>
          <p:sp>
            <p:nvSpPr>
              <p:cNvPr id="28" name="椭圆 29"/>
              <p:cNvSpPr>
                <a:spLocks noChangeArrowheads="1"/>
              </p:cNvSpPr>
              <p:nvPr/>
            </p:nvSpPr>
            <p:spPr bwMode="auto">
              <a:xfrm rot="5864527">
                <a:off x="261517" y="936834"/>
                <a:ext cx="263568" cy="263577"/>
              </a:xfrm>
              <a:prstGeom prst="ellipse">
                <a:avLst/>
              </a:prstGeom>
              <a:noFill/>
              <a:ln w="76200">
                <a:solidFill>
                  <a:srgbClr val="9ECA06"/>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smtClean="0">
                  <a:ln>
                    <a:noFill/>
                  </a:ln>
                  <a:solidFill>
                    <a:srgbClr val="000000"/>
                  </a:solidFill>
                  <a:effectLst/>
                  <a:uLnTx/>
                  <a:uFillTx/>
                </a:endParaRPr>
              </a:p>
            </p:txBody>
          </p:sp>
        </p:grpSp>
        <p:grpSp>
          <p:nvGrpSpPr>
            <p:cNvPr id="29" name="Group 19"/>
            <p:cNvGrpSpPr/>
            <p:nvPr/>
          </p:nvGrpSpPr>
          <p:grpSpPr bwMode="auto">
            <a:xfrm rot="3485864">
              <a:off x="-19227" y="1221422"/>
              <a:ext cx="685397" cy="1034800"/>
              <a:chOff x="-2244606" y="714112"/>
              <a:chExt cx="685397" cy="1034800"/>
            </a:xfrm>
          </p:grpSpPr>
          <p:sp>
            <p:nvSpPr>
              <p:cNvPr id="32" name="椭圆 33"/>
              <p:cNvSpPr>
                <a:spLocks noChangeArrowheads="1"/>
              </p:cNvSpPr>
              <p:nvPr/>
            </p:nvSpPr>
            <p:spPr bwMode="auto">
              <a:xfrm rot="4130183">
                <a:off x="-2245404" y="1552821"/>
                <a:ext cx="196889" cy="195294"/>
              </a:xfrm>
              <a:prstGeom prst="ellipse">
                <a:avLst/>
              </a:prstGeom>
              <a:noFill/>
              <a:ln w="762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smtClean="0">
                  <a:ln>
                    <a:noFill/>
                  </a:ln>
                  <a:solidFill>
                    <a:srgbClr val="000000"/>
                  </a:solidFill>
                  <a:effectLst/>
                  <a:uLnTx/>
                  <a:uFillTx/>
                </a:endParaRPr>
              </a:p>
            </p:txBody>
          </p:sp>
          <p:cxnSp>
            <p:nvCxnSpPr>
              <p:cNvPr id="33" name="直接连接符 34"/>
              <p:cNvCxnSpPr>
                <a:cxnSpLocks noChangeShapeType="1"/>
              </p:cNvCxnSpPr>
              <p:nvPr/>
            </p:nvCxnSpPr>
            <p:spPr bwMode="auto">
              <a:xfrm rot="18114136" flipH="1" flipV="1">
                <a:off x="-2181146" y="1085103"/>
                <a:ext cx="992927" cy="250946"/>
              </a:xfrm>
              <a:prstGeom prst="line">
                <a:avLst/>
              </a:prstGeom>
              <a:noFill/>
              <a:ln w="76200">
                <a:solidFill>
                  <a:schemeClr val="tx2">
                    <a:lumMod val="75000"/>
                  </a:schemeClr>
                </a:solidFill>
                <a:round/>
              </a:ln>
              <a:extLst>
                <a:ext uri="{909E8E84-426E-40DD-AFC4-6F175D3DCCD1}">
                  <a14:hiddenFill xmlns:a14="http://schemas.microsoft.com/office/drawing/2010/main">
                    <a:noFill/>
                  </a14:hiddenFill>
                </a:ext>
              </a:extLst>
            </p:spPr>
          </p:cxnSp>
        </p:grpSp>
        <p:sp>
          <p:nvSpPr>
            <p:cNvPr id="36" name="弧形 36"/>
            <p:cNvSpPr/>
            <p:nvPr/>
          </p:nvSpPr>
          <p:spPr bwMode="auto">
            <a:xfrm>
              <a:off x="779616" y="968535"/>
              <a:ext cx="1983176" cy="1983114"/>
            </a:xfrm>
            <a:custGeom>
              <a:avLst/>
              <a:gdLst>
                <a:gd name="T0" fmla="*/ 1289827 w 1983176"/>
                <a:gd name="T1" fmla="*/ 45912 h 1983114"/>
                <a:gd name="T2" fmla="*/ 1983162 w 1983176"/>
                <a:gd name="T3" fmla="*/ 986350 h 1983114"/>
                <a:gd name="T4" fmla="*/ 1299742 w 1983176"/>
                <a:gd name="T5" fmla="*/ 1934018 h 1983114"/>
                <a:gd name="T6" fmla="*/ 991588 w 1983176"/>
                <a:gd name="T7" fmla="*/ 991557 h 1983114"/>
                <a:gd name="T8" fmla="*/ 1289827 w 1983176"/>
                <a:gd name="T9" fmla="*/ 45912 h 1983114"/>
                <a:gd name="T10" fmla="*/ 1289827 w 1983176"/>
                <a:gd name="T11" fmla="*/ 45912 h 1983114"/>
                <a:gd name="T12" fmla="*/ 1983162 w 1983176"/>
                <a:gd name="T13" fmla="*/ 986350 h 1983114"/>
                <a:gd name="T14" fmla="*/ 1299742 w 1983176"/>
                <a:gd name="T15" fmla="*/ 1934018 h 1983114"/>
                <a:gd name="T16" fmla="*/ 0 60000 65536"/>
                <a:gd name="T17" fmla="*/ 0 60000 65536"/>
                <a:gd name="T18" fmla="*/ 0 60000 65536"/>
                <a:gd name="T19" fmla="*/ 0 60000 65536"/>
                <a:gd name="T20" fmla="*/ 0 60000 65536"/>
                <a:gd name="T21" fmla="*/ 0 60000 65536"/>
                <a:gd name="T22" fmla="*/ 0 60000 65536"/>
                <a:gd name="T23" fmla="*/ 0 60000 65536"/>
                <a:gd name="T24" fmla="*/ 0 w 1983176"/>
                <a:gd name="T25" fmla="*/ 0 h 1983114"/>
                <a:gd name="T26" fmla="*/ 1983176 w 1983176"/>
                <a:gd name="T27" fmla="*/ 1983114 h 1983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3176" h="1983114" stroke="0">
                  <a:moveTo>
                    <a:pt x="1289827" y="45912"/>
                  </a:moveTo>
                  <a:cubicBezTo>
                    <a:pt x="1700706" y="175488"/>
                    <a:pt x="1980900" y="555541"/>
                    <a:pt x="1983162" y="986350"/>
                  </a:cubicBezTo>
                  <a:cubicBezTo>
                    <a:pt x="1985424" y="1417159"/>
                    <a:pt x="1709238" y="1800134"/>
                    <a:pt x="1299742" y="1934018"/>
                  </a:cubicBezTo>
                  <a:lnTo>
                    <a:pt x="991588" y="991557"/>
                  </a:lnTo>
                  <a:lnTo>
                    <a:pt x="1289827" y="45912"/>
                  </a:lnTo>
                  <a:close/>
                </a:path>
                <a:path w="1983176" h="1983114" fill="none">
                  <a:moveTo>
                    <a:pt x="1289827" y="45912"/>
                  </a:moveTo>
                  <a:cubicBezTo>
                    <a:pt x="1700706" y="175488"/>
                    <a:pt x="1980900" y="555541"/>
                    <a:pt x="1983162" y="986350"/>
                  </a:cubicBezTo>
                  <a:cubicBezTo>
                    <a:pt x="1985424" y="1417159"/>
                    <a:pt x="1709238" y="1800134"/>
                    <a:pt x="1299742" y="1934018"/>
                  </a:cubicBezTo>
                </a:path>
              </a:pathLst>
            </a:custGeom>
            <a:noFill/>
            <a:ln w="76200" cmpd="sng">
              <a:solidFill>
                <a:srgbClr val="BCBCBC"/>
              </a:solidFill>
              <a:miter lim="800000"/>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smtClean="0">
                <a:ln>
                  <a:noFill/>
                </a:ln>
                <a:solidFill>
                  <a:srgbClr val="000000"/>
                </a:solidFill>
                <a:effectLst/>
                <a:uLnTx/>
                <a:uFillTx/>
              </a:endParaRPr>
            </a:p>
          </p:txBody>
        </p:sp>
      </p:grpSp>
      <p:sp>
        <p:nvSpPr>
          <p:cNvPr id="53" name="TextBox 48"/>
          <p:cNvSpPr txBox="1">
            <a:spLocks noChangeArrowheads="1"/>
          </p:cNvSpPr>
          <p:nvPr/>
        </p:nvSpPr>
        <p:spPr bwMode="auto">
          <a:xfrm>
            <a:off x="6621780" y="1554480"/>
            <a:ext cx="20262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400" b="1" i="0" u="none" strike="noStrike" kern="0" cap="none" spc="0" normalizeH="0" baseline="0" noProof="0" dirty="0" smtClean="0">
                <a:ln>
                  <a:noFill/>
                </a:ln>
                <a:solidFill>
                  <a:srgbClr val="44B093"/>
                </a:solidFill>
                <a:effectLst/>
                <a:uLnTx/>
                <a:uFillTx/>
                <a:latin typeface="仿宋" panose="02010609060101010101" charset="-122"/>
                <a:ea typeface="仿宋" panose="02010609060101010101" charset="-122"/>
              </a:rPr>
              <a:t>人力资源</a:t>
            </a:r>
            <a:endParaRPr kumimoji="0" lang="zh-CN" altLang="en-US" sz="2400" b="1" i="0" u="none" strike="noStrike" kern="0" cap="none" spc="0" normalizeH="0" baseline="0" noProof="0" dirty="0" smtClean="0">
              <a:ln>
                <a:noFill/>
              </a:ln>
              <a:solidFill>
                <a:srgbClr val="44B093"/>
              </a:solidFill>
              <a:effectLst/>
              <a:uLnTx/>
              <a:uFillTx/>
              <a:latin typeface="仿宋" panose="02010609060101010101" charset="-122"/>
              <a:ea typeface="仿宋" panose="02010609060101010101" charset="-122"/>
            </a:endParaRPr>
          </a:p>
        </p:txBody>
      </p:sp>
      <p:sp>
        <p:nvSpPr>
          <p:cNvPr id="51" name="TextBox 53"/>
          <p:cNvSpPr txBox="1">
            <a:spLocks noChangeArrowheads="1"/>
          </p:cNvSpPr>
          <p:nvPr/>
        </p:nvSpPr>
        <p:spPr bwMode="auto">
          <a:xfrm>
            <a:off x="6755762" y="4791210"/>
            <a:ext cx="235066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i="0" u="none" strike="noStrike" kern="0" cap="none" spc="0" normalizeH="0" baseline="0" noProof="0" dirty="0" smtClean="0">
                <a:ln>
                  <a:noFill/>
                </a:ln>
                <a:solidFill>
                  <a:srgbClr val="7030A0"/>
                </a:solidFill>
                <a:effectLst/>
                <a:uLnTx/>
                <a:uFillTx/>
                <a:latin typeface="Calibri" panose="020F0502020204030204" charset="0"/>
                <a:ea typeface="宋体" panose="02010600030101010101" pitchFamily="2" charset="-122"/>
              </a:rPr>
              <a:t>  </a:t>
            </a:r>
            <a:r>
              <a:rPr kumimoji="0" lang="en-US" altLang="zh-CN" sz="1800" b="1" i="0" u="none" strike="noStrike" kern="0" cap="none" spc="0" normalizeH="0" baseline="0" noProof="0" dirty="0" smtClean="0">
                <a:ln>
                  <a:noFill/>
                </a:ln>
                <a:solidFill>
                  <a:srgbClr val="7030A0"/>
                </a:solidFill>
                <a:effectLst/>
                <a:uLnTx/>
                <a:uFillTx/>
                <a:latin typeface="Calibri" panose="020F0502020204030204" charset="0"/>
                <a:ea typeface="宋体" panose="02010600030101010101" pitchFamily="2" charset="-122"/>
              </a:rPr>
              <a:t> </a:t>
            </a:r>
            <a:r>
              <a:rPr kumimoji="0" lang="zh-CN" altLang="en-US" sz="2400" b="1" i="0" u="none" strike="noStrike" kern="0" cap="none" spc="0" normalizeH="0" baseline="0" noProof="0" dirty="0" smtClean="0">
                <a:ln>
                  <a:noFill/>
                </a:ln>
                <a:solidFill>
                  <a:srgbClr val="7030A0"/>
                </a:solidFill>
                <a:effectLst/>
                <a:uLnTx/>
                <a:uFillTx/>
                <a:latin typeface="仿宋" panose="02010609060101010101" charset="-122"/>
                <a:ea typeface="仿宋" panose="02010609060101010101" charset="-122"/>
              </a:rPr>
              <a:t>财务资源</a:t>
            </a:r>
            <a:endParaRPr kumimoji="0" lang="zh-CN" altLang="en-US" sz="2400" b="1" i="0" u="none" strike="noStrike" kern="0" cap="none" spc="0" normalizeH="0" baseline="0" noProof="0" dirty="0" smtClean="0">
              <a:ln>
                <a:noFill/>
              </a:ln>
              <a:solidFill>
                <a:srgbClr val="7030A0"/>
              </a:solidFill>
              <a:effectLst/>
              <a:uLnTx/>
              <a:uFillTx/>
              <a:latin typeface="仿宋" panose="02010609060101010101" charset="-122"/>
              <a:ea typeface="仿宋" panose="02010609060101010101" charset="-122"/>
            </a:endParaRPr>
          </a:p>
        </p:txBody>
      </p:sp>
      <p:sp>
        <p:nvSpPr>
          <p:cNvPr id="11" name="TextBox 53"/>
          <p:cNvSpPr txBox="1">
            <a:spLocks noChangeArrowheads="1"/>
          </p:cNvSpPr>
          <p:nvPr/>
        </p:nvSpPr>
        <p:spPr bwMode="auto">
          <a:xfrm>
            <a:off x="1679572" y="3226570"/>
            <a:ext cx="235066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dirty="0" smtClean="0">
                <a:ln>
                  <a:noFill/>
                </a:ln>
                <a:solidFill>
                  <a:srgbClr val="7030A0"/>
                </a:solidFill>
                <a:effectLst/>
                <a:uLnTx/>
                <a:uFillTx/>
                <a:latin typeface="Calibri" panose="020F0502020204030204" charset="0"/>
                <a:ea typeface="宋体" panose="02010600030101010101" pitchFamily="2" charset="-122"/>
              </a:rPr>
              <a:t>  </a:t>
            </a:r>
            <a:r>
              <a:rPr kumimoji="0" lang="zh-CN" altLang="en-US" sz="2400" b="1" i="0" u="none" strike="noStrike" kern="0" cap="none" spc="0" normalizeH="0" baseline="0" noProof="0" dirty="0" smtClean="0">
                <a:ln>
                  <a:noFill/>
                </a:ln>
                <a:solidFill>
                  <a:srgbClr val="7030A0"/>
                </a:solidFill>
                <a:effectLst/>
                <a:uLnTx/>
                <a:uFillTx/>
                <a:latin typeface="仿宋" panose="02010609060101010101" charset="-122"/>
                <a:ea typeface="仿宋" panose="02010609060101010101" charset="-122"/>
              </a:rPr>
              <a:t>工作条件与信息资源</a:t>
            </a:r>
            <a:endParaRPr kumimoji="0" lang="zh-CN" altLang="en-US" sz="2400" b="1" i="0" u="none" strike="noStrike" kern="0" cap="none" spc="0" normalizeH="0" baseline="0" noProof="0" dirty="0" smtClean="0">
              <a:ln>
                <a:noFill/>
              </a:ln>
              <a:solidFill>
                <a:srgbClr val="7030A0"/>
              </a:solidFill>
              <a:effectLst/>
              <a:uLnTx/>
              <a:uFillTx/>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5765" y="1182370"/>
            <a:ext cx="3553460" cy="521970"/>
          </a:xfrm>
          <a:prstGeom prst="rect">
            <a:avLst/>
          </a:prstGeom>
          <a:noFill/>
        </p:spPr>
        <p:txBody>
          <a:bodyPr wrap="square" rtlCol="0" anchor="t">
            <a:spAutoFit/>
          </a:bodyPr>
          <a:lstStyle/>
          <a:p>
            <a:pPr marL="469900" lvl="0" indent="-469900" eaLnBrk="0" hangingPunct="0">
              <a:spcBef>
                <a:spcPct val="20000"/>
              </a:spcBef>
              <a:buClr>
                <a:schemeClr val="tx2">
                  <a:lumMod val="75000"/>
                </a:schemeClr>
              </a:buClr>
              <a:buFont typeface="Wingdings" panose="05000000000000000000" pitchFamily="2" charset="2"/>
              <a:buChar char="Ø"/>
            </a:pPr>
            <a:r>
              <a:rPr lang="zh-CN" altLang="en-US" sz="2800" dirty="0" smtClean="0">
                <a:latin typeface="+mn-ea"/>
              </a:rPr>
              <a:t>人力资源</a:t>
            </a:r>
            <a:endParaRPr lang="zh-CN" altLang="en-US" sz="2800" dirty="0" smtClean="0">
              <a:latin typeface="+mn-ea"/>
            </a:endParaRPr>
          </a:p>
        </p:txBody>
      </p:sp>
      <p:sp>
        <p:nvSpPr>
          <p:cNvPr id="7" name="矩形 6"/>
          <p:cNvSpPr/>
          <p:nvPr/>
        </p:nvSpPr>
        <p:spPr>
          <a:xfrm>
            <a:off x="909955" y="2028190"/>
            <a:ext cx="10594340" cy="3848735"/>
          </a:xfrm>
          <a:prstGeom prst="rect">
            <a:avLst/>
          </a:prstGeom>
        </p:spPr>
        <p:txBody>
          <a:bodyPr wrap="square">
            <a:spAutoFit/>
          </a:bodyPr>
          <a:lstStyle/>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latin typeface="仿宋" panose="02010609060101010101" charset="-122"/>
                <a:ea typeface="仿宋" panose="02010609060101010101" charset="-122"/>
                <a:cs typeface="仿宋" panose="02010609060101010101" charset="-122"/>
              </a:rPr>
              <a:t>1.</a:t>
            </a:r>
            <a:r>
              <a:rPr lang="zh-CN" altLang="en-US" sz="2400" b="1" dirty="0">
                <a:latin typeface="仿宋" panose="02010609060101010101" charset="-122"/>
                <a:ea typeface="仿宋" panose="02010609060101010101" charset="-122"/>
                <a:cs typeface="仿宋" panose="02010609060101010101" charset="-122"/>
              </a:rPr>
              <a:t>知识产权人员 ： 任职条件    采取适当措施</a:t>
            </a:r>
            <a:endParaRPr lang="zh-CN" altLang="en-US" sz="2400" b="1" dirty="0">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endParaRPr lang="zh-CN" altLang="en-US" sz="2400" b="1" dirty="0">
              <a:solidFill>
                <a:srgbClr val="FF0000"/>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2.</a:t>
            </a:r>
            <a:r>
              <a:rPr lang="zh-CN" altLang="en-US" sz="2400" b="1" dirty="0">
                <a:solidFill>
                  <a:schemeClr val="tx1"/>
                </a:solidFill>
                <a:latin typeface="仿宋" panose="02010609060101010101" charset="-122"/>
                <a:ea typeface="仿宋" panose="02010609060101010101" charset="-122"/>
                <a:cs typeface="仿宋" panose="02010609060101010101" charset="-122"/>
              </a:rPr>
              <a:t>教育培训     ： 全员参与    有针对性</a:t>
            </a: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3.</a:t>
            </a:r>
            <a:r>
              <a:rPr lang="zh-CN" altLang="en-US" sz="2400" b="1" dirty="0">
                <a:solidFill>
                  <a:schemeClr val="tx1"/>
                </a:solidFill>
                <a:latin typeface="仿宋" panose="02010609060101010101" charset="-122"/>
                <a:ea typeface="仿宋" panose="02010609060101010101" charset="-122"/>
                <a:cs typeface="仿宋" panose="02010609060101010101" charset="-122"/>
              </a:rPr>
              <a:t>人事合同    ： 签订保密协议 竞业限制 明确相关人员享有的权利和义务</a:t>
            </a: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4.</a:t>
            </a:r>
            <a:r>
              <a:rPr lang="zh-CN" altLang="en-US" sz="2400" b="1" dirty="0">
                <a:solidFill>
                  <a:schemeClr val="tx1"/>
                </a:solidFill>
                <a:latin typeface="仿宋" panose="02010609060101010101" charset="-122"/>
                <a:ea typeface="仿宋" panose="02010609060101010101" charset="-122"/>
                <a:cs typeface="仿宋" panose="02010609060101010101" charset="-122"/>
              </a:rPr>
              <a:t>入职         ： </a:t>
            </a:r>
            <a:r>
              <a:rPr lang="zh-CN" altLang="en-US" sz="2400" b="1" dirty="0">
                <a:solidFill>
                  <a:srgbClr val="FF1E22"/>
                </a:solidFill>
                <a:latin typeface="仿宋" panose="02010609060101010101" charset="-122"/>
                <a:ea typeface="仿宋" panose="02010609060101010101" charset="-122"/>
                <a:cs typeface="仿宋" panose="02010609060101010101" charset="-122"/>
              </a:rPr>
              <a:t>知识产权背景调查</a:t>
            </a:r>
            <a:r>
              <a:rPr lang="zh-CN" altLang="en-US" sz="2400" b="1" dirty="0">
                <a:solidFill>
                  <a:schemeClr val="tx1"/>
                </a:solidFill>
                <a:latin typeface="仿宋" panose="02010609060101010101" charset="-122"/>
                <a:ea typeface="仿宋" panose="02010609060101010101" charset="-122"/>
                <a:cs typeface="仿宋" panose="02010609060101010101" charset="-122"/>
              </a:rPr>
              <a:t>   签署知识产权声明文件  </a:t>
            </a: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5.</a:t>
            </a:r>
            <a:r>
              <a:rPr lang="zh-CN" altLang="en-US" sz="2400" b="1" dirty="0">
                <a:solidFill>
                  <a:schemeClr val="tx1"/>
                </a:solidFill>
                <a:latin typeface="仿宋" panose="02010609060101010101" charset="-122"/>
                <a:ea typeface="仿宋" panose="02010609060101010101" charset="-122"/>
                <a:cs typeface="仿宋" panose="02010609060101010101" charset="-122"/>
              </a:rPr>
              <a:t>离职         ： 执行竞业限制协议    履行保密条款</a:t>
            </a: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8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6.</a:t>
            </a:r>
            <a:r>
              <a:rPr lang="zh-CN" altLang="en-US" sz="2400" b="1" dirty="0">
                <a:solidFill>
                  <a:schemeClr val="tx1"/>
                </a:solidFill>
                <a:latin typeface="仿宋" panose="02010609060101010101" charset="-122"/>
                <a:ea typeface="仿宋" panose="02010609060101010101" charset="-122"/>
                <a:cs typeface="仿宋" panose="02010609060101010101" charset="-122"/>
              </a:rPr>
              <a:t>激励         ： 提高员工积极性</a:t>
            </a: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71120" y="312420"/>
            <a:ext cx="2547620" cy="460375"/>
          </a:xfrm>
          <a:prstGeom prst="rect">
            <a:avLst/>
          </a:prstGeom>
          <a:noFill/>
        </p:spPr>
        <p:txBody>
          <a:bodyPr wrap="square" rtlCol="0">
            <a:spAutoFit/>
          </a:bodyPr>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、管理所需资源</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5765" y="1182370"/>
            <a:ext cx="3553460" cy="521970"/>
          </a:xfrm>
          <a:prstGeom prst="rect">
            <a:avLst/>
          </a:prstGeom>
          <a:noFill/>
        </p:spPr>
        <p:txBody>
          <a:bodyPr wrap="square" rtlCol="0" anchor="t">
            <a:spAutoFit/>
          </a:bodyPr>
          <a:lstStyle/>
          <a:p>
            <a:pPr marL="469900" lvl="0" indent="-469900" eaLnBrk="0" hangingPunct="0">
              <a:spcBef>
                <a:spcPct val="20000"/>
              </a:spcBef>
              <a:buClr>
                <a:schemeClr val="tx2">
                  <a:lumMod val="75000"/>
                </a:schemeClr>
              </a:buClr>
              <a:buFont typeface="Wingdings" panose="05000000000000000000" pitchFamily="2" charset="2"/>
              <a:buChar char="Ø"/>
            </a:pPr>
            <a:r>
              <a:rPr lang="zh-CN" altLang="en-US" sz="2800" dirty="0" smtClean="0">
                <a:latin typeface="+mn-ea"/>
              </a:rPr>
              <a:t>财务资源</a:t>
            </a:r>
            <a:endParaRPr lang="zh-CN" altLang="en-US" sz="2800" dirty="0" smtClean="0">
              <a:latin typeface="+mn-ea"/>
            </a:endParaRPr>
          </a:p>
        </p:txBody>
      </p:sp>
      <p:sp>
        <p:nvSpPr>
          <p:cNvPr id="7" name="矩形 6"/>
          <p:cNvSpPr/>
          <p:nvPr/>
        </p:nvSpPr>
        <p:spPr>
          <a:xfrm>
            <a:off x="909955" y="2028190"/>
            <a:ext cx="9461500" cy="2511425"/>
          </a:xfrm>
          <a:prstGeom prst="rect">
            <a:avLst/>
          </a:prstGeom>
        </p:spPr>
        <p:txBody>
          <a:bodyPr wrap="square">
            <a:spAutoFit/>
          </a:bodyPr>
          <a:lstStyle/>
          <a:p>
            <a:pPr marL="365125" indent="-255905">
              <a:lnSpc>
                <a:spcPct val="120000"/>
              </a:lnSpc>
              <a:spcBef>
                <a:spcPts val="400"/>
              </a:spcBef>
              <a:buClr>
                <a:schemeClr val="accent1"/>
              </a:buClr>
              <a:buSzPct val="68000"/>
              <a:buFont typeface="Arial" panose="020B0604020202020204" pitchFamily="34" charset="0"/>
              <a:buNone/>
              <a:defRPr/>
            </a:pPr>
            <a:r>
              <a:rPr lang="en-US" altLang="zh-CN" sz="2400" b="1" dirty="0">
                <a:latin typeface="仿宋" panose="02010609060101010101" charset="-122"/>
                <a:ea typeface="仿宋" panose="02010609060101010101" charset="-122"/>
                <a:cs typeface="仿宋" panose="02010609060101010101" charset="-122"/>
              </a:rPr>
              <a:t>1.</a:t>
            </a:r>
            <a:r>
              <a:rPr lang="zh-CN" altLang="en-US" sz="2400" b="1" dirty="0">
                <a:latin typeface="仿宋" panose="02010609060101010101" charset="-122"/>
                <a:ea typeface="仿宋" panose="02010609060101010101" charset="-122"/>
                <a:cs typeface="仿宋" panose="02010609060101010101" charset="-122"/>
              </a:rPr>
              <a:t>建立</a:t>
            </a:r>
            <a:r>
              <a:rPr lang="en-US" altLang="zh-CN" sz="2400" b="1" dirty="0">
                <a:latin typeface="仿宋" panose="02010609060101010101" charset="-122"/>
                <a:ea typeface="仿宋" panose="02010609060101010101" charset="-122"/>
                <a:cs typeface="仿宋" panose="02010609060101010101" charset="-122"/>
              </a:rPr>
              <a:t>“</a:t>
            </a:r>
            <a:r>
              <a:rPr lang="zh-CN" altLang="en-US" sz="2400" b="1" dirty="0">
                <a:latin typeface="仿宋" panose="02010609060101010101" charset="-122"/>
                <a:ea typeface="仿宋" panose="02010609060101010101" charset="-122"/>
                <a:cs typeface="仿宋" panose="02010609060101010101" charset="-122"/>
              </a:rPr>
              <a:t>知识产权经常性预算费用</a:t>
            </a:r>
            <a:r>
              <a:rPr lang="en-US" altLang="zh-CN" sz="2400" b="1" dirty="0">
                <a:latin typeface="仿宋" panose="02010609060101010101" charset="-122"/>
                <a:ea typeface="仿宋" panose="02010609060101010101" charset="-122"/>
                <a:cs typeface="仿宋" panose="02010609060101010101" charset="-122"/>
              </a:rPr>
              <a:t>”</a:t>
            </a:r>
            <a:endParaRPr lang="en-US" altLang="zh-CN" sz="2400" b="1" dirty="0">
              <a:latin typeface="仿宋" panose="02010609060101010101" charset="-122"/>
              <a:ea typeface="仿宋" panose="02010609060101010101" charset="-122"/>
              <a:cs typeface="仿宋" panose="02010609060101010101" charset="-122"/>
            </a:endParaRPr>
          </a:p>
          <a:p>
            <a:pPr marL="365125" indent="-255905">
              <a:lnSpc>
                <a:spcPct val="120000"/>
              </a:lnSpc>
              <a:spcBef>
                <a:spcPts val="400"/>
              </a:spcBef>
              <a:buClr>
                <a:schemeClr val="accent1"/>
              </a:buClr>
              <a:buSzPct val="68000"/>
              <a:buFont typeface="Arial" panose="020B0604020202020204" pitchFamily="34" charset="0"/>
              <a:buNone/>
              <a:defRPr/>
            </a:pP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120000"/>
              </a:lnSpc>
              <a:spcBef>
                <a:spcPts val="400"/>
              </a:spcBef>
              <a:buClr>
                <a:schemeClr val="accent1"/>
              </a:buClr>
              <a:buSzPct val="68000"/>
              <a:buFont typeface="Arial" panose="020B0604020202020204" pitchFamily="34" charset="0"/>
              <a:buNone/>
              <a:defRPr/>
            </a:pPr>
            <a:r>
              <a:rPr lang="zh-CN" altLang="en-US" sz="2400" b="1" dirty="0">
                <a:solidFill>
                  <a:schemeClr val="tx1"/>
                </a:solidFill>
                <a:latin typeface="仿宋" panose="02010609060101010101" charset="-122"/>
                <a:ea typeface="仿宋" panose="02010609060101010101" charset="-122"/>
                <a:cs typeface="仿宋" panose="02010609060101010101" charset="-122"/>
              </a:rPr>
              <a:t> 用途：专利申请，维持，注册费用</a:t>
            </a:r>
            <a:r>
              <a:rPr lang="en-US" altLang="zh-CN" sz="2400" b="1" dirty="0">
                <a:solidFill>
                  <a:schemeClr val="tx1"/>
                </a:solidFill>
                <a:latin typeface="仿宋" panose="02010609060101010101" charset="-122"/>
                <a:ea typeface="仿宋" panose="02010609060101010101" charset="-122"/>
                <a:cs typeface="仿宋" panose="02010609060101010101" charset="-122"/>
              </a:rPr>
              <a:t>.........</a:t>
            </a: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120000"/>
              </a:lnSpc>
              <a:spcBef>
                <a:spcPts val="400"/>
              </a:spcBef>
              <a:buClr>
                <a:schemeClr val="accent1"/>
              </a:buClr>
              <a:buSzPct val="68000"/>
              <a:buFont typeface="Arial" panose="020B0604020202020204" pitchFamily="34" charset="0"/>
              <a:buNone/>
              <a:defRPr/>
            </a:pP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lnSpc>
                <a:spcPct val="120000"/>
              </a:lnSpc>
              <a:spcBef>
                <a:spcPts val="400"/>
              </a:spcBef>
              <a:buClr>
                <a:schemeClr val="accent1"/>
              </a:buClr>
              <a:buSzPct val="68000"/>
              <a:buFont typeface="Arial" panose="020B0604020202020204" pitchFamily="34" charset="0"/>
              <a:buNone/>
              <a:defRPr/>
            </a:pPr>
            <a:r>
              <a:rPr lang="en-US" altLang="zh-CN" sz="2400" b="1" dirty="0">
                <a:solidFill>
                  <a:schemeClr val="tx1"/>
                </a:solidFill>
                <a:latin typeface="仿宋" panose="02010609060101010101" charset="-122"/>
                <a:ea typeface="仿宋" panose="02010609060101010101" charset="-122"/>
                <a:cs typeface="仿宋" panose="02010609060101010101" charset="-122"/>
              </a:rPr>
              <a:t>2.</a:t>
            </a:r>
            <a:r>
              <a:rPr lang="zh-CN" altLang="en-US" sz="2400" b="1" dirty="0">
                <a:solidFill>
                  <a:schemeClr val="tx1"/>
                </a:solidFill>
                <a:latin typeface="仿宋" panose="02010609060101010101" charset="-122"/>
                <a:ea typeface="仿宋" panose="02010609060101010101" charset="-122"/>
                <a:cs typeface="仿宋" panose="02010609060101010101" charset="-122"/>
              </a:rPr>
              <a:t>有条件企业可设立</a:t>
            </a:r>
            <a:r>
              <a:rPr lang="en-US" altLang="zh-CN" sz="2400" b="1" dirty="0">
                <a:solidFill>
                  <a:schemeClr val="tx1"/>
                </a:solidFill>
                <a:latin typeface="仿宋" panose="02010609060101010101" charset="-122"/>
                <a:ea typeface="仿宋" panose="02010609060101010101" charset="-122"/>
                <a:cs typeface="仿宋" panose="02010609060101010101" charset="-122"/>
              </a:rPr>
              <a:t>“</a:t>
            </a:r>
            <a:r>
              <a:rPr lang="zh-CN" altLang="en-US" sz="2400" b="1" dirty="0">
                <a:solidFill>
                  <a:schemeClr val="tx1"/>
                </a:solidFill>
                <a:latin typeface="仿宋" panose="02010609060101010101" charset="-122"/>
                <a:ea typeface="仿宋" panose="02010609060101010101" charset="-122"/>
                <a:cs typeface="仿宋" panose="02010609060101010101" charset="-122"/>
              </a:rPr>
              <a:t>知识产权风险准备金</a:t>
            </a:r>
            <a:r>
              <a:rPr lang="en-US" altLang="zh-CN" sz="2400" b="1" dirty="0">
                <a:solidFill>
                  <a:schemeClr val="tx1"/>
                </a:solidFill>
                <a:latin typeface="仿宋" panose="02010609060101010101" charset="-122"/>
                <a:ea typeface="仿宋" panose="02010609060101010101" charset="-122"/>
                <a:cs typeface="仿宋" panose="02010609060101010101" charset="-122"/>
              </a:rPr>
              <a:t>”</a:t>
            </a:r>
            <a:endParaRPr lang="en-US" altLang="zh-CN" sz="2400" b="1" dirty="0">
              <a:solidFill>
                <a:schemeClr val="tx1"/>
              </a:solidFill>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71120" y="312420"/>
            <a:ext cx="254762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、管理所需资源</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6141" y="1490676"/>
            <a:ext cx="4055745" cy="521970"/>
          </a:xfrm>
          <a:prstGeom prst="rect">
            <a:avLst/>
          </a:prstGeom>
          <a:noFill/>
        </p:spPr>
        <p:txBody>
          <a:bodyPr wrap="square" rtlCol="0" anchor="t">
            <a:spAutoFit/>
          </a:bodyPr>
          <a:lstStyle/>
          <a:p>
            <a:pPr lvl="0" indent="0" eaLnBrk="0" hangingPunct="0">
              <a:spcBef>
                <a:spcPct val="20000"/>
              </a:spcBef>
              <a:buClr>
                <a:schemeClr val="tx2">
                  <a:lumMod val="75000"/>
                </a:schemeClr>
              </a:buClr>
              <a:buFont typeface="Wingdings" panose="05000000000000000000" pitchFamily="2" charset="2"/>
              <a:buNone/>
            </a:pPr>
            <a:r>
              <a:rPr lang="zh-CN" altLang="zh-CN" sz="2800" b="1" dirty="0" smtClean="0">
                <a:solidFill>
                  <a:schemeClr val="bg1"/>
                </a:solidFill>
                <a:latin typeface="方正风雅宋简体" panose="02000000000000000000" pitchFamily="2" charset="-122"/>
                <a:ea typeface="方正风雅宋简体" panose="02000000000000000000" pitchFamily="2" charset="-122"/>
                <a:sym typeface="+mn-ea"/>
              </a:rPr>
              <a:t>如何建立内部管理体系</a:t>
            </a:r>
            <a:endParaRPr lang="zh-CN" altLang="en-US" sz="2800" dirty="0" smtClean="0">
              <a:latin typeface="+mn-ea"/>
            </a:endParaRPr>
          </a:p>
        </p:txBody>
      </p:sp>
      <p:sp>
        <p:nvSpPr>
          <p:cNvPr id="7" name="矩形 6"/>
          <p:cNvSpPr/>
          <p:nvPr/>
        </p:nvSpPr>
        <p:spPr>
          <a:xfrm>
            <a:off x="855714" y="2572119"/>
            <a:ext cx="9461500" cy="2871470"/>
          </a:xfrm>
          <a:prstGeom prst="rect">
            <a:avLst/>
          </a:prstGeom>
        </p:spPr>
        <p:txBody>
          <a:bodyPr wrap="square">
            <a:spAutoFit/>
          </a:bodyPr>
          <a:lstStyle/>
          <a:p>
            <a:pPr marL="365125" indent="-255905">
              <a:spcBef>
                <a:spcPts val="400"/>
              </a:spcBef>
              <a:buClr>
                <a:schemeClr val="accent1"/>
              </a:buClr>
              <a:buSzPct val="68000"/>
              <a:buFont typeface="Arial" panose="020B0604020202020204" pitchFamily="34" charset="0"/>
              <a:buNone/>
              <a:defRPr/>
            </a:pPr>
            <a:r>
              <a:rPr lang="en-US" altLang="zh-CN" sz="2400" b="1" dirty="0">
                <a:latin typeface="仿宋" panose="02010609060101010101" charset="-122"/>
                <a:ea typeface="仿宋" panose="02010609060101010101" charset="-122"/>
                <a:cs typeface="仿宋" panose="02010609060101010101" charset="-122"/>
              </a:rPr>
              <a:t>1.</a:t>
            </a:r>
            <a:r>
              <a:rPr lang="zh-CN" altLang="en-US" sz="2400" b="1" dirty="0">
                <a:latin typeface="仿宋" panose="02010609060101010101" charset="-122"/>
                <a:ea typeface="仿宋" panose="02010609060101010101" charset="-122"/>
                <a:cs typeface="仿宋" panose="02010609060101010101" charset="-122"/>
              </a:rPr>
              <a:t>提供相关办公场所，配备软硬件设施</a:t>
            </a:r>
            <a:endParaRPr lang="zh-CN" altLang="en-US" sz="2400" b="1" dirty="0">
              <a:latin typeface="仿宋" panose="02010609060101010101" charset="-122"/>
              <a:ea typeface="仿宋" panose="02010609060101010101" charset="-122"/>
              <a:cs typeface="仿宋" panose="02010609060101010101" charset="-122"/>
            </a:endParaRPr>
          </a:p>
          <a:p>
            <a:pPr marL="365125" indent="-255905">
              <a:spcBef>
                <a:spcPts val="400"/>
              </a:spcBef>
              <a:buClr>
                <a:schemeClr val="accent1"/>
              </a:buClr>
              <a:buSzPct val="68000"/>
              <a:buFont typeface="Arial" panose="020B0604020202020204" pitchFamily="34" charset="0"/>
              <a:buNone/>
              <a:defRPr/>
            </a:pPr>
            <a:endParaRPr lang="zh-CN" altLang="en-US" sz="2400" b="1" dirty="0">
              <a:solidFill>
                <a:schemeClr val="tx1"/>
              </a:solidFill>
              <a:latin typeface="仿宋" panose="02010609060101010101" charset="-122"/>
              <a:ea typeface="仿宋" panose="02010609060101010101" charset="-122"/>
              <a:cs typeface="仿宋" panose="02010609060101010101" charset="-122"/>
            </a:endParaRPr>
          </a:p>
          <a:p>
            <a:pPr marL="365125" indent="-255905">
              <a:spcBef>
                <a:spcPts val="400"/>
              </a:spcBef>
              <a:buClr>
                <a:schemeClr val="accent1"/>
              </a:buClr>
              <a:buSzPct val="68000"/>
              <a:buFont typeface="Arial" panose="020B0604020202020204" pitchFamily="34" charset="0"/>
              <a:buNone/>
              <a:defRPr/>
            </a:pPr>
            <a:r>
              <a:rPr lang="en-US" altLang="zh-CN" sz="2400" b="1" dirty="0">
                <a:latin typeface="仿宋" panose="02010609060101010101" charset="-122"/>
                <a:ea typeface="仿宋" panose="02010609060101010101" charset="-122"/>
                <a:cs typeface="仿宋" panose="02010609060101010101" charset="-122"/>
              </a:rPr>
              <a:t>2.</a:t>
            </a:r>
            <a:r>
              <a:rPr lang="zh-CN" altLang="en-US" sz="2400" b="1" dirty="0">
                <a:solidFill>
                  <a:srgbClr val="FF0000"/>
                </a:solidFill>
                <a:latin typeface="仿宋" panose="02010609060101010101" charset="-122"/>
                <a:ea typeface="仿宋" panose="02010609060101010101" charset="-122"/>
                <a:cs typeface="仿宋" panose="02010609060101010101" charset="-122"/>
              </a:rPr>
              <a:t>建立信息渠道，收集行业领域，竞争对手的知识产权信息</a:t>
            </a:r>
            <a:endParaRPr lang="zh-CN" altLang="en-US" sz="2400" b="1" dirty="0">
              <a:solidFill>
                <a:srgbClr val="FF0000"/>
              </a:solidFill>
              <a:latin typeface="仿宋" panose="02010609060101010101" charset="-122"/>
              <a:ea typeface="仿宋" panose="02010609060101010101" charset="-122"/>
              <a:cs typeface="仿宋" panose="02010609060101010101" charset="-122"/>
            </a:endParaRPr>
          </a:p>
          <a:p>
            <a:pPr marL="365125" indent="-255905">
              <a:spcBef>
                <a:spcPts val="400"/>
              </a:spcBef>
              <a:buClr>
                <a:schemeClr val="accent1"/>
              </a:buClr>
              <a:buSzPct val="68000"/>
              <a:buFont typeface="Arial" panose="020B0604020202020204" pitchFamily="34" charset="0"/>
              <a:buNone/>
              <a:defRPr/>
            </a:pPr>
            <a:endParaRPr lang="zh-CN" altLang="en-US" sz="2400" b="1" dirty="0">
              <a:solidFill>
                <a:srgbClr val="FF0000"/>
              </a:solidFill>
              <a:latin typeface="仿宋" panose="02010609060101010101" charset="-122"/>
              <a:ea typeface="仿宋" panose="02010609060101010101" charset="-122"/>
              <a:cs typeface="仿宋" panose="02010609060101010101" charset="-122"/>
            </a:endParaRPr>
          </a:p>
          <a:p>
            <a:pPr marL="365125" indent="-255905">
              <a:spcBef>
                <a:spcPts val="400"/>
              </a:spcBef>
              <a:buClr>
                <a:schemeClr val="accent1"/>
              </a:buClr>
              <a:buSzPct val="68000"/>
              <a:buFont typeface="Arial" panose="020B0604020202020204" pitchFamily="34" charset="0"/>
              <a:buNone/>
              <a:defRPr/>
            </a:pPr>
            <a:r>
              <a:rPr lang="en-US" altLang="zh-CN" sz="2400" b="1" dirty="0">
                <a:latin typeface="仿宋" panose="02010609060101010101" charset="-122"/>
                <a:ea typeface="仿宋" panose="02010609060101010101" charset="-122"/>
                <a:cs typeface="仿宋" panose="02010609060101010101" charset="-122"/>
              </a:rPr>
              <a:t>3.</a:t>
            </a:r>
            <a:r>
              <a:rPr lang="zh-CN" altLang="en-US" sz="2400" b="1" dirty="0">
                <a:latin typeface="仿宋" panose="02010609060101010101" charset="-122"/>
                <a:ea typeface="仿宋" panose="02010609060101010101" charset="-122"/>
                <a:cs typeface="仿宋" panose="02010609060101010101" charset="-122"/>
              </a:rPr>
              <a:t>在对外发布信息时要得到最高领导层批准，避免相关知识产权风险</a:t>
            </a:r>
            <a:endParaRPr lang="zh-CN" altLang="en-US" sz="2000" dirty="0">
              <a:solidFill>
                <a:schemeClr val="tx1"/>
              </a:solidFill>
              <a:latin typeface="宋体" panose="02010600030101010101" pitchFamily="2" charset="-122"/>
            </a:endParaRPr>
          </a:p>
          <a:p>
            <a:pPr marL="365125" indent="-255905">
              <a:spcBef>
                <a:spcPts val="400"/>
              </a:spcBef>
              <a:buClr>
                <a:schemeClr val="accent1"/>
              </a:buClr>
              <a:buSzPct val="68000"/>
              <a:buFont typeface="Arial" panose="020B0604020202020204" pitchFamily="34" charset="0"/>
              <a:buNone/>
              <a:defRPr/>
            </a:pPr>
            <a:r>
              <a:rPr lang="zh-CN" altLang="en-US" sz="2000" dirty="0">
                <a:solidFill>
                  <a:schemeClr val="tx1"/>
                </a:solidFill>
                <a:latin typeface="宋体" panose="02010600030101010101" pitchFamily="2" charset="-122"/>
              </a:rPr>
              <a:t> </a:t>
            </a:r>
            <a:endParaRPr lang="en-US" altLang="zh-CN" sz="2000" dirty="0">
              <a:solidFill>
                <a:schemeClr val="tx1"/>
              </a:solidFill>
              <a:latin typeface="宋体" panose="02010600030101010101" pitchFamily="2" charset="-122"/>
            </a:endParaRPr>
          </a:p>
        </p:txBody>
      </p:sp>
      <p:sp>
        <p:nvSpPr>
          <p:cNvPr id="2" name="文本框 1"/>
          <p:cNvSpPr txBox="1"/>
          <p:nvPr/>
        </p:nvSpPr>
        <p:spPr>
          <a:xfrm>
            <a:off x="856141" y="1467015"/>
            <a:ext cx="4740910" cy="521970"/>
          </a:xfrm>
          <a:prstGeom prst="rect">
            <a:avLst/>
          </a:prstGeom>
          <a:noFill/>
        </p:spPr>
        <p:txBody>
          <a:bodyPr wrap="square" rtlCol="0" anchor="t">
            <a:spAutoFit/>
          </a:bodyPr>
          <a:lstStyle/>
          <a:p>
            <a:pPr marL="469900" lvl="0" indent="-469900" eaLnBrk="0" hangingPunct="0">
              <a:spcBef>
                <a:spcPct val="20000"/>
              </a:spcBef>
              <a:buClr>
                <a:schemeClr val="tx2">
                  <a:lumMod val="75000"/>
                </a:schemeClr>
              </a:buClr>
              <a:buFont typeface="Wingdings" panose="05000000000000000000" pitchFamily="2" charset="2"/>
              <a:buChar char="Ø"/>
            </a:pPr>
            <a:r>
              <a:rPr lang="zh-CN" altLang="en-US" sz="2800" dirty="0" smtClean="0">
                <a:latin typeface="+mn-ea"/>
              </a:rPr>
              <a:t>办公条件，信息资源</a:t>
            </a:r>
            <a:endParaRPr lang="zh-CN" altLang="en-US" sz="2800" dirty="0" smtClean="0">
              <a:latin typeface="+mn-ea"/>
            </a:endParaRPr>
          </a:p>
        </p:txBody>
      </p:sp>
      <p:sp>
        <p:nvSpPr>
          <p:cNvPr id="5" name="文本框 4"/>
          <p:cNvSpPr txBox="1"/>
          <p:nvPr/>
        </p:nvSpPr>
        <p:spPr>
          <a:xfrm>
            <a:off x="71120" y="312420"/>
            <a:ext cx="254762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、管理所需资源</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7950" y="1510030"/>
            <a:ext cx="4819650" cy="1726565"/>
            <a:chOff x="1549" y="2613"/>
            <a:chExt cx="8646" cy="2556"/>
          </a:xfrm>
        </p:grpSpPr>
        <p:sp>
          <p:nvSpPr>
            <p:cNvPr id="4" name="任意多边形 3"/>
            <p:cNvSpPr/>
            <p:nvPr/>
          </p:nvSpPr>
          <p:spPr>
            <a:xfrm>
              <a:off x="2346" y="2790"/>
              <a:ext cx="6822"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5" name="等腰三角形 4"/>
            <p:cNvSpPr/>
            <p:nvPr/>
          </p:nvSpPr>
          <p:spPr>
            <a:xfrm flipV="1">
              <a:off x="1549" y="2669"/>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6" name="文本框 5"/>
            <p:cNvSpPr txBox="1"/>
            <p:nvPr/>
          </p:nvSpPr>
          <p:spPr>
            <a:xfrm>
              <a:off x="1978" y="2613"/>
              <a:ext cx="622" cy="773"/>
            </a:xfrm>
            <a:prstGeom prst="rect">
              <a:avLst/>
            </a:prstGeom>
            <a:noFill/>
          </p:spPr>
          <p:txBody>
            <a:bodyPr wrap="square" rtlCol="0">
              <a:spAutoFit/>
            </a:bodyPr>
            <a:lstStyle/>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1</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8" name="文本框 7"/>
            <p:cNvSpPr txBox="1"/>
            <p:nvPr/>
          </p:nvSpPr>
          <p:spPr>
            <a:xfrm>
              <a:off x="3037" y="2790"/>
              <a:ext cx="5622" cy="590"/>
            </a:xfrm>
            <a:prstGeom prst="rect">
              <a:avLst/>
            </a:prstGeom>
            <a:noFill/>
          </p:spPr>
          <p:txBody>
            <a:bodyPr wrap="square" rtlCol="0">
              <a:spAutoFit/>
            </a:bodyPr>
            <a:lstStyle/>
            <a:p>
              <a:pPr algn="ctr"/>
              <a:r>
                <a:rPr lang="zh-CN" altLang="en-US" sz="2000" b="1" dirty="0" smtClean="0">
                  <a:solidFill>
                    <a:schemeClr val="bg1"/>
                  </a:solidFill>
                  <a:latin typeface="+mn-ea"/>
                </a:rPr>
                <a:t>体系</a:t>
              </a:r>
              <a:r>
                <a:rPr lang="en-US" altLang="zh-CN" sz="2000" b="1" dirty="0" smtClean="0">
                  <a:solidFill>
                    <a:schemeClr val="bg1"/>
                  </a:solidFill>
                  <a:latin typeface="+mn-ea"/>
                </a:rPr>
                <a:t>-</a:t>
              </a:r>
              <a:r>
                <a:rPr lang="zh-CN" altLang="en-US" sz="2000" b="1" dirty="0" smtClean="0">
                  <a:solidFill>
                    <a:schemeClr val="bg1"/>
                  </a:solidFill>
                  <a:latin typeface="+mn-ea"/>
                </a:rPr>
                <a:t>观念</a:t>
              </a:r>
              <a:endParaRPr lang="zh-CN" altLang="en-US" sz="2000" b="1" dirty="0" smtClean="0">
                <a:solidFill>
                  <a:schemeClr val="bg1"/>
                </a:solidFill>
                <a:latin typeface="+mn-ea"/>
              </a:endParaRPr>
            </a:p>
          </p:txBody>
        </p:sp>
        <p:sp>
          <p:nvSpPr>
            <p:cNvPr id="9" name="任意多边形 8"/>
            <p:cNvSpPr/>
            <p:nvPr/>
          </p:nvSpPr>
          <p:spPr>
            <a:xfrm>
              <a:off x="3341" y="4470"/>
              <a:ext cx="6854"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0" name="等腰三角形 9"/>
            <p:cNvSpPr/>
            <p:nvPr/>
          </p:nvSpPr>
          <p:spPr>
            <a:xfrm flipV="1">
              <a:off x="2546" y="4325"/>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5" name="文本框 14"/>
            <p:cNvSpPr txBox="1"/>
            <p:nvPr/>
          </p:nvSpPr>
          <p:spPr>
            <a:xfrm>
              <a:off x="2952" y="4311"/>
              <a:ext cx="622" cy="773"/>
            </a:xfrm>
            <a:prstGeom prst="rect">
              <a:avLst/>
            </a:prstGeom>
            <a:noFill/>
          </p:spPr>
          <p:txBody>
            <a:bodyPr wrap="square" rtlCol="0">
              <a:spAutoFit/>
            </a:bodyPr>
            <a:lstStyle/>
            <a:p>
              <a:pPr algn="l"/>
              <a:r>
                <a:rPr lang="en-US" altLang="zh-CN" sz="2800" b="1" dirty="0">
                  <a:solidFill>
                    <a:schemeClr val="bg1"/>
                  </a:solidFill>
                  <a:latin typeface="方正风雅宋简体" panose="02000000000000000000" pitchFamily="2" charset="-122"/>
                  <a:ea typeface="方正风雅宋简体" panose="02000000000000000000" pitchFamily="2" charset="-122"/>
                </a:rPr>
                <a:t>2</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6" name="文本框 15"/>
            <p:cNvSpPr txBox="1"/>
            <p:nvPr/>
          </p:nvSpPr>
          <p:spPr>
            <a:xfrm>
              <a:off x="3982" y="4461"/>
              <a:ext cx="5705" cy="590"/>
            </a:xfrm>
            <a:prstGeom prst="rect">
              <a:avLst/>
            </a:prstGeom>
            <a:noFill/>
          </p:spPr>
          <p:txBody>
            <a:bodyPr wrap="square" rtlCol="0">
              <a:spAutoFit/>
            </a:bodyPr>
            <a:lstStyle/>
            <a:p>
              <a:pPr algn="ctr"/>
              <a:r>
                <a:rPr lang="zh-CN" altLang="en-US" sz="2000" b="1" dirty="0" smtClean="0">
                  <a:solidFill>
                    <a:schemeClr val="bg1"/>
                  </a:solidFill>
                  <a:latin typeface="+mn-ea"/>
                </a:rPr>
                <a:t>涉及部门</a:t>
              </a:r>
              <a:endParaRPr lang="zh-CN" altLang="en-US" sz="2000" b="1" dirty="0" smtClean="0">
                <a:solidFill>
                  <a:schemeClr val="bg1"/>
                </a:solidFill>
                <a:latin typeface="+mn-ea"/>
              </a:endParaRPr>
            </a:p>
          </p:txBody>
        </p:sp>
      </p:grpSp>
      <p:sp>
        <p:nvSpPr>
          <p:cNvPr id="37" name="文本框 36"/>
          <p:cNvSpPr txBox="1"/>
          <p:nvPr/>
        </p:nvSpPr>
        <p:spPr>
          <a:xfrm>
            <a:off x="4070770" y="4920043"/>
            <a:ext cx="3037205" cy="417830"/>
          </a:xfrm>
          <a:prstGeom prst="rect">
            <a:avLst/>
          </a:prstGeom>
          <a:noFill/>
        </p:spPr>
        <p:txBody>
          <a:bodyPr wrap="square" rtlCol="0">
            <a:spAutoFit/>
          </a:bodyPr>
          <a:lstStyle/>
          <a:p>
            <a:pPr algn="ctr"/>
            <a:r>
              <a:rPr lang="zh-CN" altLang="en-US" sz="2000" b="1" dirty="0" smtClean="0">
                <a:solidFill>
                  <a:schemeClr val="bg1"/>
                </a:solidFill>
                <a:latin typeface="+mn-ea"/>
              </a:rPr>
              <a:t>标题</a:t>
            </a:r>
            <a:endParaRPr lang="zh-CN" altLang="en-US" sz="2000" b="1" dirty="0" smtClean="0">
              <a:solidFill>
                <a:schemeClr val="bg1"/>
              </a:solidFill>
              <a:latin typeface="+mn-ea"/>
            </a:endParaRPr>
          </a:p>
        </p:txBody>
      </p:sp>
      <p:pic>
        <p:nvPicPr>
          <p:cNvPr id="1030" name="Picture 6" descr="http://img1.niutuku.com/hd/1208/1655/img-1655-pmg1eiv0mbz.jp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100000" l="0" r="93043">
                        <a14:backgroundMark x1="59130" y1="20971" x2="89348" y2="19417"/>
                        <a14:backgroundMark x1="74348" y1="53786" x2="64348" y2="84854"/>
                        <a14:backgroundMark x1="33043" y1="97282" x2="33043" y2="77670"/>
                        <a14:backgroundMark x1="5000" y1="87573" x2="4130" y2="56117"/>
                        <a14:backgroundMark x1="18913" y1="5631" x2="4565" y2="1320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73165" y="626745"/>
            <a:ext cx="4614545" cy="5604510"/>
          </a:xfrm>
          <a:prstGeom prst="rect">
            <a:avLst/>
          </a:prstGeom>
          <a:noFill/>
        </p:spPr>
      </p:pic>
      <p:sp>
        <p:nvSpPr>
          <p:cNvPr id="14" name="文本框 13"/>
          <p:cNvSpPr txBox="1"/>
          <p:nvPr/>
        </p:nvSpPr>
        <p:spPr>
          <a:xfrm>
            <a:off x="-85747" y="296050"/>
            <a:ext cx="3057373" cy="368300"/>
          </a:xfrm>
          <a:prstGeom prst="rect">
            <a:avLst/>
          </a:prstGeom>
          <a:noFill/>
        </p:spPr>
        <p:txBody>
          <a:bodyPr wrap="square" rtlCol="0">
            <a:spAutoFit/>
          </a:bodyPr>
          <a:lstStyle/>
          <a:p>
            <a:pPr algn="ctr"/>
            <a:r>
              <a:rPr lang="zh-CN" altLang="zh-CN" b="1" dirty="0" smtClean="0">
                <a:solidFill>
                  <a:schemeClr val="bg1"/>
                </a:solidFill>
                <a:latin typeface="方正风雅宋简体" panose="02000000000000000000" pitchFamily="2" charset="-122"/>
                <a:ea typeface="方正风雅宋简体" panose="02000000000000000000" pitchFamily="2" charset="-122"/>
              </a:rPr>
              <a:t>知识产权贯标</a:t>
            </a:r>
            <a:endParaRPr lang="zh-CN" altLang="zh-CN" b="1" dirty="0" smtClean="0">
              <a:solidFill>
                <a:schemeClr val="bg1"/>
              </a:solidFill>
              <a:latin typeface="方正风雅宋简体" panose="02000000000000000000" pitchFamily="2" charset="-122"/>
              <a:ea typeface="方正风雅宋简体" panose="02000000000000000000" pitchFamily="2" charset="-122"/>
            </a:endParaRPr>
          </a:p>
        </p:txBody>
      </p:sp>
      <p:grpSp>
        <p:nvGrpSpPr>
          <p:cNvPr id="2" name="组合 1"/>
          <p:cNvGrpSpPr/>
          <p:nvPr/>
        </p:nvGrpSpPr>
        <p:grpSpPr>
          <a:xfrm>
            <a:off x="2376805" y="3766185"/>
            <a:ext cx="5003165" cy="1571916"/>
            <a:chOff x="1549" y="2613"/>
            <a:chExt cx="8646" cy="2556"/>
          </a:xfrm>
        </p:grpSpPr>
        <p:sp>
          <p:nvSpPr>
            <p:cNvPr id="7" name="任意多边形 6"/>
            <p:cNvSpPr/>
            <p:nvPr/>
          </p:nvSpPr>
          <p:spPr>
            <a:xfrm>
              <a:off x="2346" y="2790"/>
              <a:ext cx="6822"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1" name="等腰三角形 10"/>
            <p:cNvSpPr/>
            <p:nvPr/>
          </p:nvSpPr>
          <p:spPr>
            <a:xfrm flipV="1">
              <a:off x="1549" y="2669"/>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2" name="文本框 11"/>
            <p:cNvSpPr txBox="1"/>
            <p:nvPr/>
          </p:nvSpPr>
          <p:spPr>
            <a:xfrm>
              <a:off x="1978" y="2613"/>
              <a:ext cx="622" cy="849"/>
            </a:xfrm>
            <a:prstGeom prst="rect">
              <a:avLst/>
            </a:prstGeom>
            <a:noFill/>
          </p:spPr>
          <p:txBody>
            <a:bodyPr wrap="square" rtlCol="0">
              <a:spAutoFit/>
            </a:bodyPr>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3</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3" name="文本框 12"/>
            <p:cNvSpPr txBox="1"/>
            <p:nvPr/>
          </p:nvSpPr>
          <p:spPr>
            <a:xfrm>
              <a:off x="3341" y="2790"/>
              <a:ext cx="5622" cy="648"/>
            </a:xfrm>
            <a:prstGeom prst="rect">
              <a:avLst/>
            </a:prstGeom>
            <a:noFill/>
          </p:spPr>
          <p:txBody>
            <a:bodyPr wrap="square" rtlCol="0">
              <a:spAutoFit/>
            </a:bodyPr>
            <a:p>
              <a:pPr algn="ctr"/>
              <a:r>
                <a:rPr lang="zh-CN" altLang="en-US" sz="2000" b="1" dirty="0" smtClean="0">
                  <a:solidFill>
                    <a:schemeClr val="bg1"/>
                  </a:solidFill>
                  <a:latin typeface="+mn-ea"/>
                </a:rPr>
                <a:t>涉及文件</a:t>
              </a:r>
              <a:endParaRPr lang="zh-CN" altLang="en-US" sz="2000" b="1" dirty="0" smtClean="0">
                <a:solidFill>
                  <a:schemeClr val="bg1"/>
                </a:solidFill>
                <a:latin typeface="+mn-ea"/>
              </a:endParaRPr>
            </a:p>
          </p:txBody>
        </p:sp>
        <p:sp>
          <p:nvSpPr>
            <p:cNvPr id="17" name="任意多边形 16"/>
            <p:cNvSpPr/>
            <p:nvPr/>
          </p:nvSpPr>
          <p:spPr>
            <a:xfrm>
              <a:off x="3341" y="4470"/>
              <a:ext cx="6854"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8" name="等腰三角形 17"/>
            <p:cNvSpPr/>
            <p:nvPr/>
          </p:nvSpPr>
          <p:spPr>
            <a:xfrm flipV="1">
              <a:off x="2546" y="4325"/>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9" name="文本框 18"/>
            <p:cNvSpPr txBox="1"/>
            <p:nvPr/>
          </p:nvSpPr>
          <p:spPr>
            <a:xfrm>
              <a:off x="2952" y="4311"/>
              <a:ext cx="622" cy="849"/>
            </a:xfrm>
            <a:prstGeom prst="rect">
              <a:avLst/>
            </a:prstGeom>
            <a:noFill/>
          </p:spPr>
          <p:txBody>
            <a:bodyPr wrap="square" rtlCol="0">
              <a:spAutoFit/>
            </a:bodyPr>
            <a:p>
              <a:pPr algn="l"/>
              <a:r>
                <a:rPr lang="en-US" sz="2800" b="1" dirty="0">
                  <a:solidFill>
                    <a:schemeClr val="bg1"/>
                  </a:solidFill>
                  <a:latin typeface="方正风雅宋简体" panose="02000000000000000000" pitchFamily="2" charset="-122"/>
                  <a:ea typeface="方正风雅宋简体" panose="02000000000000000000" pitchFamily="2" charset="-122"/>
                </a:rPr>
                <a:t>4</a:t>
              </a:r>
              <a:endParaRPr 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20" name="文本框 19"/>
            <p:cNvSpPr txBox="1"/>
            <p:nvPr/>
          </p:nvSpPr>
          <p:spPr>
            <a:xfrm>
              <a:off x="3982" y="4461"/>
              <a:ext cx="5705" cy="648"/>
            </a:xfrm>
            <a:prstGeom prst="rect">
              <a:avLst/>
            </a:prstGeom>
            <a:noFill/>
          </p:spPr>
          <p:txBody>
            <a:bodyPr wrap="square" rtlCol="0">
              <a:spAutoFit/>
            </a:bodyPr>
            <a:p>
              <a:pPr algn="ctr"/>
              <a:r>
                <a:rPr lang="zh-CN" altLang="en-US" sz="2000" b="1" dirty="0" smtClean="0">
                  <a:solidFill>
                    <a:schemeClr val="bg1"/>
                  </a:solidFill>
                  <a:latin typeface="+mn-ea"/>
                </a:rPr>
                <a:t>流程</a:t>
              </a:r>
              <a:endParaRPr lang="zh-CN" altLang="en-US" sz="2000" b="1" dirty="0" smtClean="0">
                <a:solidFill>
                  <a:schemeClr val="bg1"/>
                </a:solidFill>
                <a:latin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2261" y="242928"/>
            <a:ext cx="202565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1</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a:t>
            </a:r>
            <a:r>
              <a:rPr lang="zh-CN" altLang="zh-CN" sz="2400" b="1" dirty="0" smtClean="0">
                <a:solidFill>
                  <a:schemeClr val="bg1"/>
                </a:solidFill>
                <a:latin typeface="方正风雅宋简体" panose="02000000000000000000" pitchFamily="2" charset="-122"/>
                <a:ea typeface="方正风雅宋简体" panose="02000000000000000000" pitchFamily="2" charset="-122"/>
              </a:rPr>
              <a:t>体系</a:t>
            </a:r>
            <a:r>
              <a:rPr lang="en-US" altLang="zh-CN" sz="24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观念</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3" name="文本框 2"/>
          <p:cNvSpPr txBox="1"/>
          <p:nvPr/>
        </p:nvSpPr>
        <p:spPr>
          <a:xfrm>
            <a:off x="721995" y="1167765"/>
            <a:ext cx="9380220" cy="5001895"/>
          </a:xfrm>
          <a:prstGeom prst="rect">
            <a:avLst/>
          </a:prstGeom>
        </p:spPr>
        <p:txBody>
          <a:bodyPr wrap="square" anchor="t">
            <a:spAutoFit/>
          </a:bodyPr>
          <a:p>
            <a:pPr eaLnBrk="1" hangingPunct="1">
              <a:lnSpc>
                <a:spcPct val="190000"/>
              </a:lnSpc>
              <a:buFontTx/>
              <a:buNone/>
            </a:pPr>
            <a:r>
              <a:rPr lang="zh-CN" altLang="en-US" sz="2400" b="1" dirty="0" smtClean="0">
                <a:solidFill>
                  <a:srgbClr val="FF3300"/>
                </a:solidFill>
                <a:ea typeface="黑体" panose="02010609060101010101" charset="-122"/>
                <a:sym typeface="+mn-ea"/>
              </a:rPr>
              <a:t>牢固树立４个观念：</a:t>
            </a:r>
            <a:endParaRPr lang="en-US" altLang="zh-CN"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latin typeface="仿宋" panose="02010609060101010101" charset="-122"/>
                <a:ea typeface="仿宋" panose="02010609060101010101" charset="-122"/>
                <a:sym typeface="+mn-ea"/>
              </a:rPr>
              <a:t>１、系统观念（管理架构和</a:t>
            </a:r>
            <a:r>
              <a:rPr lang="zh-CN" altLang="en-US" sz="2400" b="1" dirty="0" smtClean="0">
                <a:solidFill>
                  <a:srgbClr val="FF0000"/>
                </a:solidFill>
                <a:latin typeface="仿宋" panose="02010609060101010101" charset="-122"/>
                <a:ea typeface="仿宋" panose="02010609060101010101" charset="-122"/>
                <a:sym typeface="+mn-ea"/>
              </a:rPr>
              <a:t>体系</a:t>
            </a:r>
            <a:r>
              <a:rPr lang="zh-CN" altLang="en-US" sz="2400" b="1" dirty="0" smtClean="0">
                <a:latin typeface="仿宋" panose="02010609060101010101" charset="-122"/>
                <a:ea typeface="仿宋" panose="02010609060101010101" charset="-122"/>
                <a:sym typeface="+mn-ea"/>
              </a:rPr>
              <a:t>）</a:t>
            </a:r>
            <a:endParaRPr lang="zh-CN" altLang="en-US"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latin typeface="仿宋" panose="02010609060101010101" charset="-122"/>
                <a:ea typeface="仿宋" panose="02010609060101010101" charset="-122"/>
                <a:sym typeface="+mn-ea"/>
              </a:rPr>
              <a:t>２、过程观念（贯穿于各项业务活动的</a:t>
            </a:r>
            <a:r>
              <a:rPr lang="zh-CN" altLang="en-US" sz="2400" b="1" dirty="0" smtClean="0">
                <a:solidFill>
                  <a:srgbClr val="FF0000"/>
                </a:solidFill>
                <a:latin typeface="仿宋" panose="02010609060101010101" charset="-122"/>
                <a:ea typeface="仿宋" panose="02010609060101010101" charset="-122"/>
                <a:sym typeface="+mn-ea"/>
              </a:rPr>
              <a:t>全过程</a:t>
            </a:r>
            <a:r>
              <a:rPr lang="zh-CN" altLang="en-US" sz="2400" b="1" dirty="0" smtClean="0">
                <a:latin typeface="仿宋" panose="02010609060101010101" charset="-122"/>
                <a:ea typeface="仿宋" panose="02010609060101010101" charset="-122"/>
                <a:sym typeface="+mn-ea"/>
              </a:rPr>
              <a:t>）</a:t>
            </a:r>
            <a:endParaRPr lang="zh-CN" altLang="en-US"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latin typeface="仿宋" panose="02010609060101010101" charset="-122"/>
                <a:ea typeface="仿宋" panose="02010609060101010101" charset="-122"/>
                <a:sym typeface="+mn-ea"/>
              </a:rPr>
              <a:t>３、ＰＤＣＡ循环（</a:t>
            </a:r>
            <a:r>
              <a:rPr lang="zh-CN" altLang="en-US" sz="2400" b="1" dirty="0">
                <a:solidFill>
                  <a:schemeClr val="tx1"/>
                </a:solidFill>
                <a:ea typeface="仿宋" panose="02010609060101010101" charset="-122"/>
                <a:sym typeface="+mn-ea"/>
              </a:rPr>
              <a:t>策划、实施、检查、改进</a:t>
            </a:r>
            <a:r>
              <a:rPr lang="zh-CN" altLang="en-US" sz="2400" b="1" dirty="0">
                <a:solidFill>
                  <a:srgbClr val="7030A0"/>
                </a:solidFill>
                <a:ea typeface="仿宋" panose="02010609060101010101" charset="-122"/>
                <a:sym typeface="+mn-ea"/>
              </a:rPr>
              <a:t>）</a:t>
            </a:r>
            <a:r>
              <a:rPr lang="zh-CN" altLang="en-US" sz="2400" b="1" dirty="0" smtClean="0">
                <a:latin typeface="仿宋" panose="02010609060101010101" charset="-122"/>
                <a:ea typeface="仿宋" panose="02010609060101010101" charset="-122"/>
                <a:sym typeface="+mn-ea"/>
              </a:rPr>
              <a:t>，</a:t>
            </a:r>
            <a:r>
              <a:rPr lang="zh-CN" altLang="en-US" sz="2400" b="1" dirty="0" smtClean="0">
                <a:solidFill>
                  <a:srgbClr val="FF0000"/>
                </a:solidFill>
                <a:latin typeface="仿宋" panose="02010609060101010101" charset="-122"/>
                <a:ea typeface="仿宋" panose="02010609060101010101" charset="-122"/>
                <a:sym typeface="+mn-ea"/>
              </a:rPr>
              <a:t>持续</a:t>
            </a:r>
            <a:r>
              <a:rPr lang="zh-CN" altLang="en-US" sz="2400" b="1" dirty="0" smtClean="0">
                <a:latin typeface="仿宋" panose="02010609060101010101" charset="-122"/>
                <a:ea typeface="仿宋" panose="02010609060101010101" charset="-122"/>
                <a:sym typeface="+mn-ea"/>
              </a:rPr>
              <a:t>观念</a:t>
            </a:r>
            <a:endParaRPr lang="zh-CN" altLang="en-US"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latin typeface="仿宋" panose="02010609060101010101" charset="-122"/>
                <a:ea typeface="仿宋" panose="02010609060101010101" charset="-122"/>
                <a:sym typeface="+mn-ea"/>
              </a:rPr>
              <a:t>４、领导</a:t>
            </a:r>
            <a:r>
              <a:rPr lang="zh-CN" altLang="en-US" sz="2400" b="1" dirty="0" smtClean="0">
                <a:solidFill>
                  <a:srgbClr val="FF0000"/>
                </a:solidFill>
                <a:latin typeface="仿宋" panose="02010609060101010101" charset="-122"/>
                <a:ea typeface="仿宋" panose="02010609060101010101" charset="-122"/>
                <a:sym typeface="+mn-ea"/>
              </a:rPr>
              <a:t>责任</a:t>
            </a:r>
            <a:r>
              <a:rPr lang="zh-CN" altLang="en-US" sz="2400" b="1" dirty="0" smtClean="0">
                <a:latin typeface="仿宋" panose="02010609060101010101" charset="-122"/>
                <a:ea typeface="仿宋" panose="02010609060101010101" charset="-122"/>
                <a:sym typeface="+mn-ea"/>
              </a:rPr>
              <a:t>观念</a:t>
            </a:r>
            <a:endParaRPr lang="en-US" altLang="zh-CN"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solidFill>
                  <a:srgbClr val="FF0000"/>
                </a:solidFill>
                <a:latin typeface="仿宋" panose="02010609060101010101" charset="-122"/>
                <a:ea typeface="仿宋" panose="02010609060101010101" charset="-122"/>
                <a:sym typeface="+mn-ea"/>
              </a:rPr>
              <a:t>最高管理者是第一责任人</a:t>
            </a:r>
            <a:r>
              <a:rPr lang="zh-CN" altLang="en-US" sz="2400" b="1" dirty="0" smtClean="0">
                <a:latin typeface="仿宋" panose="02010609060101010101" charset="-122"/>
                <a:ea typeface="仿宋" panose="02010609060101010101" charset="-122"/>
                <a:sym typeface="+mn-ea"/>
              </a:rPr>
              <a:t>。</a:t>
            </a:r>
            <a:endParaRPr lang="en-US" altLang="zh-CN" sz="2400" b="1" dirty="0" smtClean="0">
              <a:latin typeface="仿宋" panose="02010609060101010101" charset="-122"/>
              <a:ea typeface="仿宋" panose="02010609060101010101" charset="-122"/>
            </a:endParaRPr>
          </a:p>
          <a:p>
            <a:pPr eaLnBrk="1" hangingPunct="1">
              <a:lnSpc>
                <a:spcPct val="190000"/>
              </a:lnSpc>
              <a:buFontTx/>
              <a:buNone/>
            </a:pPr>
            <a:r>
              <a:rPr lang="zh-CN" altLang="en-US" sz="2400" b="1" dirty="0" smtClean="0">
                <a:solidFill>
                  <a:srgbClr val="0000CC"/>
                </a:solidFill>
                <a:latin typeface="仿宋" panose="02010609060101010101" charset="-122"/>
                <a:ea typeface="仿宋" panose="02010609060101010101" charset="-122"/>
                <a:sym typeface="+mn-ea"/>
              </a:rPr>
              <a:t>管理者代表代理最高领导者授权的职能</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2261" y="242928"/>
            <a:ext cx="202565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2</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a:t>
            </a:r>
            <a:r>
              <a:rPr lang="zh-CN" altLang="zh-CN" sz="2400" b="1" dirty="0" smtClean="0">
                <a:solidFill>
                  <a:schemeClr val="bg1"/>
                </a:solidFill>
                <a:latin typeface="方正风雅宋简体" panose="02000000000000000000" pitchFamily="2" charset="-122"/>
                <a:ea typeface="方正风雅宋简体" panose="02000000000000000000" pitchFamily="2" charset="-122"/>
              </a:rPr>
              <a:t>涉及部门</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3" name="文本框 2"/>
          <p:cNvSpPr txBox="1"/>
          <p:nvPr/>
        </p:nvSpPr>
        <p:spPr>
          <a:xfrm>
            <a:off x="1235710" y="1263650"/>
            <a:ext cx="5305425" cy="4965065"/>
          </a:xfrm>
          <a:prstGeom prst="rect">
            <a:avLst/>
          </a:prstGeom>
        </p:spPr>
        <p:txBody>
          <a:bodyPr wrap="square" anchor="t">
            <a:spAutoFit/>
          </a:bodyPr>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知识产权部</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研发部</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采购部</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生产部（工厂、车间）</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销售部（市场部、售后部）</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财务部</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latin typeface="仿宋" panose="02010609060101010101" charset="-122"/>
                <a:ea typeface="仿宋" panose="02010609060101010101" charset="-122"/>
                <a:cs typeface="仿宋" panose="02010609060101010101" charset="-122"/>
                <a:sym typeface="+mn-ea"/>
              </a:rPr>
              <a:t>人</a:t>
            </a:r>
            <a:r>
              <a:rPr lang="zh-CN" altLang="en-US" sz="2400" b="1" dirty="0" smtClean="0">
                <a:latin typeface="仿宋" panose="02010609060101010101" charset="-122"/>
                <a:ea typeface="仿宋" panose="02010609060101010101" charset="-122"/>
                <a:cs typeface="仿宋" panose="02010609060101010101" charset="-122"/>
                <a:sym typeface="+mn-ea"/>
              </a:rPr>
              <a:t>力资源</a:t>
            </a:r>
            <a:r>
              <a:rPr lang="zh-CN" sz="2400" b="1" dirty="0" smtClean="0">
                <a:latin typeface="仿宋" panose="02010609060101010101" charset="-122"/>
                <a:ea typeface="仿宋" panose="02010609060101010101" charset="-122"/>
                <a:cs typeface="仿宋" panose="02010609060101010101" charset="-122"/>
                <a:sym typeface="+mn-ea"/>
              </a:rPr>
              <a:t>部</a:t>
            </a:r>
            <a:endParaRPr lang="en-US" alt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altLang="zh-CN" sz="2400" b="1" dirty="0" smtClean="0">
                <a:latin typeface="仿宋" panose="02010609060101010101" charset="-122"/>
                <a:ea typeface="仿宋" panose="02010609060101010101" charset="-122"/>
                <a:cs typeface="仿宋" panose="02010609060101010101" charset="-122"/>
                <a:sym typeface="+mn-ea"/>
              </a:rPr>
              <a:t>信息安全部门</a:t>
            </a:r>
            <a:endParaRPr lang="en-US" alt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altLang="zh-CN" sz="2400" b="1" dirty="0" smtClean="0">
                <a:latin typeface="仿宋" panose="02010609060101010101" charset="-122"/>
                <a:ea typeface="仿宋" panose="02010609060101010101" charset="-122"/>
                <a:cs typeface="仿宋" panose="02010609060101010101" charset="-122"/>
                <a:sym typeface="+mn-ea"/>
              </a:rPr>
              <a:t>行政部门</a:t>
            </a:r>
            <a:endParaRPr lang="en-US" alt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altLang="zh-CN" sz="2400" b="1" dirty="0" smtClean="0">
                <a:latin typeface="仿宋" panose="02010609060101010101" charset="-122"/>
                <a:ea typeface="仿宋" panose="02010609060101010101" charset="-122"/>
                <a:cs typeface="仿宋" panose="02010609060101010101" charset="-122"/>
                <a:sym typeface="+mn-ea"/>
              </a:rPr>
              <a:t>法务部门</a:t>
            </a:r>
            <a:r>
              <a:rPr lang="en-US" altLang="zh-CN" sz="2400" b="1" dirty="0" smtClean="0">
                <a:latin typeface="仿宋" panose="02010609060101010101" charset="-122"/>
                <a:ea typeface="仿宋" panose="02010609060101010101" charset="-122"/>
                <a:cs typeface="仿宋" panose="02010609060101010101" charset="-122"/>
                <a:sym typeface="+mn-ea"/>
              </a:rPr>
              <a:t>——</a:t>
            </a:r>
            <a:endParaRPr lang="zh-CN" sz="2400" b="1" dirty="0" smtClean="0">
              <a:latin typeface="仿宋" panose="02010609060101010101" charset="-122"/>
              <a:ea typeface="仿宋" panose="02010609060101010101" charset="-122"/>
              <a:cs typeface="仿宋" panose="02010609060101010101" charset="-122"/>
            </a:endParaRPr>
          </a:p>
          <a:p>
            <a:pPr eaLnBrk="1" hangingPunct="1">
              <a:lnSpc>
                <a:spcPct val="120000"/>
              </a:lnSpc>
            </a:pPr>
            <a:r>
              <a:rPr lang="zh-CN" sz="2400" b="1" dirty="0" smtClean="0">
                <a:solidFill>
                  <a:srgbClr val="C00000"/>
                </a:solidFill>
                <a:latin typeface="仿宋" panose="02010609060101010101" charset="-122"/>
                <a:ea typeface="仿宋" panose="02010609060101010101" charset="-122"/>
                <a:cs typeface="仿宋" panose="02010609060101010101" charset="-122"/>
                <a:sym typeface="+mn-ea"/>
              </a:rPr>
              <a:t>所有部门，全员参与</a:t>
            </a:r>
            <a:endParaRPr lang="zh-CN" altLang="en-US" sz="2400" b="1" dirty="0" smtClean="0">
              <a:solidFill>
                <a:srgbClr val="C0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768358" y="1123773"/>
            <a:ext cx="4451870" cy="5061585"/>
          </a:xfrm>
          <a:prstGeom prst="rect">
            <a:avLst/>
          </a:prstGeom>
        </p:spPr>
        <p:txBody>
          <a:bodyPr wrap="square">
            <a:spAutoFit/>
          </a:bodyPr>
          <a:lstStyle/>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一、范围</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二、规范性引用文件</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三、术语和定义</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四、知识产权管理体系</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五、管理职责</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六、资源管理</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smtClean="0">
                <a:latin typeface="微软雅黑" panose="020B0503020204020204" charset="-122"/>
                <a:ea typeface="微软雅黑" panose="020B0503020204020204" charset="-122"/>
              </a:rPr>
              <a:t>七、基础管理</a:t>
            </a:r>
            <a:endParaRPr lang="en-US" altLang="zh-CN" b="1" dirty="0" smtClean="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a:latin typeface="微软雅黑" panose="020B0503020204020204" charset="-122"/>
                <a:ea typeface="微软雅黑" panose="020B0503020204020204" charset="-122"/>
              </a:rPr>
              <a:t>八、实施和运行</a:t>
            </a:r>
            <a:endParaRPr lang="en-US" altLang="zh-CN" b="1" dirty="0">
              <a:latin typeface="微软雅黑" panose="020B0503020204020204" charset="-122"/>
              <a:ea typeface="微软雅黑" panose="020B0503020204020204" charset="-122"/>
            </a:endParaRPr>
          </a:p>
          <a:p>
            <a:pPr lvl="0" eaLnBrk="0" hangingPunct="0">
              <a:lnSpc>
                <a:spcPct val="150000"/>
              </a:lnSpc>
              <a:spcBef>
                <a:spcPts val="600"/>
              </a:spcBef>
              <a:spcAft>
                <a:spcPts val="600"/>
              </a:spcAft>
              <a:buClr>
                <a:schemeClr val="tx2">
                  <a:lumMod val="75000"/>
                </a:schemeClr>
              </a:buClr>
            </a:pPr>
            <a:r>
              <a:rPr lang="zh-CN" altLang="en-US" b="1" dirty="0">
                <a:latin typeface="微软雅黑" panose="020B0503020204020204" charset="-122"/>
                <a:ea typeface="微软雅黑" panose="020B0503020204020204" charset="-122"/>
              </a:rPr>
              <a:t>九、审核和</a:t>
            </a:r>
            <a:r>
              <a:rPr lang="zh-CN" altLang="en-US" b="1" dirty="0" smtClean="0">
                <a:latin typeface="微软雅黑" panose="020B0503020204020204" charset="-122"/>
                <a:ea typeface="微软雅黑" panose="020B0503020204020204" charset="-122"/>
              </a:rPr>
              <a:t>改进</a:t>
            </a:r>
            <a:endParaRPr lang="en-US" altLang="zh-CN" b="1" dirty="0">
              <a:latin typeface="微软雅黑" panose="020B0503020204020204" charset="-122"/>
              <a:ea typeface="微软雅黑" panose="020B0503020204020204" charset="-122"/>
            </a:endParaRPr>
          </a:p>
        </p:txBody>
      </p:sp>
      <p:sp>
        <p:nvSpPr>
          <p:cNvPr id="4" name="文本框 3"/>
          <p:cNvSpPr txBox="1"/>
          <p:nvPr/>
        </p:nvSpPr>
        <p:spPr>
          <a:xfrm>
            <a:off x="-23495" y="295910"/>
            <a:ext cx="3091815"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sym typeface="+mn-ea"/>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sym typeface="+mn-ea"/>
              </a:rPr>
              <a:t>、</a:t>
            </a:r>
            <a:r>
              <a:rPr lang="zh-CN" altLang="zh-CN" sz="2400" b="1" dirty="0" smtClean="0">
                <a:solidFill>
                  <a:schemeClr val="bg1"/>
                </a:solidFill>
                <a:latin typeface="方正风雅宋简体" panose="02000000000000000000" pitchFamily="2" charset="-122"/>
                <a:ea typeface="方正风雅宋简体" panose="02000000000000000000" pitchFamily="2" charset="-122"/>
                <a:sym typeface="+mn-ea"/>
              </a:rPr>
              <a:t>涉及文件</a:t>
            </a:r>
            <a:r>
              <a:rPr lang="en-US" altLang="zh-CN" sz="2400" b="1" dirty="0" smtClean="0">
                <a:solidFill>
                  <a:schemeClr val="bg1"/>
                </a:solidFill>
                <a:latin typeface="方正风雅宋简体" panose="02000000000000000000" pitchFamily="2" charset="-122"/>
                <a:ea typeface="方正风雅宋简体" panose="02000000000000000000" pitchFamily="2" charset="-122"/>
                <a:sym typeface="+mn-ea"/>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标准</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pic>
        <p:nvPicPr>
          <p:cNvPr id="72709" name="Picture 5"/>
          <p:cNvPicPr>
            <a:picLocks noGrp="1" noChangeAspect="1" noChangeArrowheads="1"/>
          </p:cNvPicPr>
          <p:nvPr>
            <p:ph idx="1"/>
          </p:nvPr>
        </p:nvPicPr>
        <p:blipFill>
          <a:blip r:embed="rId1" cstate="print"/>
          <a:srcRect/>
          <a:stretch>
            <a:fillRect/>
          </a:stretch>
        </p:blipFill>
        <p:spPr bwMode="auto">
          <a:xfrm>
            <a:off x="5220623" y="296022"/>
            <a:ext cx="4968552" cy="5965926"/>
          </a:xfrm>
          <a:prstGeom prst="rect">
            <a:avLst/>
          </a:prstGeom>
          <a:noFill/>
          <a:ln w="9525">
            <a:noFill/>
            <a:miter lim="800000"/>
            <a:headEnd/>
            <a:tailEnd/>
          </a:ln>
        </p:spPr>
      </p:pic>
      <p:sp>
        <p:nvSpPr>
          <p:cNvPr id="2" name="矩形 1"/>
          <p:cNvSpPr/>
          <p:nvPr/>
        </p:nvSpPr>
        <p:spPr>
          <a:xfrm rot="1080000">
            <a:off x="4568176" y="1098091"/>
            <a:ext cx="3840480" cy="1198880"/>
          </a:xfrm>
          <a:prstGeom prst="rect">
            <a:avLst/>
          </a:prstGeom>
        </p:spPr>
        <p:txBody>
          <a:bodyPr wrap="none">
            <a:spAutoFit/>
          </a:bodyPr>
          <a:lstStyle/>
          <a:p>
            <a:pPr algn="ctr">
              <a:lnSpc>
                <a:spcPct val="150000"/>
              </a:lnSpc>
            </a:pPr>
            <a:r>
              <a:rPr lang="en-US" altLang="zh-CN" sz="2400" b="1" dirty="0" smtClean="0">
                <a:solidFill>
                  <a:srgbClr val="C00000"/>
                </a:solidFill>
              </a:rPr>
              <a:t>GB/T29490-2013</a:t>
            </a:r>
            <a:endParaRPr lang="en-US" altLang="zh-CN" sz="2400" b="1" dirty="0" smtClean="0">
              <a:solidFill>
                <a:srgbClr val="C00000"/>
              </a:solidFill>
            </a:endParaRPr>
          </a:p>
          <a:p>
            <a:pPr algn="ctr">
              <a:lnSpc>
                <a:spcPct val="150000"/>
              </a:lnSpc>
            </a:pPr>
            <a:r>
              <a:rPr lang="en-US" altLang="zh-CN" sz="2400" b="1" dirty="0" smtClean="0">
                <a:solidFill>
                  <a:srgbClr val="C00000"/>
                </a:solidFill>
              </a:rPr>
              <a:t>《</a:t>
            </a:r>
            <a:r>
              <a:rPr lang="zh-CN" altLang="en-US" sz="2400" b="1" dirty="0">
                <a:solidFill>
                  <a:srgbClr val="C00000"/>
                </a:solidFill>
              </a:rPr>
              <a:t>企业知识产权管理规范</a:t>
            </a:r>
            <a:r>
              <a:rPr lang="en-US" altLang="zh-CN" sz="2400" b="1" dirty="0">
                <a:solidFill>
                  <a:srgbClr val="C00000"/>
                </a:solidFill>
              </a:rPr>
              <a:t>》</a:t>
            </a:r>
            <a:endParaRPr lang="en-US" altLang="zh-CN" sz="2400" b="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2261" y="242928"/>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议 程</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2" name="任意多边形 11"/>
          <p:cNvSpPr/>
          <p:nvPr/>
        </p:nvSpPr>
        <p:spPr>
          <a:xfrm>
            <a:off x="3863975" y="1480185"/>
            <a:ext cx="4557395" cy="484505"/>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4377690" y="1516380"/>
            <a:ext cx="3444240" cy="398780"/>
          </a:xfrm>
          <a:prstGeom prst="rect">
            <a:avLst/>
          </a:prstGeom>
          <a:noFill/>
        </p:spPr>
        <p:txBody>
          <a:bodyPr wrap="square" rtlCol="0">
            <a:spAutoFit/>
          </a:bodyPr>
          <a:lstStyle/>
          <a:p>
            <a:pPr algn="ctr"/>
            <a:r>
              <a:rPr lang="zh-CN" altLang="en-US" sz="2000" b="1" dirty="0" smtClean="0">
                <a:solidFill>
                  <a:schemeClr val="bg1"/>
                </a:solidFill>
                <a:latin typeface="+mn-ea"/>
              </a:rPr>
              <a:t>概 述</a:t>
            </a:r>
            <a:endParaRPr lang="zh-CN" altLang="en-US" sz="2000" b="1" dirty="0" smtClean="0">
              <a:solidFill>
                <a:schemeClr val="bg1"/>
              </a:solidFill>
              <a:latin typeface="+mn-ea"/>
            </a:endParaRPr>
          </a:p>
        </p:txBody>
      </p:sp>
      <p:sp>
        <p:nvSpPr>
          <p:cNvPr id="21" name="任意多边形 20"/>
          <p:cNvSpPr/>
          <p:nvPr/>
        </p:nvSpPr>
        <p:spPr>
          <a:xfrm>
            <a:off x="3862070" y="2604135"/>
            <a:ext cx="4557395" cy="484505"/>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等腰三角形 21"/>
          <p:cNvSpPr/>
          <p:nvPr/>
        </p:nvSpPr>
        <p:spPr>
          <a:xfrm flipV="1">
            <a:off x="3535045" y="2552700"/>
            <a:ext cx="782955" cy="65976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3733800" y="2520315"/>
            <a:ext cx="415290" cy="523240"/>
          </a:xfrm>
          <a:prstGeom prst="rect">
            <a:avLst/>
          </a:prstGeom>
          <a:noFill/>
        </p:spPr>
        <p:txBody>
          <a:bodyPr wrap="none" rtlCol="0">
            <a:spAutoFit/>
          </a:bodyPr>
          <a:lstStyle/>
          <a:p>
            <a:r>
              <a:rPr lang="en-US" altLang="zh-CN" sz="2800" b="1" dirty="0">
                <a:solidFill>
                  <a:schemeClr val="bg1"/>
                </a:solidFill>
                <a:latin typeface="方正风雅宋简体" panose="02000000000000000000" pitchFamily="2" charset="-122"/>
                <a:ea typeface="方正风雅宋简体" panose="02000000000000000000" pitchFamily="2" charset="-122"/>
              </a:rPr>
              <a:t>2</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25" name="任意多边形 24"/>
          <p:cNvSpPr/>
          <p:nvPr/>
        </p:nvSpPr>
        <p:spPr>
          <a:xfrm>
            <a:off x="3878580" y="3703320"/>
            <a:ext cx="4557395" cy="484505"/>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4678045" y="2649855"/>
            <a:ext cx="2864485" cy="398780"/>
          </a:xfrm>
          <a:prstGeom prst="rect">
            <a:avLst/>
          </a:prstGeom>
          <a:noFill/>
        </p:spPr>
        <p:txBody>
          <a:bodyPr wrap="square" rtlCol="0">
            <a:spAutoFit/>
          </a:bodyPr>
          <a:lstStyle/>
          <a:p>
            <a:pPr algn="ctr"/>
            <a:r>
              <a:rPr lang="zh-CN" altLang="en-US" sz="2000" b="1" dirty="0" smtClean="0">
                <a:solidFill>
                  <a:schemeClr val="bg1"/>
                </a:solidFill>
                <a:latin typeface="+mn-ea"/>
              </a:rPr>
              <a:t>知识产权管理</a:t>
            </a:r>
            <a:endParaRPr lang="zh-CN" altLang="en-US" sz="2000" b="1" dirty="0" smtClean="0">
              <a:solidFill>
                <a:schemeClr val="bg1"/>
              </a:solidFill>
              <a:latin typeface="+mn-ea"/>
            </a:endParaRPr>
          </a:p>
        </p:txBody>
      </p:sp>
      <p:sp>
        <p:nvSpPr>
          <p:cNvPr id="11" name="文本框 10"/>
          <p:cNvSpPr txBox="1"/>
          <p:nvPr/>
        </p:nvSpPr>
        <p:spPr>
          <a:xfrm>
            <a:off x="4678045" y="3751580"/>
            <a:ext cx="2864485" cy="398780"/>
          </a:xfrm>
          <a:prstGeom prst="rect">
            <a:avLst/>
          </a:prstGeom>
          <a:noFill/>
        </p:spPr>
        <p:txBody>
          <a:bodyPr wrap="square" rtlCol="0">
            <a:spAutoFit/>
          </a:bodyPr>
          <a:lstStyle/>
          <a:p>
            <a:pPr algn="ctr"/>
            <a:r>
              <a:rPr lang="zh-CN" altLang="en-US" sz="2000" b="1" dirty="0" smtClean="0">
                <a:solidFill>
                  <a:schemeClr val="bg1"/>
                </a:solidFill>
                <a:latin typeface="+mn-ea"/>
              </a:rPr>
              <a:t>体系管理</a:t>
            </a:r>
            <a:endParaRPr lang="zh-CN" altLang="en-US" sz="2000" b="1" dirty="0" smtClean="0">
              <a:solidFill>
                <a:schemeClr val="bg1"/>
              </a:solidFill>
              <a:latin typeface="+mn-ea"/>
            </a:endParaRPr>
          </a:p>
        </p:txBody>
      </p:sp>
      <p:sp>
        <p:nvSpPr>
          <p:cNvPr id="24" name="等腰三角形 23"/>
          <p:cNvSpPr/>
          <p:nvPr/>
        </p:nvSpPr>
        <p:spPr>
          <a:xfrm flipV="1">
            <a:off x="3525520" y="1423035"/>
            <a:ext cx="782955" cy="65976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3719195" y="1407795"/>
            <a:ext cx="415290" cy="523240"/>
          </a:xfrm>
          <a:prstGeom prst="rect">
            <a:avLst/>
          </a:prstGeom>
          <a:noFill/>
        </p:spPr>
        <p:txBody>
          <a:bodyPr wrap="none" rtlCol="0">
            <a:spAutoFit/>
          </a:bodyPr>
          <a:lstStyle/>
          <a:p>
            <a:r>
              <a:rPr lang="en-US" altLang="zh-CN" sz="2800" b="1" dirty="0" smtClean="0">
                <a:solidFill>
                  <a:schemeClr val="bg1"/>
                </a:solidFill>
                <a:latin typeface="方正风雅宋简体" panose="02000000000000000000" pitchFamily="2" charset="-122"/>
                <a:ea typeface="方正风雅宋简体" panose="02000000000000000000" pitchFamily="2" charset="-122"/>
              </a:rPr>
              <a:t>1</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28" name="等腰三角形 27"/>
          <p:cNvSpPr/>
          <p:nvPr/>
        </p:nvSpPr>
        <p:spPr>
          <a:xfrm flipV="1">
            <a:off x="3525520" y="3636010"/>
            <a:ext cx="782955" cy="65976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文本框 26"/>
          <p:cNvSpPr txBox="1"/>
          <p:nvPr/>
        </p:nvSpPr>
        <p:spPr>
          <a:xfrm>
            <a:off x="3709035" y="3615690"/>
            <a:ext cx="415290" cy="523240"/>
          </a:xfrm>
          <a:prstGeom prst="rect">
            <a:avLst/>
          </a:prstGeom>
          <a:noFill/>
        </p:spPr>
        <p:txBody>
          <a:bodyPr wrap="none" rtlCol="0">
            <a:spAutoFit/>
          </a:bodyPr>
          <a:lstStyle/>
          <a:p>
            <a:r>
              <a:rPr lang="en-US" altLang="zh-CN" sz="2800" b="1" dirty="0" smtClean="0">
                <a:solidFill>
                  <a:schemeClr val="bg1"/>
                </a:solidFill>
                <a:latin typeface="方正风雅宋简体" panose="02000000000000000000" pitchFamily="2" charset="-122"/>
                <a:ea typeface="方正风雅宋简体" panose="02000000000000000000" pitchFamily="2" charset="-122"/>
              </a:rPr>
              <a:t>3</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grpSp>
        <p:nvGrpSpPr>
          <p:cNvPr id="4" name="组合 3"/>
          <p:cNvGrpSpPr/>
          <p:nvPr/>
        </p:nvGrpSpPr>
        <p:grpSpPr>
          <a:xfrm>
            <a:off x="3535045" y="4592320"/>
            <a:ext cx="4914900" cy="681355"/>
            <a:chOff x="5544" y="7732"/>
            <a:chExt cx="7740" cy="1073"/>
          </a:xfrm>
        </p:grpSpPr>
        <p:sp>
          <p:nvSpPr>
            <p:cNvPr id="29" name="任意多边形 28"/>
            <p:cNvSpPr/>
            <p:nvPr/>
          </p:nvSpPr>
          <p:spPr>
            <a:xfrm>
              <a:off x="6107" y="7884"/>
              <a:ext cx="7177" cy="76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13"/>
            <p:cNvSpPr txBox="1"/>
            <p:nvPr/>
          </p:nvSpPr>
          <p:spPr>
            <a:xfrm>
              <a:off x="7440" y="7950"/>
              <a:ext cx="4511" cy="628"/>
            </a:xfrm>
            <a:prstGeom prst="rect">
              <a:avLst/>
            </a:prstGeom>
            <a:noFill/>
          </p:spPr>
          <p:txBody>
            <a:bodyPr wrap="square" rtlCol="0">
              <a:spAutoFit/>
            </a:bodyPr>
            <a:lstStyle/>
            <a:p>
              <a:pPr algn="ctr"/>
              <a:r>
                <a:rPr lang="zh-CN" altLang="en-US" sz="2000" b="1" dirty="0">
                  <a:solidFill>
                    <a:schemeClr val="bg1"/>
                  </a:solidFill>
                  <a:latin typeface="+mn-ea"/>
                </a:rPr>
                <a:t>阻碍</a:t>
              </a:r>
              <a:endParaRPr lang="zh-CN" altLang="en-US" sz="2000" b="1" dirty="0">
                <a:solidFill>
                  <a:schemeClr val="bg1"/>
                </a:solidFill>
                <a:latin typeface="+mn-ea"/>
              </a:endParaRPr>
            </a:p>
          </p:txBody>
        </p:sp>
        <p:sp>
          <p:nvSpPr>
            <p:cNvPr id="32" name="等腰三角形 31"/>
            <p:cNvSpPr/>
            <p:nvPr/>
          </p:nvSpPr>
          <p:spPr>
            <a:xfrm flipV="1">
              <a:off x="5544" y="7766"/>
              <a:ext cx="1233" cy="103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文本框 30"/>
            <p:cNvSpPr txBox="1"/>
            <p:nvPr/>
          </p:nvSpPr>
          <p:spPr>
            <a:xfrm>
              <a:off x="5850" y="7732"/>
              <a:ext cx="654" cy="824"/>
            </a:xfrm>
            <a:prstGeom prst="rect">
              <a:avLst/>
            </a:prstGeom>
            <a:noFill/>
          </p:spPr>
          <p:txBody>
            <a:bodyPr wrap="none" rtlCol="0">
              <a:spAutoFit/>
            </a:bodyPr>
            <a:lstStyle/>
            <a:p>
              <a:r>
                <a:rPr lang="en-US" altLang="zh-CN" sz="2800" b="1" dirty="0">
                  <a:solidFill>
                    <a:schemeClr val="bg1"/>
                  </a:solidFill>
                  <a:latin typeface="方正风雅宋简体" panose="02000000000000000000" pitchFamily="2" charset="-122"/>
                  <a:ea typeface="方正风雅宋简体" panose="02000000000000000000" pitchFamily="2" charset="-122"/>
                </a:rPr>
                <a:t>4</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00" y="283364"/>
            <a:ext cx="2814921"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a:t>
            </a:r>
            <a:r>
              <a:rPr lang="zh-CN" altLang="zh-CN" sz="2400" b="1" dirty="0" smtClean="0">
                <a:solidFill>
                  <a:schemeClr val="bg1"/>
                </a:solidFill>
                <a:latin typeface="方正风雅宋简体" panose="02000000000000000000" pitchFamily="2" charset="-122"/>
                <a:ea typeface="方正风雅宋简体" panose="02000000000000000000" pitchFamily="2" charset="-122"/>
              </a:rPr>
              <a:t>涉及文件</a:t>
            </a:r>
            <a:r>
              <a:rPr lang="en-US" altLang="zh-CN" sz="24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内部</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2" name="矩形 1"/>
          <p:cNvSpPr/>
          <p:nvPr/>
        </p:nvSpPr>
        <p:spPr>
          <a:xfrm>
            <a:off x="4746573" y="1502407"/>
            <a:ext cx="2202287" cy="6825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t>一级文件：手册</a:t>
            </a:r>
            <a:endParaRPr lang="zh-CN" altLang="en-US" dirty="0"/>
          </a:p>
        </p:txBody>
      </p:sp>
      <p:sp>
        <p:nvSpPr>
          <p:cNvPr id="6" name="矩形 5"/>
          <p:cNvSpPr/>
          <p:nvPr/>
        </p:nvSpPr>
        <p:spPr>
          <a:xfrm>
            <a:off x="4746573" y="2695528"/>
            <a:ext cx="2202287" cy="6825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t>二级文件：程序</a:t>
            </a:r>
            <a:endParaRPr lang="zh-CN" altLang="en-US" dirty="0"/>
          </a:p>
        </p:txBody>
      </p:sp>
      <p:sp>
        <p:nvSpPr>
          <p:cNvPr id="7" name="矩形 6"/>
          <p:cNvSpPr/>
          <p:nvPr/>
        </p:nvSpPr>
        <p:spPr>
          <a:xfrm>
            <a:off x="4746572" y="3888649"/>
            <a:ext cx="2202287" cy="6825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t>三级文件：制度、办法</a:t>
            </a:r>
            <a:endParaRPr lang="zh-CN" altLang="en-US" dirty="0"/>
          </a:p>
        </p:txBody>
      </p:sp>
      <p:sp>
        <p:nvSpPr>
          <p:cNvPr id="8" name="矩形 7"/>
          <p:cNvSpPr/>
          <p:nvPr/>
        </p:nvSpPr>
        <p:spPr>
          <a:xfrm>
            <a:off x="4746571" y="5081770"/>
            <a:ext cx="2202287" cy="6825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t>四级文件：运行表单</a:t>
            </a:r>
            <a:endParaRPr lang="zh-CN" altLang="en-US" dirty="0"/>
          </a:p>
        </p:txBody>
      </p:sp>
      <p:cxnSp>
        <p:nvCxnSpPr>
          <p:cNvPr id="29" name="直接箭头连接符 28"/>
          <p:cNvCxnSpPr>
            <a:stCxn id="2" idx="2"/>
            <a:endCxn id="6" idx="0"/>
          </p:cNvCxnSpPr>
          <p:nvPr/>
        </p:nvCxnSpPr>
        <p:spPr>
          <a:xfrm>
            <a:off x="5847717" y="2184988"/>
            <a:ext cx="0" cy="5105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6" idx="2"/>
            <a:endCxn id="7" idx="0"/>
          </p:cNvCxnSpPr>
          <p:nvPr/>
        </p:nvCxnSpPr>
        <p:spPr>
          <a:xfrm flipH="1">
            <a:off x="5847716" y="3378109"/>
            <a:ext cx="1" cy="5105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7" idx="2"/>
            <a:endCxn id="8" idx="0"/>
          </p:cNvCxnSpPr>
          <p:nvPr/>
        </p:nvCxnSpPr>
        <p:spPr>
          <a:xfrm flipH="1">
            <a:off x="5847715" y="4571230"/>
            <a:ext cx="1" cy="5105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曲线连接符 34"/>
          <p:cNvCxnSpPr>
            <a:stCxn id="2" idx="1"/>
            <a:endCxn id="7" idx="1"/>
          </p:cNvCxnSpPr>
          <p:nvPr/>
        </p:nvCxnSpPr>
        <p:spPr>
          <a:xfrm rot="10800000" flipV="1">
            <a:off x="4746573" y="1843698"/>
            <a:ext cx="1" cy="2386242"/>
          </a:xfrm>
          <a:prstGeom prst="curvedConnector3">
            <a:avLst>
              <a:gd name="adj1" fmla="val 2286010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曲线连接符 45"/>
          <p:cNvCxnSpPr>
            <a:stCxn id="6" idx="3"/>
            <a:endCxn id="8" idx="3"/>
          </p:cNvCxnSpPr>
          <p:nvPr/>
        </p:nvCxnSpPr>
        <p:spPr>
          <a:xfrm flipH="1">
            <a:off x="6948858" y="3036819"/>
            <a:ext cx="2" cy="2386242"/>
          </a:xfrm>
          <a:prstGeom prst="curvedConnector3">
            <a:avLst>
              <a:gd name="adj1" fmla="val -1143000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曲线连接符 47"/>
          <p:cNvCxnSpPr>
            <a:stCxn id="6" idx="3"/>
            <a:endCxn id="7" idx="3"/>
          </p:cNvCxnSpPr>
          <p:nvPr/>
        </p:nvCxnSpPr>
        <p:spPr>
          <a:xfrm flipH="1">
            <a:off x="6948859" y="3036819"/>
            <a:ext cx="1" cy="1193121"/>
          </a:xfrm>
          <a:prstGeom prst="curvedConnector3">
            <a:avLst>
              <a:gd name="adj1" fmla="val -2286000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曲线连接符 49"/>
          <p:cNvCxnSpPr>
            <a:stCxn id="2" idx="1"/>
            <a:endCxn id="6" idx="1"/>
          </p:cNvCxnSpPr>
          <p:nvPr/>
        </p:nvCxnSpPr>
        <p:spPr>
          <a:xfrm rot="10800000" flipV="1">
            <a:off x="4746573" y="1843697"/>
            <a:ext cx="12700" cy="1193121"/>
          </a:xfrm>
          <a:prstGeom prst="curvedConnector3">
            <a:avLst>
              <a:gd name="adj1" fmla="val 180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0764" y="838020"/>
            <a:ext cx="5597412" cy="5631180"/>
          </a:xfrm>
          <a:prstGeom prst="rect">
            <a:avLst/>
          </a:prstGeom>
        </p:spPr>
        <p:txBody>
          <a:bodyPr wrap="square">
            <a:spAutoFit/>
          </a:bodyPr>
          <a:lstStyle/>
          <a:p>
            <a:pPr>
              <a:lnSpc>
                <a:spcPct val="200000"/>
              </a:lnSpc>
            </a:pPr>
            <a:r>
              <a:rPr lang="zh-CN" altLang="en-US" b="1" dirty="0" smtClean="0">
                <a:latin typeface="宋体" panose="02010600030101010101" pitchFamily="2" charset="-122"/>
              </a:rPr>
              <a:t>一、前言 </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二、公司</a:t>
            </a:r>
            <a:r>
              <a:rPr lang="zh-CN" altLang="en-US" b="1" dirty="0">
                <a:latin typeface="宋体" panose="02010600030101010101" pitchFamily="2" charset="-122"/>
              </a:rPr>
              <a:t>简介</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三、颁布</a:t>
            </a:r>
            <a:r>
              <a:rPr lang="zh-CN" altLang="en-US" b="1" dirty="0">
                <a:latin typeface="宋体" panose="02010600030101010101" pitchFamily="2" charset="-122"/>
              </a:rPr>
              <a:t>令</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四、知识产权</a:t>
            </a:r>
            <a:r>
              <a:rPr lang="zh-CN" altLang="en-US" b="1" dirty="0">
                <a:latin typeface="宋体" panose="02010600030101010101" pitchFamily="2" charset="-122"/>
              </a:rPr>
              <a:t>方针和目标</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五、任命</a:t>
            </a:r>
            <a:r>
              <a:rPr lang="zh-CN" altLang="en-US" b="1" dirty="0">
                <a:latin typeface="宋体" panose="02010600030101010101" pitchFamily="2" charset="-122"/>
              </a:rPr>
              <a:t>书</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六、知识产权</a:t>
            </a:r>
            <a:r>
              <a:rPr lang="zh-CN" altLang="en-US" b="1" dirty="0">
                <a:latin typeface="宋体" panose="02010600030101010101" pitchFamily="2" charset="-122"/>
              </a:rPr>
              <a:t>管理体系组织架构图 </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七、体系</a:t>
            </a:r>
            <a:r>
              <a:rPr lang="zh-CN" altLang="en-US" b="1" dirty="0">
                <a:latin typeface="宋体" panose="02010600030101010101" pitchFamily="2" charset="-122"/>
              </a:rPr>
              <a:t>正文 </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八、制度</a:t>
            </a:r>
            <a:r>
              <a:rPr lang="zh-CN" altLang="en-US" b="1" dirty="0">
                <a:latin typeface="宋体" panose="02010600030101010101" pitchFamily="2" charset="-122"/>
              </a:rPr>
              <a:t>和程序文件目录</a:t>
            </a:r>
            <a:endParaRPr lang="en-US" altLang="zh-CN" b="1" dirty="0">
              <a:latin typeface="宋体" panose="02010600030101010101" pitchFamily="2" charset="-122"/>
            </a:endParaRPr>
          </a:p>
          <a:p>
            <a:pPr>
              <a:lnSpc>
                <a:spcPct val="200000"/>
              </a:lnSpc>
            </a:pPr>
            <a:r>
              <a:rPr lang="zh-CN" altLang="en-US" b="1" dirty="0" smtClean="0">
                <a:latin typeface="宋体" panose="02010600030101010101" pitchFamily="2" charset="-122"/>
              </a:rPr>
              <a:t>九、记录文件目录</a:t>
            </a:r>
            <a:endParaRPr lang="en-US" altLang="zh-CN" b="1" dirty="0" smtClean="0">
              <a:latin typeface="宋体" panose="02010600030101010101" pitchFamily="2" charset="-122"/>
            </a:endParaRPr>
          </a:p>
          <a:p>
            <a:pPr>
              <a:lnSpc>
                <a:spcPct val="200000"/>
              </a:lnSpc>
            </a:pPr>
            <a:r>
              <a:rPr lang="zh-CN" altLang="en-US" b="1" dirty="0" smtClean="0">
                <a:latin typeface="宋体" panose="02010600030101010101" pitchFamily="2" charset="-122"/>
              </a:rPr>
              <a:t>十、</a:t>
            </a:r>
            <a:r>
              <a:rPr lang="zh-CN" altLang="en-US" b="1" dirty="0">
                <a:latin typeface="宋体" panose="02010600030101010101" pitchFamily="2" charset="-122"/>
              </a:rPr>
              <a:t>管理体系职能分配</a:t>
            </a:r>
            <a:r>
              <a:rPr lang="zh-CN" altLang="en-US" b="1" dirty="0" smtClean="0">
                <a:latin typeface="宋体" panose="02010600030101010101" pitchFamily="2" charset="-122"/>
              </a:rPr>
              <a:t>表</a:t>
            </a:r>
            <a:endParaRPr lang="en-US" altLang="zh-CN" b="1" dirty="0">
              <a:latin typeface="宋体" panose="02010600030101010101" pitchFamily="2" charset="-122"/>
            </a:endParaRPr>
          </a:p>
        </p:txBody>
      </p:sp>
      <p:sp>
        <p:nvSpPr>
          <p:cNvPr id="4" name="文本框 3"/>
          <p:cNvSpPr txBox="1"/>
          <p:nvPr/>
        </p:nvSpPr>
        <p:spPr>
          <a:xfrm>
            <a:off x="25400" y="283364"/>
            <a:ext cx="2814921" cy="398780"/>
          </a:xfrm>
          <a:prstGeom prst="rect">
            <a:avLst/>
          </a:prstGeom>
          <a:noFill/>
        </p:spPr>
        <p:txBody>
          <a:bodyPr wrap="square" rtlCol="0">
            <a:spAutoFit/>
          </a:bodyPr>
          <a:lstStyle/>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、贯涉及文件</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手册</a:t>
            </a:r>
            <a:endParaRPr lang="zh-CN" altLang="en-US" sz="20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0473" y="1168066"/>
            <a:ext cx="11197915" cy="4924425"/>
          </a:xfrm>
          <a:prstGeom prst="rect">
            <a:avLst/>
          </a:prstGeom>
        </p:spPr>
        <p:txBody>
          <a:bodyPr wrap="square">
            <a:spAutoFit/>
          </a:bodyPr>
          <a:lstStyle/>
          <a:p>
            <a:pPr marL="342900" lvl="0" indent="-342900" eaLnBrk="0" hangingPunct="0">
              <a:lnSpc>
                <a:spcPct val="150000"/>
              </a:lnSpc>
              <a:spcBef>
                <a:spcPts val="600"/>
              </a:spcBef>
              <a:spcAft>
                <a:spcPts val="600"/>
              </a:spcAft>
              <a:buClr>
                <a:schemeClr val="tx2">
                  <a:lumMod val="75000"/>
                </a:schemeClr>
              </a:buClr>
              <a:buFont typeface="Wingdings" panose="05000000000000000000" pitchFamily="2" charset="2"/>
              <a:buChar char="u"/>
            </a:pPr>
            <a:r>
              <a:rPr lang="zh-CN" altLang="en-US" sz="2400" kern="0" dirty="0" smtClean="0">
                <a:latin typeface="微软雅黑" panose="020B0503020204020204" charset="-122"/>
                <a:ea typeface="微软雅黑" panose="020B0503020204020204" charset="-122"/>
              </a:rPr>
              <a:t>知识产权</a:t>
            </a:r>
            <a:r>
              <a:rPr lang="zh-CN" altLang="en-US" sz="2400" kern="0" dirty="0">
                <a:latin typeface="微软雅黑" panose="020B0503020204020204" charset="-122"/>
                <a:ea typeface="微软雅黑" panose="020B0503020204020204" charset="-122"/>
              </a:rPr>
              <a:t>保护管理</a:t>
            </a:r>
            <a:endParaRPr lang="en-US" altLang="zh-CN" sz="2400" kern="0"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人力资源：</a:t>
            </a:r>
            <a:r>
              <a:rPr lang="en-US" altLang="zh-CN" dirty="0">
                <a:latin typeface="微软雅黑" panose="020B0503020204020204" charset="-122"/>
                <a:ea typeface="微软雅黑" panose="020B0503020204020204" charset="-122"/>
              </a:rPr>
              <a:t>6.1.3</a:t>
            </a:r>
            <a:r>
              <a:rPr lang="zh-CN" altLang="en-US" dirty="0">
                <a:latin typeface="微软雅黑" panose="020B0503020204020204" charset="-122"/>
                <a:ea typeface="微软雅黑" panose="020B0503020204020204" charset="-122"/>
              </a:rPr>
              <a:t>、</a:t>
            </a:r>
            <a:r>
              <a:rPr lang="en-US" altLang="zh-CN" dirty="0">
                <a:latin typeface="微软雅黑" panose="020B0503020204020204" charset="-122"/>
                <a:ea typeface="微软雅黑" panose="020B0503020204020204" charset="-122"/>
              </a:rPr>
              <a:t>6.1.4</a:t>
            </a:r>
            <a:r>
              <a:rPr lang="zh-CN" altLang="en-US" dirty="0">
                <a:latin typeface="微软雅黑" panose="020B0503020204020204" charset="-122"/>
                <a:ea typeface="微软雅黑" panose="020B0503020204020204" charset="-122"/>
              </a:rPr>
              <a:t>、</a:t>
            </a:r>
            <a:r>
              <a:rPr lang="en-US" altLang="zh-CN" dirty="0">
                <a:latin typeface="微软雅黑" panose="020B0503020204020204" charset="-122"/>
                <a:ea typeface="微软雅黑" panose="020B0503020204020204" charset="-122"/>
              </a:rPr>
              <a:t>6.1.5</a:t>
            </a:r>
            <a:r>
              <a:rPr lang="zh-CN" altLang="en-US" dirty="0">
                <a:latin typeface="微软雅黑" panose="020B0503020204020204" charset="-122"/>
                <a:ea typeface="微软雅黑" panose="020B0503020204020204" charset="-122"/>
              </a:rPr>
              <a:t>入职、离职、人事合同</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信息资源：</a:t>
            </a:r>
            <a:r>
              <a:rPr lang="en-US" altLang="zh-CN" dirty="0" smtClean="0">
                <a:latin typeface="微软雅黑" panose="020B0503020204020204" charset="-122"/>
                <a:ea typeface="微软雅黑" panose="020B0503020204020204" charset="-122"/>
              </a:rPr>
              <a:t>6.4C</a:t>
            </a:r>
            <a:r>
              <a:rPr lang="zh-CN" altLang="en-US" dirty="0" smtClean="0">
                <a:latin typeface="微软雅黑" panose="020B0503020204020204" charset="-122"/>
                <a:ea typeface="微软雅黑" panose="020B0503020204020204" charset="-122"/>
              </a:rPr>
              <a:t> </a:t>
            </a:r>
            <a:r>
              <a:rPr lang="zh-CN" altLang="en-US" dirty="0">
                <a:latin typeface="微软雅黑" panose="020B0503020204020204" charset="-122"/>
                <a:ea typeface="微软雅黑" panose="020B0503020204020204" charset="-122"/>
              </a:rPr>
              <a:t>信息披露</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合同管理：</a:t>
            </a:r>
            <a:r>
              <a:rPr lang="en-US" altLang="zh-CN" dirty="0">
                <a:latin typeface="微软雅黑" panose="020B0503020204020204" charset="-122"/>
                <a:ea typeface="微软雅黑" panose="020B0503020204020204" charset="-122"/>
              </a:rPr>
              <a:t>7.5 </a:t>
            </a:r>
            <a:r>
              <a:rPr lang="zh-CN" altLang="en-US" dirty="0">
                <a:latin typeface="微软雅黑" panose="020B0503020204020204" charset="-122"/>
                <a:ea typeface="微软雅黑" panose="020B0503020204020204" charset="-122"/>
              </a:rPr>
              <a:t>合同审查、知识产权权属约定、技术保密责任</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保密管理：</a:t>
            </a:r>
            <a:r>
              <a:rPr lang="en-US" altLang="zh-CN" dirty="0">
                <a:latin typeface="微软雅黑" panose="020B0503020204020204" charset="-122"/>
                <a:ea typeface="微软雅黑" panose="020B0503020204020204" charset="-122"/>
              </a:rPr>
              <a:t>7.6 </a:t>
            </a:r>
            <a:r>
              <a:rPr lang="zh-CN" altLang="en-US" dirty="0">
                <a:latin typeface="微软雅黑" panose="020B0503020204020204" charset="-122"/>
                <a:ea typeface="微软雅黑" panose="020B0503020204020204" charset="-122"/>
              </a:rPr>
              <a:t>涉密人员、涉密设备、涉密信息、涉密区域</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风险管理：</a:t>
            </a:r>
            <a:r>
              <a:rPr lang="en-US" altLang="zh-CN" dirty="0">
                <a:latin typeface="微软雅黑" panose="020B0503020204020204" charset="-122"/>
                <a:ea typeface="微软雅黑" panose="020B0503020204020204" charset="-122"/>
              </a:rPr>
              <a:t>7.4.1</a:t>
            </a:r>
            <a:r>
              <a:rPr lang="zh-CN" altLang="en-US" dirty="0">
                <a:latin typeface="微软雅黑" panose="020B0503020204020204" charset="-122"/>
                <a:ea typeface="微软雅黑" panose="020B0503020204020204" charset="-122"/>
              </a:rPr>
              <a:t>设备软件侵权防范、产品侵权预警分析、</a:t>
            </a:r>
            <a:r>
              <a:rPr lang="en-US" altLang="zh-CN" dirty="0">
                <a:latin typeface="微软雅黑" panose="020B0503020204020204" charset="-122"/>
                <a:ea typeface="微软雅黑" panose="020B0503020204020204" charset="-122"/>
              </a:rPr>
              <a:t>7.3.2-3</a:t>
            </a:r>
            <a:r>
              <a:rPr lang="zh-CN" altLang="en-US" dirty="0">
                <a:latin typeface="微软雅黑" panose="020B0503020204020204" charset="-122"/>
                <a:ea typeface="微软雅黑" panose="020B0503020204020204" charset="-122"/>
              </a:rPr>
              <a:t>投</a:t>
            </a:r>
            <a:r>
              <a:rPr lang="zh-CN" altLang="en-US" dirty="0" smtClean="0">
                <a:latin typeface="微软雅黑" panose="020B0503020204020204" charset="-122"/>
                <a:ea typeface="微软雅黑" panose="020B0503020204020204" charset="-122"/>
              </a:rPr>
              <a:t>融资</a:t>
            </a:r>
            <a:r>
              <a:rPr lang="zh-CN" altLang="en-US" dirty="0">
                <a:latin typeface="微软雅黑" panose="020B0503020204020204" charset="-122"/>
                <a:ea typeface="微软雅黑" panose="020B0503020204020204" charset="-122"/>
              </a:rPr>
              <a:t>、重组前的风险评估</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研发管控：</a:t>
            </a:r>
            <a:r>
              <a:rPr lang="en-US" altLang="zh-CN" dirty="0">
                <a:latin typeface="微软雅黑" panose="020B0503020204020204" charset="-122"/>
                <a:ea typeface="微软雅黑" panose="020B0503020204020204" charset="-122"/>
              </a:rPr>
              <a:t>8.1 </a:t>
            </a:r>
            <a:r>
              <a:rPr lang="zh-CN" altLang="en-US" dirty="0">
                <a:latin typeface="微软雅黑" panose="020B0503020204020204" charset="-122"/>
                <a:ea typeface="微软雅黑" panose="020B0503020204020204" charset="-122"/>
              </a:rPr>
              <a:t>竞争对手分析、</a:t>
            </a:r>
            <a:r>
              <a:rPr lang="en-US" altLang="zh-CN" dirty="0" smtClean="0">
                <a:latin typeface="微软雅黑" panose="020B0503020204020204" charset="-122"/>
                <a:ea typeface="微软雅黑" panose="020B0503020204020204" charset="-122"/>
              </a:rPr>
              <a:t>8.2c</a:t>
            </a:r>
            <a:r>
              <a:rPr lang="zh-CN" altLang="en-US" dirty="0" smtClean="0">
                <a:latin typeface="微软雅黑" panose="020B0503020204020204" charset="-122"/>
                <a:ea typeface="微软雅黑" panose="020B0503020204020204" charset="-122"/>
              </a:rPr>
              <a:t>跟踪</a:t>
            </a:r>
            <a:r>
              <a:rPr lang="zh-CN" altLang="en-US" dirty="0">
                <a:latin typeface="微软雅黑" panose="020B0503020204020204" charset="-122"/>
                <a:ea typeface="微软雅黑" panose="020B0503020204020204" charset="-122"/>
              </a:rPr>
              <a:t>与监控，防范侵权风险、</a:t>
            </a:r>
            <a:r>
              <a:rPr lang="zh-CN" altLang="en-US" dirty="0" smtClean="0">
                <a:latin typeface="微软雅黑" panose="020B0503020204020204" charset="-122"/>
                <a:ea typeface="微软雅黑" panose="020B0503020204020204" charset="-122"/>
              </a:rPr>
              <a:t>研发</a:t>
            </a:r>
            <a:r>
              <a:rPr lang="zh-CN" altLang="en-US" dirty="0">
                <a:latin typeface="微软雅黑" panose="020B0503020204020204" charset="-122"/>
                <a:ea typeface="微软雅黑" panose="020B0503020204020204" charset="-122"/>
              </a:rPr>
              <a:t>成果保护、研发记录管理</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采购管控：</a:t>
            </a:r>
            <a:r>
              <a:rPr lang="en-US" altLang="zh-CN" dirty="0">
                <a:latin typeface="微软雅黑" panose="020B0503020204020204" charset="-122"/>
                <a:ea typeface="微软雅黑" panose="020B0503020204020204" charset="-122"/>
              </a:rPr>
              <a:t>8.3 </a:t>
            </a:r>
            <a:r>
              <a:rPr lang="zh-CN" altLang="en-US" dirty="0">
                <a:latin typeface="微软雅黑" panose="020B0503020204020204" charset="-122"/>
                <a:ea typeface="微软雅黑" panose="020B0503020204020204" charset="-122"/>
              </a:rPr>
              <a:t>知识产权信息收集，商业信息的保密、采购合同</a:t>
            </a:r>
            <a:r>
              <a:rPr lang="zh-CN" altLang="en-US" dirty="0" smtClean="0">
                <a:latin typeface="微软雅黑" panose="020B0503020204020204" charset="-122"/>
                <a:ea typeface="微软雅黑" panose="020B0503020204020204" charset="-122"/>
              </a:rPr>
              <a:t>的侵权</a:t>
            </a:r>
            <a:r>
              <a:rPr lang="zh-CN" altLang="en-US" dirty="0">
                <a:latin typeface="微软雅黑" panose="020B0503020204020204" charset="-122"/>
                <a:ea typeface="微软雅黑" panose="020B0503020204020204" charset="-122"/>
              </a:rPr>
              <a:t>免责</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生产管控：</a:t>
            </a:r>
            <a:r>
              <a:rPr lang="en-US" altLang="zh-CN" dirty="0">
                <a:latin typeface="微软雅黑" panose="020B0503020204020204" charset="-122"/>
                <a:ea typeface="微软雅黑" panose="020B0503020204020204" charset="-122"/>
              </a:rPr>
              <a:t>8.4 </a:t>
            </a:r>
            <a:r>
              <a:rPr lang="zh-CN" altLang="en-US" dirty="0">
                <a:latin typeface="微软雅黑" panose="020B0503020204020204" charset="-122"/>
                <a:ea typeface="微软雅黑" panose="020B0503020204020204" charset="-122"/>
              </a:rPr>
              <a:t>生产合同知识产权权属约定、侵权责任承担、生产</a:t>
            </a:r>
            <a:r>
              <a:rPr lang="zh-CN" altLang="en-US" dirty="0" smtClean="0">
                <a:latin typeface="微软雅黑" panose="020B0503020204020204" charset="-122"/>
                <a:ea typeface="微软雅黑" panose="020B0503020204020204" charset="-122"/>
              </a:rPr>
              <a:t>活动记录</a:t>
            </a:r>
            <a:r>
              <a:rPr lang="zh-CN" altLang="en-US" dirty="0">
                <a:latin typeface="微软雅黑" panose="020B0503020204020204" charset="-122"/>
                <a:ea typeface="微软雅黑" panose="020B0503020204020204" charset="-122"/>
              </a:rPr>
              <a:t>管理</a:t>
            </a:r>
            <a:endParaRPr lang="en-US" altLang="zh-CN" dirty="0">
              <a:latin typeface="微软雅黑" panose="020B0503020204020204" charset="-122"/>
              <a:ea typeface="微软雅黑" panose="020B0503020204020204" charset="-122"/>
            </a:endParaRPr>
          </a:p>
          <a:p>
            <a:pPr marL="365125" indent="-255905">
              <a:lnSpc>
                <a:spcPct val="150000"/>
              </a:lnSpc>
              <a:spcBef>
                <a:spcPts val="400"/>
              </a:spcBef>
              <a:buClr>
                <a:schemeClr val="accent1"/>
              </a:buClr>
              <a:buSzPct val="68000"/>
              <a:buFont typeface="Arial" panose="020B0604020202020204" pitchFamily="34" charset="0"/>
              <a:buNone/>
              <a:defRPr/>
            </a:pPr>
            <a:r>
              <a:rPr lang="zh-CN" altLang="en-US" dirty="0">
                <a:latin typeface="微软雅黑" panose="020B0503020204020204" charset="-122"/>
                <a:ea typeface="微软雅黑" panose="020B0503020204020204" charset="-122"/>
              </a:rPr>
              <a:t>销售风险：</a:t>
            </a:r>
            <a:r>
              <a:rPr lang="en-US" altLang="zh-CN" dirty="0">
                <a:latin typeface="微软雅黑" panose="020B0503020204020204" charset="-122"/>
                <a:ea typeface="微软雅黑" panose="020B0503020204020204" charset="-122"/>
              </a:rPr>
              <a:t>8.5 </a:t>
            </a:r>
            <a:r>
              <a:rPr lang="zh-CN" altLang="en-US" dirty="0">
                <a:latin typeface="微软雅黑" panose="020B0503020204020204" charset="-122"/>
                <a:ea typeface="微软雅黑" panose="020B0503020204020204" charset="-122"/>
              </a:rPr>
              <a:t>产品上市以及宣传、会展前的风险审查和规避方案、</a:t>
            </a:r>
            <a:r>
              <a:rPr lang="zh-CN" altLang="en-US" dirty="0" smtClean="0">
                <a:latin typeface="微软雅黑" panose="020B0503020204020204" charset="-122"/>
                <a:ea typeface="微软雅黑" panose="020B0503020204020204" charset="-122"/>
              </a:rPr>
              <a:t>销售</a:t>
            </a:r>
            <a:r>
              <a:rPr lang="zh-CN" altLang="en-US" dirty="0">
                <a:latin typeface="微软雅黑" panose="020B0503020204020204" charset="-122"/>
                <a:ea typeface="微软雅黑" panose="020B0503020204020204" charset="-122"/>
              </a:rPr>
              <a:t>市场监控、</a:t>
            </a:r>
            <a:r>
              <a:rPr lang="en-US" altLang="zh-CN" dirty="0">
                <a:latin typeface="微软雅黑" panose="020B0503020204020204" charset="-122"/>
                <a:ea typeface="微软雅黑" panose="020B0503020204020204" charset="-122"/>
              </a:rPr>
              <a:t>7.4.3 </a:t>
            </a:r>
            <a:r>
              <a:rPr lang="zh-CN" altLang="en-US" dirty="0">
                <a:latin typeface="微软雅黑" panose="020B0503020204020204" charset="-122"/>
                <a:ea typeface="微软雅黑" panose="020B0503020204020204" charset="-122"/>
              </a:rPr>
              <a:t>涉外贸易风险管控</a:t>
            </a:r>
            <a:endParaRPr lang="en-US" altLang="zh-CN" sz="3200" dirty="0">
              <a:latin typeface="微软雅黑" panose="020B0503020204020204" charset="-122"/>
              <a:ea typeface="微软雅黑" panose="020B0503020204020204" charset="-122"/>
            </a:endParaRPr>
          </a:p>
        </p:txBody>
      </p:sp>
      <p:sp>
        <p:nvSpPr>
          <p:cNvPr id="4" name="文本框 3"/>
          <p:cNvSpPr txBox="1"/>
          <p:nvPr/>
        </p:nvSpPr>
        <p:spPr>
          <a:xfrm>
            <a:off x="-37465" y="295910"/>
            <a:ext cx="2856230"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3</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a:t>
            </a:r>
            <a:r>
              <a:rPr lang="zh-CN" altLang="zh-CN" sz="2400" b="1" dirty="0" smtClean="0">
                <a:solidFill>
                  <a:schemeClr val="bg1"/>
                </a:solidFill>
                <a:latin typeface="方正风雅宋简体" panose="02000000000000000000" pitchFamily="2" charset="-122"/>
                <a:ea typeface="方正风雅宋简体" panose="02000000000000000000" pitchFamily="2" charset="-122"/>
              </a:rPr>
              <a:t>涉及文件</a:t>
            </a:r>
            <a:r>
              <a:rPr lang="en-US" altLang="zh-CN" sz="24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例举</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ieren 15"/>
          <p:cNvGrpSpPr/>
          <p:nvPr/>
        </p:nvGrpSpPr>
        <p:grpSpPr bwMode="gray">
          <a:xfrm>
            <a:off x="2387177" y="2516879"/>
            <a:ext cx="2807260" cy="657331"/>
            <a:chOff x="5893805" y="2580766"/>
            <a:chExt cx="2268349" cy="657331"/>
          </a:xfrm>
        </p:grpSpPr>
        <p:cxnSp>
          <p:nvCxnSpPr>
            <p:cNvPr id="37" name="Gerade Verbindung 16"/>
            <p:cNvCxnSpPr/>
            <p:nvPr/>
          </p:nvCxnSpPr>
          <p:spPr bwMode="gray">
            <a:xfrm flipV="1">
              <a:off x="5893806" y="3229263"/>
              <a:ext cx="2268348" cy="8834"/>
            </a:xfrm>
            <a:prstGeom prst="line">
              <a:avLst/>
            </a:prstGeom>
            <a:noFill/>
            <a:ln w="19050">
              <a:solidFill>
                <a:srgbClr val="969696"/>
              </a:solidFill>
              <a:prstDash val="sysDot"/>
              <a:round/>
            </a:ln>
          </p:spPr>
        </p:cxnSp>
        <p:sp>
          <p:nvSpPr>
            <p:cNvPr id="38" name="Text Box 13"/>
            <p:cNvSpPr txBox="1">
              <a:spLocks noChangeArrowheads="1"/>
            </p:cNvSpPr>
            <p:nvPr/>
          </p:nvSpPr>
          <p:spPr bwMode="gray">
            <a:xfrm>
              <a:off x="5893805" y="2580766"/>
              <a:ext cx="1692000" cy="367878"/>
            </a:xfrm>
            <a:prstGeom prst="rect">
              <a:avLst/>
            </a:prstGeom>
            <a:noFill/>
            <a:ln w="9525" algn="ctr">
              <a:noFill/>
              <a:miter lim="800000"/>
            </a:ln>
          </p:spPr>
          <p:txBody>
            <a:bodyPr wrap="square" lIns="0" tIns="0" rIns="0" bIns="9000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370"/>
              <a:r>
                <a:rPr lang="en-US" altLang="zh-CN" b="1" dirty="0" smtClean="0">
                  <a:latin typeface="微软雅黑" panose="020B0503020204020204" charset="-122"/>
                  <a:ea typeface="微软雅黑" panose="020B0503020204020204" charset="-122"/>
                </a:rPr>
                <a:t>Plan</a:t>
              </a:r>
              <a:endParaRPr lang="en-US" b="1" dirty="0" smtClean="0">
                <a:latin typeface="微软雅黑" panose="020B0503020204020204" charset="-122"/>
                <a:ea typeface="微软雅黑" panose="020B0503020204020204" charset="-122"/>
              </a:endParaRPr>
            </a:p>
          </p:txBody>
        </p:sp>
      </p:grpSp>
      <p:grpSp>
        <p:nvGrpSpPr>
          <p:cNvPr id="39" name="Gruppieren 18"/>
          <p:cNvGrpSpPr/>
          <p:nvPr/>
        </p:nvGrpSpPr>
        <p:grpSpPr bwMode="gray">
          <a:xfrm>
            <a:off x="2316837" y="4080618"/>
            <a:ext cx="2753638" cy="525481"/>
            <a:chOff x="3848369" y="3600623"/>
            <a:chExt cx="5448763" cy="525481"/>
          </a:xfrm>
        </p:grpSpPr>
        <p:cxnSp>
          <p:nvCxnSpPr>
            <p:cNvPr id="40" name="Gerade Verbindung 19"/>
            <p:cNvCxnSpPr/>
            <p:nvPr/>
          </p:nvCxnSpPr>
          <p:spPr bwMode="gray">
            <a:xfrm>
              <a:off x="3848369" y="4126104"/>
              <a:ext cx="5448763" cy="0"/>
            </a:xfrm>
            <a:prstGeom prst="line">
              <a:avLst/>
            </a:prstGeom>
            <a:noFill/>
            <a:ln w="19050">
              <a:solidFill>
                <a:srgbClr val="969696"/>
              </a:solidFill>
              <a:prstDash val="sysDot"/>
              <a:round/>
            </a:ln>
          </p:spPr>
        </p:cxnSp>
        <p:sp>
          <p:nvSpPr>
            <p:cNvPr id="41" name="Text Box 13"/>
            <p:cNvSpPr txBox="1">
              <a:spLocks noChangeArrowheads="1"/>
            </p:cNvSpPr>
            <p:nvPr/>
          </p:nvSpPr>
          <p:spPr bwMode="gray">
            <a:xfrm>
              <a:off x="3848369" y="3600623"/>
              <a:ext cx="1905937" cy="367878"/>
            </a:xfrm>
            <a:prstGeom prst="rect">
              <a:avLst/>
            </a:prstGeom>
            <a:noFill/>
            <a:ln w="9525" algn="ctr">
              <a:noFill/>
              <a:miter lim="800000"/>
            </a:ln>
          </p:spPr>
          <p:txBody>
            <a:bodyPr wrap="square" lIns="0" tIns="9000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370"/>
              <a:r>
                <a:rPr lang="en-US" altLang="zh-CN" b="1" dirty="0" smtClean="0">
                  <a:latin typeface="微软雅黑" panose="020B0503020204020204" charset="-122"/>
                  <a:ea typeface="微软雅黑" panose="020B0503020204020204" charset="-122"/>
                </a:rPr>
                <a:t>Action</a:t>
              </a:r>
              <a:endParaRPr lang="en-US" b="1" dirty="0" smtClean="0">
                <a:latin typeface="微软雅黑" panose="020B0503020204020204" charset="-122"/>
                <a:ea typeface="微软雅黑" panose="020B0503020204020204" charset="-122"/>
              </a:endParaRPr>
            </a:p>
          </p:txBody>
        </p:sp>
      </p:grpSp>
      <p:grpSp>
        <p:nvGrpSpPr>
          <p:cNvPr id="42" name="Gruppieren 21"/>
          <p:cNvGrpSpPr/>
          <p:nvPr/>
        </p:nvGrpSpPr>
        <p:grpSpPr bwMode="gray">
          <a:xfrm>
            <a:off x="6619631" y="2525180"/>
            <a:ext cx="2552906" cy="637303"/>
            <a:chOff x="6705477" y="2600794"/>
            <a:chExt cx="2114673" cy="637303"/>
          </a:xfrm>
        </p:grpSpPr>
        <p:cxnSp>
          <p:nvCxnSpPr>
            <p:cNvPr id="43" name="Gerade Verbindung 22"/>
            <p:cNvCxnSpPr/>
            <p:nvPr/>
          </p:nvCxnSpPr>
          <p:spPr bwMode="gray">
            <a:xfrm>
              <a:off x="6705477" y="3238097"/>
              <a:ext cx="2114673" cy="0"/>
            </a:xfrm>
            <a:prstGeom prst="line">
              <a:avLst/>
            </a:prstGeom>
            <a:noFill/>
            <a:ln w="19050">
              <a:solidFill>
                <a:srgbClr val="969696"/>
              </a:solidFill>
              <a:prstDash val="sysDot"/>
              <a:round/>
            </a:ln>
          </p:spPr>
        </p:cxnSp>
        <p:sp>
          <p:nvSpPr>
            <p:cNvPr id="44" name="Text Box 13"/>
            <p:cNvSpPr txBox="1">
              <a:spLocks noChangeArrowheads="1"/>
            </p:cNvSpPr>
            <p:nvPr/>
          </p:nvSpPr>
          <p:spPr bwMode="gray">
            <a:xfrm>
              <a:off x="6705478" y="2600794"/>
              <a:ext cx="2105940" cy="367878"/>
            </a:xfrm>
            <a:prstGeom prst="rect">
              <a:avLst/>
            </a:prstGeom>
            <a:noFill/>
            <a:ln w="9525" algn="ctr">
              <a:noFill/>
              <a:miter lim="800000"/>
            </a:ln>
          </p:spPr>
          <p:txBody>
            <a:bodyPr wrap="square" lIns="0" tIns="0" rIns="0" bIns="90000"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370"/>
              <a:r>
                <a:rPr lang="en-US" altLang="zh-CN" b="1" dirty="0" smtClean="0">
                  <a:latin typeface="微软雅黑" panose="020B0503020204020204" charset="-122"/>
                  <a:ea typeface="微软雅黑" panose="020B0503020204020204" charset="-122"/>
                </a:rPr>
                <a:t>Do</a:t>
              </a:r>
              <a:endParaRPr lang="en-US" sz="1600" b="1" dirty="0" smtClean="0"/>
            </a:p>
          </p:txBody>
        </p:sp>
      </p:grpSp>
      <p:grpSp>
        <p:nvGrpSpPr>
          <p:cNvPr id="45" name="Gruppieren 24"/>
          <p:cNvGrpSpPr/>
          <p:nvPr/>
        </p:nvGrpSpPr>
        <p:grpSpPr bwMode="gray">
          <a:xfrm>
            <a:off x="6619631" y="3947479"/>
            <a:ext cx="2542364" cy="646331"/>
            <a:chOff x="3354909" y="3516414"/>
            <a:chExt cx="5096663" cy="646331"/>
          </a:xfrm>
        </p:grpSpPr>
        <p:cxnSp>
          <p:nvCxnSpPr>
            <p:cNvPr id="46" name="Gerade Verbindung 25"/>
            <p:cNvCxnSpPr/>
            <p:nvPr/>
          </p:nvCxnSpPr>
          <p:spPr bwMode="gray">
            <a:xfrm>
              <a:off x="3354909" y="4150128"/>
              <a:ext cx="5096663" cy="12617"/>
            </a:xfrm>
            <a:prstGeom prst="line">
              <a:avLst/>
            </a:prstGeom>
            <a:noFill/>
            <a:ln w="19050">
              <a:solidFill>
                <a:srgbClr val="969696"/>
              </a:solidFill>
              <a:prstDash val="sysDot"/>
              <a:round/>
            </a:ln>
          </p:spPr>
        </p:cxnSp>
        <p:sp>
          <p:nvSpPr>
            <p:cNvPr id="47" name="Text Box 13"/>
            <p:cNvSpPr txBox="1">
              <a:spLocks noChangeArrowheads="1"/>
            </p:cNvSpPr>
            <p:nvPr/>
          </p:nvSpPr>
          <p:spPr bwMode="gray">
            <a:xfrm>
              <a:off x="3354909" y="3516414"/>
              <a:ext cx="3653562" cy="367878"/>
            </a:xfrm>
            <a:prstGeom prst="rect">
              <a:avLst/>
            </a:prstGeom>
            <a:noFill/>
            <a:ln w="9525" algn="ctr">
              <a:noFill/>
              <a:miter lim="800000"/>
            </a:ln>
          </p:spPr>
          <p:txBody>
            <a:bodyPr wrap="square" lIns="0" tIns="90000" rIns="0" bIns="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370"/>
              <a:r>
                <a:rPr lang="en-US" altLang="zh-CN" b="1" dirty="0" smtClean="0">
                  <a:latin typeface="微软雅黑" panose="020B0503020204020204" charset="-122"/>
                  <a:ea typeface="微软雅黑" panose="020B0503020204020204" charset="-122"/>
                </a:rPr>
                <a:t>Check</a:t>
              </a:r>
              <a:endParaRPr lang="en-US" sz="1600" b="1" dirty="0" smtClean="0"/>
            </a:p>
          </p:txBody>
        </p:sp>
      </p:grpSp>
      <p:sp>
        <p:nvSpPr>
          <p:cNvPr id="51" name="TextBox 50"/>
          <p:cNvSpPr txBox="1"/>
          <p:nvPr/>
        </p:nvSpPr>
        <p:spPr>
          <a:xfrm>
            <a:off x="2959222" y="2239153"/>
            <a:ext cx="2876680" cy="923330"/>
          </a:xfrm>
          <a:prstGeom prst="rect">
            <a:avLst/>
          </a:prstGeom>
          <a:noFill/>
        </p:spPr>
        <p:txBody>
          <a:bodyPr wrap="square" rtlCol="0">
            <a:spAutoFit/>
          </a:bodyPr>
          <a:lstStyle/>
          <a:p>
            <a:r>
              <a:rPr lang="en-US" altLang="zh-CN" dirty="0" smtClean="0"/>
              <a:t>1</a:t>
            </a:r>
            <a:r>
              <a:rPr lang="zh-CN" altLang="en-US" dirty="0" smtClean="0"/>
              <a:t>、贯标启动</a:t>
            </a:r>
            <a:endParaRPr lang="en-US" altLang="zh-CN" dirty="0" smtClean="0"/>
          </a:p>
          <a:p>
            <a:r>
              <a:rPr lang="en-US" altLang="zh-CN" dirty="0" smtClean="0"/>
              <a:t>2</a:t>
            </a:r>
            <a:r>
              <a:rPr lang="zh-CN" altLang="en-US" dirty="0"/>
              <a:t>、知识产权管理诊断</a:t>
            </a:r>
            <a:endParaRPr lang="zh-CN" altLang="en-US" dirty="0"/>
          </a:p>
          <a:p>
            <a:r>
              <a:rPr lang="en-US" altLang="zh-CN" dirty="0" smtClean="0"/>
              <a:t>3</a:t>
            </a:r>
            <a:r>
              <a:rPr lang="zh-CN" altLang="en-US" dirty="0"/>
              <a:t>、体系文件编制</a:t>
            </a:r>
            <a:endParaRPr lang="zh-CN" altLang="en-US" dirty="0"/>
          </a:p>
        </p:txBody>
      </p:sp>
      <p:sp>
        <p:nvSpPr>
          <p:cNvPr id="52" name="TextBox 51"/>
          <p:cNvSpPr txBox="1"/>
          <p:nvPr/>
        </p:nvSpPr>
        <p:spPr>
          <a:xfrm>
            <a:off x="7080874" y="2239153"/>
            <a:ext cx="2091663" cy="923330"/>
          </a:xfrm>
          <a:prstGeom prst="rect">
            <a:avLst/>
          </a:prstGeom>
          <a:noFill/>
        </p:spPr>
        <p:txBody>
          <a:bodyPr wrap="square" rtlCol="0">
            <a:spAutoFit/>
          </a:bodyPr>
          <a:lstStyle/>
          <a:p>
            <a:r>
              <a:rPr lang="en-US" altLang="zh-CN" dirty="0" smtClean="0"/>
              <a:t>4</a:t>
            </a:r>
            <a:r>
              <a:rPr lang="zh-CN" altLang="en-US" dirty="0" smtClean="0"/>
              <a:t>、颁布体系文件</a:t>
            </a:r>
            <a:endParaRPr lang="en-US" altLang="zh-CN" dirty="0"/>
          </a:p>
          <a:p>
            <a:r>
              <a:rPr lang="en-US" altLang="zh-CN" dirty="0" smtClean="0"/>
              <a:t>5</a:t>
            </a:r>
            <a:r>
              <a:rPr lang="zh-CN" altLang="en-US" dirty="0"/>
              <a:t>、贯标</a:t>
            </a:r>
            <a:r>
              <a:rPr lang="zh-CN" altLang="en-US" dirty="0" smtClean="0"/>
              <a:t>培训</a:t>
            </a:r>
            <a:endParaRPr lang="en-US" altLang="zh-CN" dirty="0" smtClean="0"/>
          </a:p>
          <a:p>
            <a:r>
              <a:rPr lang="en-US" altLang="zh-CN" dirty="0" smtClean="0"/>
              <a:t>6</a:t>
            </a:r>
            <a:r>
              <a:rPr lang="zh-CN" altLang="en-US" dirty="0" smtClean="0"/>
              <a:t>、体系运行</a:t>
            </a:r>
            <a:endParaRPr lang="zh-CN" altLang="en-US" dirty="0"/>
          </a:p>
        </p:txBody>
      </p:sp>
      <p:sp>
        <p:nvSpPr>
          <p:cNvPr id="53" name="TextBox 52"/>
          <p:cNvSpPr txBox="1"/>
          <p:nvPr/>
        </p:nvSpPr>
        <p:spPr>
          <a:xfrm>
            <a:off x="7348645" y="3895252"/>
            <a:ext cx="1556120" cy="646331"/>
          </a:xfrm>
          <a:prstGeom prst="rect">
            <a:avLst/>
          </a:prstGeom>
          <a:noFill/>
        </p:spPr>
        <p:txBody>
          <a:bodyPr wrap="square" rtlCol="0">
            <a:spAutoFit/>
          </a:bodyPr>
          <a:lstStyle/>
          <a:p>
            <a:r>
              <a:rPr lang="en-US" altLang="zh-CN" dirty="0" smtClean="0"/>
              <a:t>9</a:t>
            </a:r>
            <a:r>
              <a:rPr lang="zh-CN" altLang="en-US" dirty="0" smtClean="0"/>
              <a:t>、管理评审</a:t>
            </a:r>
            <a:endParaRPr lang="en-US" altLang="zh-CN" dirty="0" smtClean="0"/>
          </a:p>
          <a:p>
            <a:r>
              <a:rPr lang="en-US" altLang="zh-CN" dirty="0" smtClean="0"/>
              <a:t>10</a:t>
            </a:r>
            <a:r>
              <a:rPr lang="zh-CN" altLang="en-US" dirty="0" smtClean="0"/>
              <a:t>、认证</a:t>
            </a:r>
            <a:endParaRPr lang="zh-CN" altLang="en-US" dirty="0"/>
          </a:p>
        </p:txBody>
      </p:sp>
      <p:sp>
        <p:nvSpPr>
          <p:cNvPr id="54" name="TextBox 53"/>
          <p:cNvSpPr txBox="1"/>
          <p:nvPr/>
        </p:nvSpPr>
        <p:spPr>
          <a:xfrm>
            <a:off x="3161222" y="3992919"/>
            <a:ext cx="1869067" cy="646331"/>
          </a:xfrm>
          <a:prstGeom prst="rect">
            <a:avLst/>
          </a:prstGeom>
          <a:noFill/>
        </p:spPr>
        <p:txBody>
          <a:bodyPr wrap="square" rtlCol="0">
            <a:spAutoFit/>
          </a:bodyPr>
          <a:lstStyle/>
          <a:p>
            <a:r>
              <a:rPr lang="en-US" altLang="zh-CN" dirty="0" smtClean="0"/>
              <a:t>7</a:t>
            </a:r>
            <a:r>
              <a:rPr lang="zh-CN" altLang="en-US" dirty="0" smtClean="0"/>
              <a:t>、内部审核</a:t>
            </a:r>
            <a:endParaRPr lang="en-US" altLang="zh-CN" dirty="0" smtClean="0"/>
          </a:p>
          <a:p>
            <a:r>
              <a:rPr lang="en-US" altLang="zh-CN" dirty="0" smtClean="0"/>
              <a:t>8</a:t>
            </a:r>
            <a:r>
              <a:rPr lang="zh-CN" altLang="en-US" dirty="0" smtClean="0"/>
              <a:t>、改进及评审</a:t>
            </a:r>
            <a:endParaRPr lang="en-US" altLang="zh-CN" dirty="0" smtClean="0"/>
          </a:p>
        </p:txBody>
      </p:sp>
      <p:sp>
        <p:nvSpPr>
          <p:cNvPr id="24" name="文本框 23"/>
          <p:cNvSpPr txBox="1"/>
          <p:nvPr/>
        </p:nvSpPr>
        <p:spPr>
          <a:xfrm>
            <a:off x="25400" y="283364"/>
            <a:ext cx="2814921" cy="460375"/>
          </a:xfrm>
          <a:prstGeom prst="rect">
            <a:avLst/>
          </a:prstGeom>
          <a:noFill/>
        </p:spPr>
        <p:txBody>
          <a:bodyPr wrap="square" rtlCol="0">
            <a:spAutoFit/>
          </a:bodyPr>
          <a:lstStyle/>
          <a:p>
            <a:pPr algn="ctr"/>
            <a:r>
              <a:rPr lang="en-US" altLang="zh-CN" sz="24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4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内部流程</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2824" y="1035603"/>
            <a:ext cx="2954655"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sym typeface="微软雅黑" panose="020B0503020204020204" charset="-122"/>
              </a:rPr>
              <a:t>贯标培训和体系运行</a:t>
            </a:r>
            <a:endParaRPr lang="zh-CN" altLang="en-US" sz="2400" dirty="0">
              <a:latin typeface="微软雅黑" panose="020B0503020204020204" charset="-122"/>
              <a:ea typeface="微软雅黑" panose="020B0503020204020204" charset="-122"/>
              <a:sym typeface="微软雅黑" panose="020B0503020204020204" charset="-122"/>
            </a:endParaRPr>
          </a:p>
        </p:txBody>
      </p:sp>
      <p:sp>
        <p:nvSpPr>
          <p:cNvPr id="4" name="矩形 3"/>
          <p:cNvSpPr/>
          <p:nvPr/>
        </p:nvSpPr>
        <p:spPr>
          <a:xfrm>
            <a:off x="513636" y="1588140"/>
            <a:ext cx="6984800" cy="4847481"/>
          </a:xfrm>
          <a:prstGeom prst="rect">
            <a:avLst/>
          </a:prstGeom>
        </p:spPr>
        <p:txBody>
          <a:bodyPr wrap="square">
            <a:spAutoFit/>
          </a:bodyPr>
          <a:lstStyle/>
          <a:p>
            <a:pPr marL="791845" indent="-457200">
              <a:lnSpc>
                <a:spcPct val="150000"/>
              </a:lnSpc>
              <a:spcBef>
                <a:spcPts val="600"/>
              </a:spcBef>
              <a:buFont typeface="Wingdings" panose="05000000000000000000" pitchFamily="2" charset="2"/>
              <a:buChar char="u"/>
            </a:pPr>
            <a:r>
              <a:rPr lang="zh-CN" altLang="en-US" dirty="0" smtClean="0">
                <a:latin typeface="宋体" panose="02010600030101010101" pitchFamily="2" charset="-122"/>
              </a:rPr>
              <a:t>体系</a:t>
            </a:r>
            <a:r>
              <a:rPr lang="zh-CN" altLang="en-US" dirty="0">
                <a:latin typeface="宋体" panose="02010600030101010101" pitchFamily="2" charset="-122"/>
              </a:rPr>
              <a:t>文件全员宣贯</a:t>
            </a:r>
            <a:endParaRPr lang="en-US" altLang="zh-CN" dirty="0">
              <a:latin typeface="宋体" panose="02010600030101010101" pitchFamily="2" charset="-122"/>
            </a:endParaRPr>
          </a:p>
          <a:p>
            <a:pPr marL="791845" indent="-457200">
              <a:lnSpc>
                <a:spcPct val="150000"/>
              </a:lnSpc>
              <a:spcBef>
                <a:spcPts val="600"/>
              </a:spcBef>
              <a:buFont typeface="Wingdings" panose="05000000000000000000" pitchFamily="2" charset="2"/>
              <a:buChar char="u"/>
            </a:pPr>
            <a:r>
              <a:rPr lang="zh-CN" altLang="en-US" dirty="0" smtClean="0">
                <a:latin typeface="宋体" panose="02010600030101010101" pitchFamily="2" charset="-122"/>
              </a:rPr>
              <a:t>各</a:t>
            </a:r>
            <a:r>
              <a:rPr lang="zh-CN" altLang="en-US" dirty="0">
                <a:latin typeface="宋体" panose="02010600030101010101" pitchFamily="2" charset="-122"/>
              </a:rPr>
              <a:t>职能部门一一沟通</a:t>
            </a:r>
            <a:endParaRPr lang="en-US" altLang="zh-CN" dirty="0">
              <a:latin typeface="宋体" panose="02010600030101010101" pitchFamily="2" charset="-122"/>
            </a:endParaRPr>
          </a:p>
          <a:p>
            <a:pPr marL="791845" indent="-457200">
              <a:lnSpc>
                <a:spcPct val="150000"/>
              </a:lnSpc>
              <a:spcBef>
                <a:spcPts val="600"/>
              </a:spcBef>
              <a:buFont typeface="Wingdings" panose="05000000000000000000" pitchFamily="2" charset="2"/>
              <a:buChar char="u"/>
            </a:pPr>
            <a:r>
              <a:rPr lang="zh-CN" altLang="en-US" dirty="0" smtClean="0">
                <a:solidFill>
                  <a:srgbClr val="C00000"/>
                </a:solidFill>
                <a:latin typeface="宋体" panose="02010600030101010101" pitchFamily="2" charset="-122"/>
              </a:rPr>
              <a:t>体系</a:t>
            </a:r>
            <a:r>
              <a:rPr lang="zh-CN" altLang="en-US" dirty="0">
                <a:solidFill>
                  <a:srgbClr val="C00000"/>
                </a:solidFill>
                <a:latin typeface="宋体" panose="02010600030101010101" pitchFamily="2" charset="-122"/>
              </a:rPr>
              <a:t>文件运行</a:t>
            </a:r>
            <a:r>
              <a:rPr lang="zh-CN" altLang="en-US" dirty="0" smtClean="0">
                <a:solidFill>
                  <a:srgbClr val="C00000"/>
                </a:solidFill>
                <a:latin typeface="宋体" panose="02010600030101010101" pitchFamily="2" charset="-122"/>
              </a:rPr>
              <a:t>三个月</a:t>
            </a:r>
            <a:endParaRPr lang="en-US" altLang="zh-CN" dirty="0">
              <a:solidFill>
                <a:srgbClr val="C00000"/>
              </a:solidFill>
              <a:latin typeface="宋体" panose="02010600030101010101" pitchFamily="2" charset="-122"/>
            </a:endParaRPr>
          </a:p>
          <a:p>
            <a:pPr marL="677545" indent="-342900">
              <a:lnSpc>
                <a:spcPct val="150000"/>
              </a:lnSpc>
              <a:spcBef>
                <a:spcPts val="600"/>
              </a:spcBef>
              <a:buFont typeface="Wingdings" panose="05000000000000000000" pitchFamily="2" charset="2"/>
              <a:buChar char="u"/>
            </a:pPr>
            <a:r>
              <a:rPr lang="zh-CN" altLang="en-US" dirty="0" smtClean="0">
                <a:latin typeface="宋体" panose="02010600030101010101" pitchFamily="2" charset="-122"/>
              </a:rPr>
              <a:t> 要点：</a:t>
            </a:r>
            <a:endParaRPr lang="en-US" altLang="zh-CN" dirty="0">
              <a:latin typeface="宋体" panose="02010600030101010101" pitchFamily="2" charset="-122"/>
            </a:endParaRPr>
          </a:p>
          <a:p>
            <a:pPr marL="677545" indent="-342900">
              <a:lnSpc>
                <a:spcPct val="150000"/>
              </a:lnSpc>
              <a:spcBef>
                <a:spcPts val="600"/>
              </a:spcBef>
              <a:buFont typeface="Arial" panose="020B0604020202020204" pitchFamily="34" charset="0"/>
              <a:buChar char="•"/>
            </a:pPr>
            <a:r>
              <a:rPr lang="zh-CN" altLang="en-US" sz="1600" dirty="0" smtClean="0"/>
              <a:t>目标及分解、考核</a:t>
            </a:r>
            <a:endParaRPr lang="en-US" altLang="zh-CN" sz="1600" dirty="0"/>
          </a:p>
          <a:p>
            <a:pPr marL="677545" indent="-342900">
              <a:lnSpc>
                <a:spcPct val="150000"/>
              </a:lnSpc>
              <a:spcBef>
                <a:spcPts val="600"/>
              </a:spcBef>
              <a:buFont typeface="Arial" panose="020B0604020202020204" pitchFamily="34" charset="0"/>
              <a:buChar char="•"/>
            </a:pPr>
            <a:r>
              <a:rPr lang="zh-CN" altLang="en-US" sz="1600" dirty="0" smtClean="0"/>
              <a:t>风险识别及防范预案</a:t>
            </a:r>
            <a:endParaRPr lang="en-US" altLang="zh-CN" sz="1600" dirty="0"/>
          </a:p>
          <a:p>
            <a:pPr marL="677545" indent="-342900">
              <a:lnSpc>
                <a:spcPct val="150000"/>
              </a:lnSpc>
              <a:spcBef>
                <a:spcPts val="600"/>
              </a:spcBef>
              <a:buFont typeface="Arial" panose="020B0604020202020204" pitchFamily="34" charset="0"/>
              <a:buChar char="•"/>
            </a:pPr>
            <a:r>
              <a:rPr lang="zh-CN" altLang="en-US" sz="1600" dirty="0" smtClean="0"/>
              <a:t>研发过程中检索分析</a:t>
            </a:r>
            <a:endParaRPr lang="en-US" altLang="zh-CN" sz="1600" dirty="0"/>
          </a:p>
          <a:p>
            <a:pPr marL="677545" indent="-342900">
              <a:lnSpc>
                <a:spcPct val="150000"/>
              </a:lnSpc>
              <a:spcBef>
                <a:spcPts val="600"/>
              </a:spcBef>
              <a:buFont typeface="Arial" panose="020B0604020202020204" pitchFamily="34" charset="0"/>
              <a:buChar char="•"/>
            </a:pPr>
            <a:r>
              <a:rPr lang="zh-CN" altLang="en-US" sz="1600" dirty="0" smtClean="0"/>
              <a:t>企业知识产权奖惩</a:t>
            </a:r>
            <a:endParaRPr lang="en-US" altLang="zh-CN" sz="1600" dirty="0"/>
          </a:p>
          <a:p>
            <a:pPr marL="677545" indent="-342900">
              <a:lnSpc>
                <a:spcPct val="150000"/>
              </a:lnSpc>
              <a:spcBef>
                <a:spcPts val="600"/>
              </a:spcBef>
              <a:buFont typeface="Arial" panose="020B0604020202020204" pitchFamily="34" charset="0"/>
              <a:buChar char="•"/>
            </a:pPr>
            <a:r>
              <a:rPr lang="zh-CN" altLang="en-US" sz="1600" dirty="0" smtClean="0"/>
              <a:t>企业对内对外合同中知识产权问题</a:t>
            </a:r>
            <a:endParaRPr lang="en-US" altLang="zh-CN" sz="1600" dirty="0"/>
          </a:p>
          <a:p>
            <a:pPr marL="677545" indent="-342900">
              <a:lnSpc>
                <a:spcPct val="150000"/>
              </a:lnSpc>
              <a:spcBef>
                <a:spcPts val="600"/>
              </a:spcBef>
              <a:buFont typeface="Arial" panose="020B0604020202020204" pitchFamily="34" charset="0"/>
              <a:buChar char="•"/>
            </a:pPr>
            <a:r>
              <a:rPr lang="zh-CN" altLang="en-US" sz="1600" dirty="0" smtClean="0"/>
              <a:t>销售过程中的知识产权问题</a:t>
            </a:r>
            <a:r>
              <a:rPr lang="en-US" altLang="zh-CN" sz="1600" dirty="0" smtClean="0"/>
              <a:t> </a:t>
            </a:r>
            <a:endParaRPr lang="en-US" altLang="zh-CN" sz="1600" dirty="0"/>
          </a:p>
        </p:txBody>
      </p:sp>
      <p:sp>
        <p:nvSpPr>
          <p:cNvPr id="3" name="文本框 2"/>
          <p:cNvSpPr txBox="1"/>
          <p:nvPr/>
        </p:nvSpPr>
        <p:spPr>
          <a:xfrm>
            <a:off x="-76835" y="283210"/>
            <a:ext cx="2917190" cy="398780"/>
          </a:xfrm>
          <a:prstGeom prst="rect">
            <a:avLst/>
          </a:prstGeom>
          <a:noFill/>
        </p:spPr>
        <p:txBody>
          <a:bodyPr wrap="square" rtlCol="0">
            <a:spAutoFit/>
          </a:bodyPr>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内部流程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详细</a:t>
            </a:r>
            <a:endParaRPr lang="zh-CN" altLang="en-US" sz="20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1461" y="1390681"/>
            <a:ext cx="2954655"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sym typeface="微软雅黑" panose="020B0503020204020204" charset="-122"/>
              </a:rPr>
              <a:t>内部审查和管理评审</a:t>
            </a:r>
            <a:endParaRPr lang="zh-CN" altLang="en-US" sz="2400" dirty="0">
              <a:latin typeface="微软雅黑" panose="020B0503020204020204" charset="-122"/>
              <a:ea typeface="微软雅黑" panose="020B0503020204020204" charset="-122"/>
              <a:sym typeface="微软雅黑" panose="020B0503020204020204" charset="-122"/>
            </a:endParaRPr>
          </a:p>
        </p:txBody>
      </p:sp>
      <p:sp>
        <p:nvSpPr>
          <p:cNvPr id="5" name="内容占位符 2"/>
          <p:cNvSpPr txBox="1"/>
          <p:nvPr/>
        </p:nvSpPr>
        <p:spPr>
          <a:xfrm>
            <a:off x="931461" y="2243252"/>
            <a:ext cx="9139818" cy="390359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9pPr>
          </a:lstStyle>
          <a:p>
            <a:pPr>
              <a:lnSpc>
                <a:spcPct val="150000"/>
              </a:lnSpc>
              <a:buFont typeface="Wingdings" panose="05000000000000000000" pitchFamily="2" charset="2"/>
              <a:buChar char="u"/>
            </a:pPr>
            <a:r>
              <a:rPr lang="zh-CN" altLang="en-US" sz="2000" dirty="0" smtClean="0">
                <a:latin typeface="+mn-ea"/>
              </a:rPr>
              <a:t>内部审核：</a:t>
            </a:r>
            <a:endParaRPr lang="en-US" altLang="zh-CN" sz="2000" dirty="0" smtClean="0">
              <a:latin typeface="+mn-ea"/>
            </a:endParaRPr>
          </a:p>
          <a:p>
            <a:pPr>
              <a:lnSpc>
                <a:spcPct val="150000"/>
              </a:lnSpc>
              <a:buFont typeface="Arial" panose="020B0604020202020204" pitchFamily="34" charset="0"/>
              <a:buNone/>
            </a:pPr>
            <a:r>
              <a:rPr lang="en-US" altLang="zh-CN" sz="1800" dirty="0" smtClean="0">
                <a:latin typeface="+mn-ea"/>
              </a:rPr>
              <a:t>   1</a:t>
            </a:r>
            <a:r>
              <a:rPr lang="zh-CN" altLang="en-US" sz="1800" dirty="0" smtClean="0">
                <a:latin typeface="+mn-ea"/>
              </a:rPr>
              <a:t>）体系文件运行三个月后；</a:t>
            </a:r>
            <a:endParaRPr lang="en-US" altLang="zh-CN" sz="1800" dirty="0" smtClean="0">
              <a:latin typeface="+mn-ea"/>
            </a:endParaRPr>
          </a:p>
          <a:p>
            <a:pPr>
              <a:lnSpc>
                <a:spcPct val="150000"/>
              </a:lnSpc>
              <a:buFont typeface="Arial" panose="020B0604020202020204" pitchFamily="34" charset="0"/>
              <a:buNone/>
            </a:pPr>
            <a:r>
              <a:rPr lang="en-US" altLang="zh-CN" sz="1800" dirty="0" smtClean="0">
                <a:latin typeface="+mn-ea"/>
              </a:rPr>
              <a:t>   2</a:t>
            </a:r>
            <a:r>
              <a:rPr lang="zh-CN" altLang="en-US" sz="1800" dirty="0" smtClean="0">
                <a:latin typeface="+mn-ea"/>
              </a:rPr>
              <a:t>）内审计划、签到表、检查表、不合格项、内审总结、不合格项整改记录。</a:t>
            </a:r>
            <a:endParaRPr lang="en-US" altLang="zh-CN" sz="2400" dirty="0" smtClean="0">
              <a:latin typeface="+mn-ea"/>
            </a:endParaRPr>
          </a:p>
          <a:p>
            <a:pPr>
              <a:lnSpc>
                <a:spcPct val="150000"/>
              </a:lnSpc>
              <a:buFont typeface="Wingdings" panose="05000000000000000000" pitchFamily="2" charset="2"/>
              <a:buChar char="u"/>
            </a:pPr>
            <a:r>
              <a:rPr lang="zh-CN" altLang="en-US" sz="2000" dirty="0" smtClean="0">
                <a:latin typeface="+mn-ea"/>
              </a:rPr>
              <a:t>管理评审：</a:t>
            </a:r>
            <a:endParaRPr lang="en-US" altLang="zh-CN" sz="2000" dirty="0" smtClean="0">
              <a:latin typeface="+mn-ea"/>
            </a:endParaRPr>
          </a:p>
          <a:p>
            <a:pPr>
              <a:lnSpc>
                <a:spcPct val="150000"/>
              </a:lnSpc>
              <a:buFont typeface="Arial" panose="020B0604020202020204" pitchFamily="34" charset="0"/>
              <a:buNone/>
            </a:pPr>
            <a:r>
              <a:rPr lang="en-US" altLang="zh-CN" sz="1800" dirty="0" smtClean="0">
                <a:latin typeface="+mn-ea"/>
              </a:rPr>
              <a:t>   1</a:t>
            </a:r>
            <a:r>
              <a:rPr lang="zh-CN" altLang="en-US" sz="1800" dirty="0" smtClean="0">
                <a:latin typeface="+mn-ea"/>
              </a:rPr>
              <a:t>）内部审核完成一个月后；</a:t>
            </a:r>
            <a:endParaRPr lang="en-US" altLang="zh-CN" sz="1800" dirty="0" smtClean="0">
              <a:latin typeface="+mn-ea"/>
            </a:endParaRPr>
          </a:p>
          <a:p>
            <a:pPr>
              <a:lnSpc>
                <a:spcPct val="150000"/>
              </a:lnSpc>
              <a:buFont typeface="Arial" panose="020B0604020202020204" pitchFamily="34" charset="0"/>
              <a:buNone/>
            </a:pPr>
            <a:r>
              <a:rPr lang="en-US" altLang="zh-CN" sz="1800" dirty="0" smtClean="0">
                <a:latin typeface="+mn-ea"/>
              </a:rPr>
              <a:t>   2</a:t>
            </a:r>
            <a:r>
              <a:rPr lang="zh-CN" altLang="en-US" sz="1800" dirty="0" smtClean="0">
                <a:latin typeface="+mn-ea"/>
              </a:rPr>
              <a:t>）管审计划、签到表、管审输入（各部门工作总结）、管审报告。</a:t>
            </a:r>
            <a:endParaRPr lang="en-US" altLang="zh-CN" sz="1800" dirty="0" smtClean="0">
              <a:latin typeface="+mn-ea"/>
            </a:endParaRPr>
          </a:p>
          <a:p>
            <a:pPr>
              <a:lnSpc>
                <a:spcPct val="150000"/>
              </a:lnSpc>
              <a:buFont typeface="Arial" panose="020B0604020202020204" pitchFamily="34" charset="0"/>
              <a:buNone/>
            </a:pPr>
            <a:endParaRPr lang="zh-CN" altLang="en-US" sz="2400" dirty="0" smtClean="0">
              <a:latin typeface="+mn-ea"/>
            </a:endParaRPr>
          </a:p>
        </p:txBody>
      </p:sp>
      <p:sp>
        <p:nvSpPr>
          <p:cNvPr id="2" name="文本框 1"/>
          <p:cNvSpPr txBox="1"/>
          <p:nvPr/>
        </p:nvSpPr>
        <p:spPr>
          <a:xfrm>
            <a:off x="-76835" y="283210"/>
            <a:ext cx="2917190" cy="398780"/>
          </a:xfrm>
          <a:prstGeom prst="rect">
            <a:avLst/>
          </a:prstGeom>
          <a:noFill/>
        </p:spPr>
        <p:txBody>
          <a:bodyPr wrap="square" rtlCol="0">
            <a:spAutoFit/>
          </a:bodyPr>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内部流程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详细</a:t>
            </a:r>
            <a:endParaRPr lang="zh-CN" altLang="en-US" sz="20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Oval 110"/>
          <p:cNvSpPr>
            <a:spLocks noChangeArrowheads="1"/>
          </p:cNvSpPr>
          <p:nvPr/>
        </p:nvSpPr>
        <p:spPr bwMode="gray">
          <a:xfrm>
            <a:off x="2085460" y="5238819"/>
            <a:ext cx="356976" cy="360362"/>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 name="矩形 1"/>
          <p:cNvSpPr/>
          <p:nvPr/>
        </p:nvSpPr>
        <p:spPr>
          <a:xfrm>
            <a:off x="1356349" y="1433507"/>
            <a:ext cx="4910881" cy="461665"/>
          </a:xfrm>
          <a:prstGeom prst="rect">
            <a:avLst/>
          </a:prstGeom>
        </p:spPr>
        <p:txBody>
          <a:bodyPr wrap="square">
            <a:spAutoFit/>
          </a:bodyPr>
          <a:lstStyle/>
          <a:p>
            <a:r>
              <a:rPr lang="zh-CN" altLang="en-US" sz="2400" dirty="0">
                <a:latin typeface="微软雅黑" panose="020B0503020204020204" charset="-122"/>
                <a:ea typeface="微软雅黑" panose="020B0503020204020204" charset="-122"/>
                <a:sym typeface="微软雅黑" panose="020B0503020204020204" charset="-122"/>
              </a:rPr>
              <a:t>提请认证和外部审核（认证）</a:t>
            </a:r>
            <a:endParaRPr lang="zh-CN" altLang="en-US" sz="2400" dirty="0">
              <a:latin typeface="微软雅黑" panose="020B0503020204020204" charset="-122"/>
              <a:ea typeface="微软雅黑" panose="020B0503020204020204" charset="-122"/>
              <a:sym typeface="微软雅黑" panose="020B0503020204020204" charset="-122"/>
            </a:endParaRPr>
          </a:p>
        </p:txBody>
      </p:sp>
      <p:sp>
        <p:nvSpPr>
          <p:cNvPr id="10" name="Line 35"/>
          <p:cNvSpPr>
            <a:spLocks noChangeShapeType="1"/>
          </p:cNvSpPr>
          <p:nvPr/>
        </p:nvSpPr>
        <p:spPr bwMode="auto">
          <a:xfrm>
            <a:off x="1627707" y="4188546"/>
            <a:ext cx="433388"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1" name="Text Box 36"/>
          <p:cNvSpPr txBox="1">
            <a:spLocks noChangeArrowheads="1"/>
          </p:cNvSpPr>
          <p:nvPr/>
        </p:nvSpPr>
        <p:spPr bwMode="auto">
          <a:xfrm>
            <a:off x="1605422" y="2880446"/>
            <a:ext cx="40011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提交认证材料</a:t>
            </a:r>
            <a:endParaRPr lang="en-US" altLang="zh-CN" sz="1400" dirty="0" smtClean="0">
              <a:solidFill>
                <a:srgbClr val="080808"/>
              </a:solidFill>
              <a:latin typeface="微软雅黑" panose="020B0503020204020204" charset="-122"/>
              <a:ea typeface="微软雅黑" panose="020B0503020204020204" charset="-122"/>
            </a:endParaRPr>
          </a:p>
        </p:txBody>
      </p:sp>
      <p:sp>
        <p:nvSpPr>
          <p:cNvPr id="12" name="Line 71"/>
          <p:cNvSpPr>
            <a:spLocks noChangeShapeType="1"/>
          </p:cNvSpPr>
          <p:nvPr/>
        </p:nvSpPr>
        <p:spPr bwMode="auto">
          <a:xfrm>
            <a:off x="8655493" y="4203842"/>
            <a:ext cx="1465435" cy="0"/>
          </a:xfrm>
          <a:prstGeom prst="line">
            <a:avLst/>
          </a:prstGeom>
          <a:noFill/>
          <a:ln w="22225">
            <a:solidFill>
              <a:srgbClr val="EEECE1">
                <a:lumMod val="10000"/>
                <a:alpha val="75000"/>
              </a:srgbClr>
            </a:solidFill>
            <a:prstDash val="sysDot"/>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4" name="Text Box 90"/>
          <p:cNvSpPr txBox="1">
            <a:spLocks noChangeArrowheads="1"/>
          </p:cNvSpPr>
          <p:nvPr/>
        </p:nvSpPr>
        <p:spPr bwMode="auto">
          <a:xfrm>
            <a:off x="9172428" y="3524307"/>
            <a:ext cx="40011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dirty="0" smtClean="0">
                <a:solidFill>
                  <a:srgbClr val="080808"/>
                </a:solidFill>
                <a:latin typeface="微软雅黑" panose="020B0503020204020204" charset="-122"/>
                <a:ea typeface="微软雅黑" panose="020B0503020204020204" charset="-122"/>
              </a:rPr>
              <a:t>颁证</a:t>
            </a:r>
            <a:endParaRPr lang="zh-CN" altLang="en-US" sz="1400" b="1" dirty="0">
              <a:solidFill>
                <a:srgbClr val="080808"/>
              </a:solidFill>
              <a:latin typeface="微软雅黑" panose="020B0503020204020204" charset="-122"/>
              <a:ea typeface="微软雅黑" panose="020B0503020204020204" charset="-122"/>
            </a:endParaRPr>
          </a:p>
        </p:txBody>
      </p:sp>
      <p:sp>
        <p:nvSpPr>
          <p:cNvPr id="20" name="Line 153"/>
          <p:cNvSpPr>
            <a:spLocks noChangeShapeType="1"/>
          </p:cNvSpPr>
          <p:nvPr/>
        </p:nvSpPr>
        <p:spPr bwMode="auto">
          <a:xfrm flipV="1">
            <a:off x="7839519" y="4202255"/>
            <a:ext cx="431800" cy="1587"/>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2" name="Text Box 155"/>
          <p:cNvSpPr txBox="1">
            <a:spLocks noChangeArrowheads="1"/>
          </p:cNvSpPr>
          <p:nvPr/>
        </p:nvSpPr>
        <p:spPr bwMode="auto">
          <a:xfrm>
            <a:off x="7855334" y="2745511"/>
            <a:ext cx="400110" cy="142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出具审议结论</a:t>
            </a:r>
            <a:endParaRPr lang="zh-CN" altLang="en-US" sz="1400" dirty="0">
              <a:solidFill>
                <a:srgbClr val="080808"/>
              </a:solidFill>
              <a:latin typeface="微软雅黑" panose="020B0503020204020204" charset="-122"/>
              <a:ea typeface="微软雅黑" panose="020B0503020204020204" charset="-122"/>
            </a:endParaRPr>
          </a:p>
        </p:txBody>
      </p:sp>
      <p:sp>
        <p:nvSpPr>
          <p:cNvPr id="29" name="Line 49"/>
          <p:cNvSpPr>
            <a:spLocks noChangeShapeType="1"/>
          </p:cNvSpPr>
          <p:nvPr/>
        </p:nvSpPr>
        <p:spPr bwMode="auto">
          <a:xfrm>
            <a:off x="2416695" y="4188546"/>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30" name="Text Box 50"/>
          <p:cNvSpPr txBox="1">
            <a:spLocks noChangeArrowheads="1"/>
          </p:cNvSpPr>
          <p:nvPr/>
        </p:nvSpPr>
        <p:spPr bwMode="auto">
          <a:xfrm>
            <a:off x="2438860" y="3231283"/>
            <a:ext cx="400110" cy="91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申请评审</a:t>
            </a:r>
            <a:endParaRPr lang="zh-CN" altLang="en-US" sz="1400" dirty="0">
              <a:solidFill>
                <a:srgbClr val="080808"/>
              </a:solidFill>
              <a:latin typeface="微软雅黑" panose="020B0503020204020204" charset="-122"/>
              <a:ea typeface="微软雅黑" panose="020B0503020204020204" charset="-122"/>
            </a:endParaRPr>
          </a:p>
        </p:txBody>
      </p:sp>
      <p:sp>
        <p:nvSpPr>
          <p:cNvPr id="36" name="Line 439"/>
          <p:cNvSpPr>
            <a:spLocks noChangeShapeType="1"/>
          </p:cNvSpPr>
          <p:nvPr/>
        </p:nvSpPr>
        <p:spPr bwMode="auto">
          <a:xfrm>
            <a:off x="3199332" y="4188546"/>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37" name="Text Box 440"/>
          <p:cNvSpPr txBox="1">
            <a:spLocks noChangeArrowheads="1"/>
          </p:cNvSpPr>
          <p:nvPr/>
        </p:nvSpPr>
        <p:spPr bwMode="auto">
          <a:xfrm>
            <a:off x="3207210" y="3293196"/>
            <a:ext cx="40011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合同签订</a:t>
            </a:r>
            <a:endParaRPr lang="zh-CN" altLang="en-US" sz="1400" dirty="0">
              <a:solidFill>
                <a:srgbClr val="080808"/>
              </a:solidFill>
              <a:latin typeface="微软雅黑" panose="020B0503020204020204" charset="-122"/>
              <a:ea typeface="微软雅黑" panose="020B0503020204020204" charset="-122"/>
            </a:endParaRPr>
          </a:p>
        </p:txBody>
      </p:sp>
      <p:sp>
        <p:nvSpPr>
          <p:cNvPr id="43" name="Line 63"/>
          <p:cNvSpPr>
            <a:spLocks noChangeShapeType="1"/>
          </p:cNvSpPr>
          <p:nvPr/>
        </p:nvSpPr>
        <p:spPr bwMode="auto">
          <a:xfrm>
            <a:off x="7055294" y="4203842"/>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4" name="Text Box 64"/>
          <p:cNvSpPr txBox="1">
            <a:spLocks noChangeArrowheads="1"/>
          </p:cNvSpPr>
          <p:nvPr/>
        </p:nvSpPr>
        <p:spPr bwMode="auto">
          <a:xfrm>
            <a:off x="7071109" y="3192605"/>
            <a:ext cx="40011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审议</a:t>
            </a:r>
            <a:endParaRPr lang="zh-CN" altLang="en-US" sz="1400" dirty="0">
              <a:solidFill>
                <a:srgbClr val="080808"/>
              </a:solidFill>
              <a:latin typeface="微软雅黑" panose="020B0503020204020204" charset="-122"/>
              <a:ea typeface="微软雅黑" panose="020B0503020204020204" charset="-122"/>
            </a:endParaRPr>
          </a:p>
        </p:txBody>
      </p:sp>
      <p:sp>
        <p:nvSpPr>
          <p:cNvPr id="45" name="Line 98"/>
          <p:cNvSpPr>
            <a:spLocks noChangeShapeType="1"/>
          </p:cNvSpPr>
          <p:nvPr/>
        </p:nvSpPr>
        <p:spPr bwMode="auto">
          <a:xfrm flipV="1">
            <a:off x="6352107" y="2602634"/>
            <a:ext cx="522659" cy="9525"/>
          </a:xfrm>
          <a:prstGeom prst="line">
            <a:avLst/>
          </a:prstGeom>
          <a:noFill/>
          <a:ln w="22225">
            <a:solidFill>
              <a:srgbClr val="EEECE1">
                <a:lumMod val="10000"/>
                <a:alpha val="75000"/>
              </a:srgbClr>
            </a:solidFill>
            <a:round/>
            <a:tailEnd type="non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6" name="Line 99"/>
          <p:cNvSpPr>
            <a:spLocks noChangeShapeType="1"/>
          </p:cNvSpPr>
          <p:nvPr/>
        </p:nvSpPr>
        <p:spPr bwMode="auto">
          <a:xfrm>
            <a:off x="6874766" y="2604221"/>
            <a:ext cx="1587" cy="140335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7" name="Freeform 114"/>
          <p:cNvSpPr/>
          <p:nvPr/>
        </p:nvSpPr>
        <p:spPr bwMode="auto">
          <a:xfrm>
            <a:off x="6145732" y="3186834"/>
            <a:ext cx="68263" cy="892175"/>
          </a:xfrm>
          <a:custGeom>
            <a:avLst/>
            <a:gdLst/>
            <a:ahLst/>
            <a:cxnLst>
              <a:cxn ang="0">
                <a:pos x="0" y="376"/>
              </a:cxn>
              <a:cxn ang="0">
                <a:pos x="0" y="0"/>
              </a:cxn>
            </a:cxnLst>
            <a:rect l="0" t="0" r="r" b="b"/>
            <a:pathLst>
              <a:path w="1" h="376">
                <a:moveTo>
                  <a:pt x="0" y="376"/>
                </a:moveTo>
                <a:lnTo>
                  <a:pt x="0" y="0"/>
                </a:lnTo>
              </a:path>
            </a:pathLst>
          </a:custGeom>
          <a:noFill/>
          <a:ln w="22225" cap="flat">
            <a:solidFill>
              <a:srgbClr val="EEECE1">
                <a:lumMod val="10000"/>
                <a:alpha val="75000"/>
              </a:srgbClr>
            </a:solidFill>
            <a:prstDash val="sysDot"/>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8" name="Text Box 116"/>
          <p:cNvSpPr txBox="1">
            <a:spLocks noChangeArrowheads="1"/>
          </p:cNvSpPr>
          <p:nvPr/>
        </p:nvSpPr>
        <p:spPr bwMode="auto">
          <a:xfrm flipH="1">
            <a:off x="5537660" y="3221759"/>
            <a:ext cx="40011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审核报告</a:t>
            </a:r>
            <a:endParaRPr lang="zh-CN" altLang="en-US" sz="1400" dirty="0">
              <a:solidFill>
                <a:srgbClr val="080808"/>
              </a:solidFill>
              <a:latin typeface="微软雅黑" panose="020B0503020204020204" charset="-122"/>
              <a:ea typeface="微软雅黑" panose="020B0503020204020204" charset="-122"/>
            </a:endParaRPr>
          </a:p>
        </p:txBody>
      </p:sp>
      <p:sp>
        <p:nvSpPr>
          <p:cNvPr id="55" name="Line 134"/>
          <p:cNvSpPr>
            <a:spLocks noChangeShapeType="1"/>
          </p:cNvSpPr>
          <p:nvPr/>
        </p:nvSpPr>
        <p:spPr bwMode="auto">
          <a:xfrm>
            <a:off x="3991495" y="4188546"/>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6" name="Text Box 136"/>
          <p:cNvSpPr txBox="1">
            <a:spLocks noChangeArrowheads="1"/>
          </p:cNvSpPr>
          <p:nvPr/>
        </p:nvSpPr>
        <p:spPr bwMode="auto">
          <a:xfrm>
            <a:off x="3772817" y="2934421"/>
            <a:ext cx="61555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第一次审核（文审）</a:t>
            </a:r>
            <a:endParaRPr lang="zh-CN" altLang="en-US" sz="1400" dirty="0">
              <a:solidFill>
                <a:srgbClr val="080808"/>
              </a:solidFill>
              <a:latin typeface="微软雅黑" panose="020B0503020204020204" charset="-122"/>
              <a:ea typeface="微软雅黑" panose="020B0503020204020204" charset="-122"/>
            </a:endParaRPr>
          </a:p>
        </p:txBody>
      </p:sp>
      <p:sp>
        <p:nvSpPr>
          <p:cNvPr id="57" name="Line 442"/>
          <p:cNvSpPr>
            <a:spLocks noChangeShapeType="1"/>
          </p:cNvSpPr>
          <p:nvPr/>
        </p:nvSpPr>
        <p:spPr bwMode="auto">
          <a:xfrm>
            <a:off x="5529782" y="4188546"/>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8" name="Line 101"/>
          <p:cNvSpPr>
            <a:spLocks noChangeShapeType="1"/>
          </p:cNvSpPr>
          <p:nvPr/>
        </p:nvSpPr>
        <p:spPr bwMode="auto">
          <a:xfrm>
            <a:off x="4759845" y="4188546"/>
            <a:ext cx="433387"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59" name="Text Box 115"/>
          <p:cNvSpPr txBox="1">
            <a:spLocks noChangeArrowheads="1"/>
          </p:cNvSpPr>
          <p:nvPr/>
        </p:nvSpPr>
        <p:spPr bwMode="auto">
          <a:xfrm>
            <a:off x="4563392" y="3086821"/>
            <a:ext cx="61555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a:solidFill>
                  <a:srgbClr val="080808"/>
                </a:solidFill>
                <a:latin typeface="微软雅黑" panose="020B0503020204020204" charset="-122"/>
                <a:ea typeface="微软雅黑" panose="020B0503020204020204" charset="-122"/>
              </a:rPr>
              <a:t>第二</a:t>
            </a:r>
            <a:r>
              <a:rPr lang="zh-CN" altLang="en-US" sz="1400" dirty="0" smtClean="0">
                <a:solidFill>
                  <a:srgbClr val="080808"/>
                </a:solidFill>
                <a:latin typeface="微软雅黑" panose="020B0503020204020204" charset="-122"/>
                <a:ea typeface="微软雅黑" panose="020B0503020204020204" charset="-122"/>
              </a:rPr>
              <a:t>次审核（现场）</a:t>
            </a:r>
            <a:endParaRPr lang="zh-CN" altLang="en-US" sz="1400" dirty="0">
              <a:solidFill>
                <a:srgbClr val="080808"/>
              </a:solidFill>
              <a:latin typeface="微软雅黑" panose="020B0503020204020204" charset="-122"/>
              <a:ea typeface="微软雅黑" panose="020B0503020204020204" charset="-122"/>
            </a:endParaRPr>
          </a:p>
        </p:txBody>
      </p:sp>
      <p:sp>
        <p:nvSpPr>
          <p:cNvPr id="66" name="Line 466"/>
          <p:cNvSpPr>
            <a:spLocks noChangeShapeType="1"/>
          </p:cNvSpPr>
          <p:nvPr/>
        </p:nvSpPr>
        <p:spPr bwMode="auto">
          <a:xfrm flipV="1">
            <a:off x="5599632" y="2602634"/>
            <a:ext cx="395288" cy="1587"/>
          </a:xfrm>
          <a:prstGeom prst="line">
            <a:avLst/>
          </a:prstGeom>
          <a:noFill/>
          <a:ln w="22225">
            <a:solidFill>
              <a:srgbClr val="EEECE1">
                <a:lumMod val="10000"/>
                <a:alpha val="75000"/>
              </a:srgbClr>
            </a:solidFill>
            <a:prstDash val="sysDot"/>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5" name="Line 495"/>
          <p:cNvSpPr>
            <a:spLocks noChangeShapeType="1"/>
          </p:cNvSpPr>
          <p:nvPr/>
        </p:nvSpPr>
        <p:spPr bwMode="auto">
          <a:xfrm>
            <a:off x="5599632" y="3177309"/>
            <a:ext cx="557213" cy="0"/>
          </a:xfrm>
          <a:prstGeom prst="line">
            <a:avLst/>
          </a:prstGeom>
          <a:noFill/>
          <a:ln w="22225">
            <a:solidFill>
              <a:srgbClr val="EEECE1">
                <a:lumMod val="10000"/>
                <a:alpha val="75000"/>
              </a:srgbClr>
            </a:solidFill>
            <a:prstDash val="sysDot"/>
            <a:round/>
            <a:tailEnd type="non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6" name="Freeform 496"/>
          <p:cNvSpPr/>
          <p:nvPr/>
        </p:nvSpPr>
        <p:spPr bwMode="auto">
          <a:xfrm>
            <a:off x="5609157" y="2610571"/>
            <a:ext cx="0" cy="539750"/>
          </a:xfrm>
          <a:custGeom>
            <a:avLst/>
            <a:gdLst/>
            <a:ahLst/>
            <a:cxnLst>
              <a:cxn ang="0">
                <a:pos x="0" y="376"/>
              </a:cxn>
              <a:cxn ang="0">
                <a:pos x="0" y="0"/>
              </a:cxn>
            </a:cxnLst>
            <a:rect l="0" t="0" r="r" b="b"/>
            <a:pathLst>
              <a:path w="1" h="376">
                <a:moveTo>
                  <a:pt x="0" y="376"/>
                </a:moveTo>
                <a:lnTo>
                  <a:pt x="0" y="0"/>
                </a:lnTo>
              </a:path>
            </a:pathLst>
          </a:custGeom>
          <a:noFill/>
          <a:ln w="22225" cap="flat">
            <a:solidFill>
              <a:srgbClr val="EEECE1">
                <a:lumMod val="10000"/>
                <a:alpha val="75000"/>
              </a:srgbClr>
            </a:solidFill>
            <a:prstDash val="sysDot"/>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nvGrpSpPr>
          <p:cNvPr id="82" name="组合 321"/>
          <p:cNvGrpSpPr/>
          <p:nvPr/>
        </p:nvGrpSpPr>
        <p:grpSpPr bwMode="auto">
          <a:xfrm>
            <a:off x="1243532" y="4007571"/>
            <a:ext cx="420688" cy="360363"/>
            <a:chOff x="516779" y="4026659"/>
            <a:chExt cx="420838" cy="360000"/>
          </a:xfrm>
        </p:grpSpPr>
        <p:grpSp>
          <p:nvGrpSpPr>
            <p:cNvPr id="83" name="Group 31"/>
            <p:cNvGrpSpPr/>
            <p:nvPr/>
          </p:nvGrpSpPr>
          <p:grpSpPr bwMode="auto">
            <a:xfrm>
              <a:off x="547198" y="4026659"/>
              <a:ext cx="360000" cy="360000"/>
              <a:chOff x="2016" y="1920"/>
              <a:chExt cx="1680" cy="1680"/>
            </a:xfrm>
          </p:grpSpPr>
          <p:sp>
            <p:nvSpPr>
              <p:cNvPr id="85" name="Oval 32"/>
              <p:cNvSpPr>
                <a:spLocks noChangeArrowheads="1"/>
              </p:cNvSpPr>
              <p:nvPr/>
            </p:nvSpPr>
            <p:spPr bwMode="gray">
              <a:xfrm>
                <a:off x="2015" y="1920"/>
                <a:ext cx="1682"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86" name="Freeform 33"/>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84" name="Text Box 34"/>
            <p:cNvSpPr txBox="1">
              <a:spLocks noChangeArrowheads="1"/>
            </p:cNvSpPr>
            <p:nvPr/>
          </p:nvSpPr>
          <p:spPr bwMode="gray">
            <a:xfrm>
              <a:off x="516779" y="4063135"/>
              <a:ext cx="420838" cy="30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rPr>
                <a:t>1</a:t>
              </a:r>
              <a:endPar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endParaRPr>
            </a:p>
          </p:txBody>
        </p:sp>
      </p:grpSp>
      <p:grpSp>
        <p:nvGrpSpPr>
          <p:cNvPr id="87" name="组合 322"/>
          <p:cNvGrpSpPr/>
          <p:nvPr/>
        </p:nvGrpSpPr>
        <p:grpSpPr bwMode="auto">
          <a:xfrm>
            <a:off x="2053157" y="4007571"/>
            <a:ext cx="373063" cy="360363"/>
            <a:chOff x="1269579" y="4026659"/>
            <a:chExt cx="372784" cy="360000"/>
          </a:xfrm>
        </p:grpSpPr>
        <p:grpSp>
          <p:nvGrpSpPr>
            <p:cNvPr id="88" name="Group 45"/>
            <p:cNvGrpSpPr/>
            <p:nvPr/>
          </p:nvGrpSpPr>
          <p:grpSpPr bwMode="auto">
            <a:xfrm>
              <a:off x="1275971" y="4026659"/>
              <a:ext cx="360000" cy="360000"/>
              <a:chOff x="2016" y="1920"/>
              <a:chExt cx="1680" cy="1680"/>
            </a:xfrm>
          </p:grpSpPr>
          <p:sp>
            <p:nvSpPr>
              <p:cNvPr id="90" name="Oval 46"/>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91" name="Freeform 47"/>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89" name="Text Box 48"/>
            <p:cNvSpPr txBox="1">
              <a:spLocks noChangeArrowheads="1"/>
            </p:cNvSpPr>
            <p:nvPr/>
          </p:nvSpPr>
          <p:spPr bwMode="gray">
            <a:xfrm>
              <a:off x="1269579" y="4063135"/>
              <a:ext cx="372784" cy="30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rPr>
                <a:t>2</a:t>
              </a:r>
              <a:endPar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endParaRPr>
            </a:p>
          </p:txBody>
        </p:sp>
      </p:grpSp>
      <p:grpSp>
        <p:nvGrpSpPr>
          <p:cNvPr id="92" name="组合 91"/>
          <p:cNvGrpSpPr/>
          <p:nvPr/>
        </p:nvGrpSpPr>
        <p:grpSpPr bwMode="auto">
          <a:xfrm>
            <a:off x="2826270" y="4007571"/>
            <a:ext cx="390525" cy="360363"/>
            <a:chOff x="2003870" y="4026659"/>
            <a:chExt cx="390259" cy="360000"/>
          </a:xfrm>
        </p:grpSpPr>
        <p:grpSp>
          <p:nvGrpSpPr>
            <p:cNvPr id="93" name="Group 435"/>
            <p:cNvGrpSpPr/>
            <p:nvPr/>
          </p:nvGrpSpPr>
          <p:grpSpPr bwMode="auto">
            <a:xfrm>
              <a:off x="2018999" y="4026659"/>
              <a:ext cx="360000" cy="360000"/>
              <a:chOff x="2016" y="1920"/>
              <a:chExt cx="1680" cy="1680"/>
            </a:xfrm>
          </p:grpSpPr>
          <p:sp>
            <p:nvSpPr>
              <p:cNvPr id="95" name="Oval 436"/>
              <p:cNvSpPr>
                <a:spLocks noChangeArrowheads="1"/>
              </p:cNvSpPr>
              <p:nvPr/>
            </p:nvSpPr>
            <p:spPr bwMode="gray">
              <a:xfrm>
                <a:off x="2019" y="1920"/>
                <a:ext cx="1666"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96" name="Freeform 437"/>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94" name="Text Box 438"/>
            <p:cNvSpPr txBox="1">
              <a:spLocks noChangeArrowheads="1"/>
            </p:cNvSpPr>
            <p:nvPr/>
          </p:nvSpPr>
          <p:spPr bwMode="gray">
            <a:xfrm>
              <a:off x="2003870" y="4063135"/>
              <a:ext cx="390259" cy="30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rPr>
                <a:t>3</a:t>
              </a:r>
              <a:endPar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endParaRPr>
            </a:p>
          </p:txBody>
        </p:sp>
      </p:grpSp>
      <p:grpSp>
        <p:nvGrpSpPr>
          <p:cNvPr id="97" name="组合 324"/>
          <p:cNvGrpSpPr/>
          <p:nvPr/>
        </p:nvGrpSpPr>
        <p:grpSpPr bwMode="auto">
          <a:xfrm>
            <a:off x="3618432" y="4007571"/>
            <a:ext cx="384175" cy="360363"/>
            <a:chOff x="2795774" y="4035396"/>
            <a:chExt cx="384434" cy="360000"/>
          </a:xfrm>
        </p:grpSpPr>
        <p:grpSp>
          <p:nvGrpSpPr>
            <p:cNvPr id="98" name="Group 130"/>
            <p:cNvGrpSpPr/>
            <p:nvPr/>
          </p:nvGrpSpPr>
          <p:grpSpPr bwMode="auto">
            <a:xfrm>
              <a:off x="2807991" y="4035396"/>
              <a:ext cx="360000" cy="360000"/>
              <a:chOff x="2016" y="1920"/>
              <a:chExt cx="1680" cy="1680"/>
            </a:xfrm>
          </p:grpSpPr>
          <p:sp>
            <p:nvSpPr>
              <p:cNvPr id="100" name="Oval 131"/>
              <p:cNvSpPr>
                <a:spLocks noChangeArrowheads="1"/>
              </p:cNvSpPr>
              <p:nvPr/>
            </p:nvSpPr>
            <p:spPr bwMode="gray">
              <a:xfrm>
                <a:off x="2018" y="1920"/>
                <a:ext cx="1675"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01" name="Freeform 132"/>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99" name="Text Box 133"/>
            <p:cNvSpPr txBox="1">
              <a:spLocks noChangeArrowheads="1"/>
            </p:cNvSpPr>
            <p:nvPr/>
          </p:nvSpPr>
          <p:spPr bwMode="gray">
            <a:xfrm>
              <a:off x="2795774" y="4062356"/>
              <a:ext cx="384434"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4</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02" name="组合 325"/>
          <p:cNvGrpSpPr/>
          <p:nvPr/>
        </p:nvGrpSpPr>
        <p:grpSpPr bwMode="auto">
          <a:xfrm>
            <a:off x="4421707" y="4007571"/>
            <a:ext cx="360363" cy="360363"/>
            <a:chOff x="3595738" y="4035396"/>
            <a:chExt cx="360000" cy="360000"/>
          </a:xfrm>
        </p:grpSpPr>
        <p:grpSp>
          <p:nvGrpSpPr>
            <p:cNvPr id="103" name="Group 93"/>
            <p:cNvGrpSpPr/>
            <p:nvPr/>
          </p:nvGrpSpPr>
          <p:grpSpPr bwMode="auto">
            <a:xfrm>
              <a:off x="3595738" y="4035396"/>
              <a:ext cx="360000" cy="360000"/>
              <a:chOff x="2016" y="1920"/>
              <a:chExt cx="1680" cy="1680"/>
            </a:xfrm>
          </p:grpSpPr>
          <p:sp>
            <p:nvSpPr>
              <p:cNvPr id="105" name="Oval 94"/>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06" name="Freeform 95"/>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04" name="Text Box 96"/>
            <p:cNvSpPr txBox="1">
              <a:spLocks noChangeArrowheads="1"/>
            </p:cNvSpPr>
            <p:nvPr/>
          </p:nvSpPr>
          <p:spPr bwMode="gray">
            <a:xfrm>
              <a:off x="3606839" y="4062356"/>
              <a:ext cx="337798"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5</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07" name="组合 326"/>
          <p:cNvGrpSpPr/>
          <p:nvPr/>
        </p:nvGrpSpPr>
        <p:grpSpPr bwMode="auto">
          <a:xfrm>
            <a:off x="2104296" y="5237544"/>
            <a:ext cx="2636588" cy="342180"/>
            <a:chOff x="1288659" y="5229644"/>
            <a:chExt cx="2633932" cy="341836"/>
          </a:xfrm>
        </p:grpSpPr>
        <p:sp>
          <p:nvSpPr>
            <p:cNvPr id="111" name="Freeform 111"/>
            <p:cNvSpPr/>
            <p:nvPr/>
          </p:nvSpPr>
          <p:spPr bwMode="gray">
            <a:xfrm>
              <a:off x="3644877" y="5229644"/>
              <a:ext cx="277714" cy="135857"/>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09" name="Text Box 112"/>
            <p:cNvSpPr txBox="1">
              <a:spLocks noChangeArrowheads="1"/>
            </p:cNvSpPr>
            <p:nvPr/>
          </p:nvSpPr>
          <p:spPr bwMode="gray">
            <a:xfrm>
              <a:off x="1288659" y="5264012"/>
              <a:ext cx="337798" cy="30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2</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12" name="组合 327"/>
          <p:cNvGrpSpPr/>
          <p:nvPr/>
        </p:nvGrpSpPr>
        <p:grpSpPr bwMode="auto">
          <a:xfrm>
            <a:off x="5185295" y="4007571"/>
            <a:ext cx="360362" cy="360363"/>
            <a:chOff x="4362675" y="4035396"/>
            <a:chExt cx="360000" cy="360000"/>
          </a:xfrm>
        </p:grpSpPr>
        <p:grpSp>
          <p:nvGrpSpPr>
            <p:cNvPr id="113" name="Group 451"/>
            <p:cNvGrpSpPr/>
            <p:nvPr/>
          </p:nvGrpSpPr>
          <p:grpSpPr bwMode="auto">
            <a:xfrm>
              <a:off x="4362675" y="4035396"/>
              <a:ext cx="360000" cy="360000"/>
              <a:chOff x="2016" y="1920"/>
              <a:chExt cx="1680" cy="1680"/>
            </a:xfrm>
          </p:grpSpPr>
          <p:sp>
            <p:nvSpPr>
              <p:cNvPr id="115" name="Oval 452"/>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16" name="Freeform 453"/>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14" name="Text Box 454"/>
            <p:cNvSpPr txBox="1">
              <a:spLocks noChangeArrowheads="1"/>
            </p:cNvSpPr>
            <p:nvPr/>
          </p:nvSpPr>
          <p:spPr bwMode="gray">
            <a:xfrm>
              <a:off x="4365847" y="4062356"/>
              <a:ext cx="353656"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rPr>
                <a:t>7</a:t>
              </a:r>
              <a:endPar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17" name="组合 328"/>
          <p:cNvGrpSpPr/>
          <p:nvPr/>
        </p:nvGrpSpPr>
        <p:grpSpPr bwMode="auto">
          <a:xfrm>
            <a:off x="5958407" y="4007571"/>
            <a:ext cx="360363" cy="360363"/>
            <a:chOff x="5136532" y="4000448"/>
            <a:chExt cx="360000" cy="360000"/>
          </a:xfrm>
        </p:grpSpPr>
        <p:grpSp>
          <p:nvGrpSpPr>
            <p:cNvPr id="118" name="Group 456"/>
            <p:cNvGrpSpPr/>
            <p:nvPr/>
          </p:nvGrpSpPr>
          <p:grpSpPr bwMode="auto">
            <a:xfrm>
              <a:off x="5136532" y="4000448"/>
              <a:ext cx="360000" cy="360000"/>
              <a:chOff x="2016" y="1920"/>
              <a:chExt cx="1680" cy="1680"/>
            </a:xfrm>
          </p:grpSpPr>
          <p:sp>
            <p:nvSpPr>
              <p:cNvPr id="120" name="Oval 457"/>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21" name="Freeform 458"/>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19" name="Text Box 459"/>
            <p:cNvSpPr txBox="1">
              <a:spLocks noChangeArrowheads="1"/>
            </p:cNvSpPr>
            <p:nvPr/>
          </p:nvSpPr>
          <p:spPr bwMode="gray">
            <a:xfrm>
              <a:off x="5163492" y="4025822"/>
              <a:ext cx="306080"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8</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22" name="组合 329"/>
          <p:cNvGrpSpPr/>
          <p:nvPr/>
        </p:nvGrpSpPr>
        <p:grpSpPr bwMode="auto">
          <a:xfrm>
            <a:off x="5994920" y="2428009"/>
            <a:ext cx="358775" cy="360362"/>
            <a:chOff x="5143504" y="2777251"/>
            <a:chExt cx="360000" cy="360000"/>
          </a:xfrm>
        </p:grpSpPr>
        <p:grpSp>
          <p:nvGrpSpPr>
            <p:cNvPr id="123" name="Group 461"/>
            <p:cNvGrpSpPr/>
            <p:nvPr/>
          </p:nvGrpSpPr>
          <p:grpSpPr bwMode="auto">
            <a:xfrm>
              <a:off x="5143504" y="2777251"/>
              <a:ext cx="360000" cy="360000"/>
              <a:chOff x="2016" y="1920"/>
              <a:chExt cx="1680" cy="1680"/>
            </a:xfrm>
          </p:grpSpPr>
          <p:sp>
            <p:nvSpPr>
              <p:cNvPr id="125" name="Oval 462"/>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26" name="Freeform 463"/>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24" name="Text Box 464"/>
            <p:cNvSpPr txBox="1">
              <a:spLocks noChangeArrowheads="1"/>
            </p:cNvSpPr>
            <p:nvPr/>
          </p:nvSpPr>
          <p:spPr bwMode="gray">
            <a:xfrm>
              <a:off x="5164212" y="2802625"/>
              <a:ext cx="318584"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rPr>
                <a:t>9</a:t>
              </a:r>
              <a:endParaRPr kumimoji="0" lang="en-US" altLang="zh-CN" sz="1400" b="0" i="0" u="none" strike="noStrike" kern="0" cap="none" spc="0" normalizeH="0" baseline="0" noProof="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27" name="组合 330"/>
          <p:cNvGrpSpPr/>
          <p:nvPr/>
        </p:nvGrpSpPr>
        <p:grpSpPr bwMode="auto">
          <a:xfrm>
            <a:off x="6680644" y="4022867"/>
            <a:ext cx="400050" cy="360363"/>
            <a:chOff x="5715008" y="4000448"/>
            <a:chExt cx="399789" cy="360000"/>
          </a:xfrm>
        </p:grpSpPr>
        <p:grpSp>
          <p:nvGrpSpPr>
            <p:cNvPr id="128" name="Group 59"/>
            <p:cNvGrpSpPr/>
            <p:nvPr/>
          </p:nvGrpSpPr>
          <p:grpSpPr bwMode="auto">
            <a:xfrm>
              <a:off x="5734902" y="4000448"/>
              <a:ext cx="360000" cy="360000"/>
              <a:chOff x="2016" y="1920"/>
              <a:chExt cx="1680" cy="1680"/>
            </a:xfrm>
          </p:grpSpPr>
          <p:sp>
            <p:nvSpPr>
              <p:cNvPr id="130" name="Oval 60"/>
              <p:cNvSpPr>
                <a:spLocks noChangeArrowheads="1"/>
              </p:cNvSpPr>
              <p:nvPr/>
            </p:nvSpPr>
            <p:spPr bwMode="gray">
              <a:xfrm>
                <a:off x="2019" y="1920"/>
                <a:ext cx="1666"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31" name="Freeform 61"/>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29" name="Text Box 62"/>
            <p:cNvSpPr txBox="1">
              <a:spLocks noChangeArrowheads="1"/>
            </p:cNvSpPr>
            <p:nvPr/>
          </p:nvSpPr>
          <p:spPr bwMode="gray">
            <a:xfrm>
              <a:off x="5715008" y="4025822"/>
              <a:ext cx="399789"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9</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32" name="组合 331"/>
          <p:cNvGrpSpPr/>
          <p:nvPr/>
        </p:nvGrpSpPr>
        <p:grpSpPr bwMode="auto">
          <a:xfrm>
            <a:off x="7444231" y="4022867"/>
            <a:ext cx="438150" cy="360363"/>
            <a:chOff x="6479137" y="4000448"/>
            <a:chExt cx="438312" cy="360000"/>
          </a:xfrm>
        </p:grpSpPr>
        <p:grpSp>
          <p:nvGrpSpPr>
            <p:cNvPr id="133" name="Group 149"/>
            <p:cNvGrpSpPr/>
            <p:nvPr/>
          </p:nvGrpSpPr>
          <p:grpSpPr bwMode="auto">
            <a:xfrm>
              <a:off x="6518293" y="4000448"/>
              <a:ext cx="360000" cy="360000"/>
              <a:chOff x="2016" y="1920"/>
              <a:chExt cx="1680" cy="1680"/>
            </a:xfrm>
          </p:grpSpPr>
          <p:sp>
            <p:nvSpPr>
              <p:cNvPr id="135" name="Oval 150"/>
              <p:cNvSpPr>
                <a:spLocks noChangeArrowheads="1"/>
              </p:cNvSpPr>
              <p:nvPr/>
            </p:nvSpPr>
            <p:spPr bwMode="gray">
              <a:xfrm>
                <a:off x="2019" y="1920"/>
                <a:ext cx="1675"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36" name="Freeform 151"/>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34" name="Text Box 152"/>
            <p:cNvSpPr txBox="1">
              <a:spLocks noChangeArrowheads="1"/>
            </p:cNvSpPr>
            <p:nvPr/>
          </p:nvSpPr>
          <p:spPr bwMode="gray">
            <a:xfrm>
              <a:off x="6479137" y="4025821"/>
              <a:ext cx="438312"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10</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42" name="组合 333"/>
          <p:cNvGrpSpPr/>
          <p:nvPr/>
        </p:nvGrpSpPr>
        <p:grpSpPr bwMode="auto">
          <a:xfrm>
            <a:off x="8220519" y="4022867"/>
            <a:ext cx="449262" cy="360363"/>
            <a:chOff x="7265310" y="4000448"/>
            <a:chExt cx="449962" cy="360000"/>
          </a:xfrm>
        </p:grpSpPr>
        <p:grpSp>
          <p:nvGrpSpPr>
            <p:cNvPr id="143" name="Group 67"/>
            <p:cNvGrpSpPr/>
            <p:nvPr/>
          </p:nvGrpSpPr>
          <p:grpSpPr bwMode="auto">
            <a:xfrm>
              <a:off x="7310291" y="4000448"/>
              <a:ext cx="360000" cy="360000"/>
              <a:chOff x="2016" y="1920"/>
              <a:chExt cx="1680" cy="1680"/>
            </a:xfrm>
          </p:grpSpPr>
          <p:sp>
            <p:nvSpPr>
              <p:cNvPr id="145" name="Oval 68"/>
              <p:cNvSpPr>
                <a:spLocks noChangeArrowheads="1"/>
              </p:cNvSpPr>
              <p:nvPr/>
            </p:nvSpPr>
            <p:spPr bwMode="gray">
              <a:xfrm>
                <a:off x="2014" y="1920"/>
                <a:ext cx="1684"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46" name="Freeform 69"/>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44" name="Text Box 70"/>
            <p:cNvSpPr txBox="1">
              <a:spLocks noChangeArrowheads="1"/>
            </p:cNvSpPr>
            <p:nvPr/>
          </p:nvSpPr>
          <p:spPr bwMode="gray">
            <a:xfrm>
              <a:off x="7265310" y="4025822"/>
              <a:ext cx="449962"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11</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grpSp>
        <p:nvGrpSpPr>
          <p:cNvPr id="147" name="组合 334"/>
          <p:cNvGrpSpPr/>
          <p:nvPr/>
        </p:nvGrpSpPr>
        <p:grpSpPr bwMode="auto">
          <a:xfrm>
            <a:off x="10130479" y="3987942"/>
            <a:ext cx="442912" cy="431800"/>
            <a:chOff x="8122141" y="3964448"/>
            <a:chExt cx="442681" cy="432000"/>
          </a:xfrm>
        </p:grpSpPr>
        <p:grpSp>
          <p:nvGrpSpPr>
            <p:cNvPr id="148" name="Group 469"/>
            <p:cNvGrpSpPr/>
            <p:nvPr/>
          </p:nvGrpSpPr>
          <p:grpSpPr bwMode="auto">
            <a:xfrm>
              <a:off x="8127481" y="3964448"/>
              <a:ext cx="432000" cy="432000"/>
              <a:chOff x="2016" y="1920"/>
              <a:chExt cx="1680" cy="1680"/>
            </a:xfrm>
          </p:grpSpPr>
          <p:sp>
            <p:nvSpPr>
              <p:cNvPr id="150" name="Oval 470"/>
              <p:cNvSpPr>
                <a:spLocks noChangeArrowheads="1"/>
              </p:cNvSpPr>
              <p:nvPr/>
            </p:nvSpPr>
            <p:spPr bwMode="gray">
              <a:xfrm>
                <a:off x="2014" y="1920"/>
                <a:ext cx="1685" cy="1680"/>
              </a:xfrm>
              <a:prstGeom prst="ellipse">
                <a:avLst/>
              </a:prstGeom>
              <a:gradFill rotWithShape="1">
                <a:gsLst>
                  <a:gs pos="0">
                    <a:srgbClr val="1F497D"/>
                  </a:gs>
                  <a:gs pos="100000">
                    <a:srgbClr val="000000">
                      <a:lumMod val="95000"/>
                      <a:lumOff val="5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1" name="Freeform 471"/>
              <p:cNvSpPr/>
              <p:nvPr/>
            </p:nvSpPr>
            <p:spPr bwMode="gray">
              <a:xfrm>
                <a:off x="2205" y="1951"/>
                <a:ext cx="1302" cy="63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CC">
                      <a:gamma/>
                      <a:tint val="0"/>
                      <a:invGamma/>
                    </a:srgbClr>
                  </a:gs>
                  <a:gs pos="100000">
                    <a:srgbClr val="FFFFFF">
                      <a:alpha val="0"/>
                    </a:srgbClr>
                  </a:gs>
                </a:gsLst>
                <a:lin ang="5400000" scaled="1"/>
              </a:gradFill>
              <a:ln w="0">
                <a:no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49" name="Text Box 472"/>
            <p:cNvSpPr txBox="1">
              <a:spLocks noChangeArrowheads="1"/>
            </p:cNvSpPr>
            <p:nvPr/>
          </p:nvSpPr>
          <p:spPr bwMode="gray">
            <a:xfrm>
              <a:off x="8122141" y="4026389"/>
              <a:ext cx="442681" cy="30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12</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sp>
        <p:nvSpPr>
          <p:cNvPr id="152" name="Line 49"/>
          <p:cNvSpPr>
            <a:spLocks noChangeShapeType="1"/>
          </p:cNvSpPr>
          <p:nvPr/>
        </p:nvSpPr>
        <p:spPr bwMode="auto">
          <a:xfrm flipH="1">
            <a:off x="2433018" y="5437629"/>
            <a:ext cx="576774"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4" name="Line 122"/>
          <p:cNvSpPr>
            <a:spLocks noChangeShapeType="1"/>
          </p:cNvSpPr>
          <p:nvPr/>
        </p:nvSpPr>
        <p:spPr bwMode="auto">
          <a:xfrm flipV="1">
            <a:off x="3020673" y="4380634"/>
            <a:ext cx="0" cy="1057275"/>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6" name="Line 113"/>
          <p:cNvSpPr>
            <a:spLocks noChangeShapeType="1"/>
          </p:cNvSpPr>
          <p:nvPr/>
        </p:nvSpPr>
        <p:spPr bwMode="auto">
          <a:xfrm flipV="1">
            <a:off x="2259740" y="4399683"/>
            <a:ext cx="0" cy="860425"/>
          </a:xfrm>
          <a:prstGeom prst="line">
            <a:avLst/>
          </a:prstGeom>
          <a:noFill/>
          <a:ln w="22225">
            <a:solidFill>
              <a:srgbClr val="EEECE1">
                <a:lumMod val="10000"/>
                <a:alpha val="75000"/>
              </a:srgbClr>
            </a:solidFill>
            <a:prstDash val="sysDot"/>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8" name="TextBox 157"/>
          <p:cNvSpPr txBox="1"/>
          <p:nvPr/>
        </p:nvSpPr>
        <p:spPr>
          <a:xfrm>
            <a:off x="2259740" y="4568527"/>
            <a:ext cx="461665" cy="558354"/>
          </a:xfrm>
          <a:prstGeom prst="rect">
            <a:avLst/>
          </a:prstGeom>
          <a:noFill/>
        </p:spPr>
        <p:txBody>
          <a:bodyPr vert="eaVert" wrap="square" rtlCol="0">
            <a:spAutoFit/>
          </a:bodyPr>
          <a:lstStyle/>
          <a:p>
            <a:r>
              <a:rPr lang="zh-CN" altLang="en-US" sz="1400" dirty="0">
                <a:solidFill>
                  <a:srgbClr val="080808"/>
                </a:solidFill>
                <a:latin typeface="微软雅黑" panose="020B0503020204020204" charset="-122"/>
                <a:ea typeface="微软雅黑" panose="020B0503020204020204" charset="-122"/>
              </a:rPr>
              <a:t>补正</a:t>
            </a:r>
            <a:endParaRPr lang="zh-CN" altLang="en-US" sz="1400" dirty="0">
              <a:solidFill>
                <a:srgbClr val="080808"/>
              </a:solidFill>
              <a:latin typeface="微软雅黑" panose="020B0503020204020204" charset="-122"/>
              <a:ea typeface="微软雅黑" panose="020B0503020204020204" charset="-122"/>
            </a:endParaRPr>
          </a:p>
        </p:txBody>
      </p:sp>
      <p:sp>
        <p:nvSpPr>
          <p:cNvPr id="160" name="TextBox 159"/>
          <p:cNvSpPr txBox="1"/>
          <p:nvPr/>
        </p:nvSpPr>
        <p:spPr>
          <a:xfrm>
            <a:off x="2433018" y="5458934"/>
            <a:ext cx="758825" cy="307777"/>
          </a:xfrm>
          <a:prstGeom prst="rect">
            <a:avLst/>
          </a:prstGeom>
          <a:noFill/>
        </p:spPr>
        <p:txBody>
          <a:bodyPr wrap="square" rtlCol="0">
            <a:spAutoFit/>
          </a:bodyPr>
          <a:lstStyle/>
          <a:p>
            <a:r>
              <a:rPr lang="zh-CN" altLang="en-US" sz="1400" dirty="0" smtClean="0">
                <a:latin typeface="微软雅黑" panose="020B0503020204020204" charset="-122"/>
                <a:ea typeface="微软雅黑" panose="020B0503020204020204" charset="-122"/>
              </a:rPr>
              <a:t>不合格</a:t>
            </a:r>
            <a:endParaRPr lang="zh-CN" altLang="en-US" sz="1400" dirty="0">
              <a:latin typeface="微软雅黑" panose="020B0503020204020204" charset="-122"/>
              <a:ea typeface="微软雅黑" panose="020B0503020204020204" charset="-122"/>
            </a:endParaRPr>
          </a:p>
        </p:txBody>
      </p:sp>
      <p:sp>
        <p:nvSpPr>
          <p:cNvPr id="161" name="Line 113"/>
          <p:cNvSpPr>
            <a:spLocks noChangeShapeType="1"/>
          </p:cNvSpPr>
          <p:nvPr/>
        </p:nvSpPr>
        <p:spPr bwMode="auto">
          <a:xfrm flipV="1">
            <a:off x="3818598" y="4350429"/>
            <a:ext cx="0" cy="860425"/>
          </a:xfrm>
          <a:prstGeom prst="line">
            <a:avLst/>
          </a:prstGeom>
          <a:noFill/>
          <a:ln w="22225">
            <a:solidFill>
              <a:srgbClr val="EEECE1">
                <a:lumMod val="10000"/>
                <a:alpha val="75000"/>
              </a:srgbClr>
            </a:solidFill>
            <a:prstDash val="sysDot"/>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2" name="Line 49"/>
          <p:cNvSpPr>
            <a:spLocks noChangeShapeType="1"/>
          </p:cNvSpPr>
          <p:nvPr/>
        </p:nvSpPr>
        <p:spPr bwMode="auto">
          <a:xfrm flipH="1">
            <a:off x="4015657" y="5393020"/>
            <a:ext cx="576774"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3" name="TextBox 162"/>
          <p:cNvSpPr txBox="1"/>
          <p:nvPr/>
        </p:nvSpPr>
        <p:spPr>
          <a:xfrm>
            <a:off x="3924631" y="5533674"/>
            <a:ext cx="758825" cy="307777"/>
          </a:xfrm>
          <a:prstGeom prst="rect">
            <a:avLst/>
          </a:prstGeom>
          <a:noFill/>
        </p:spPr>
        <p:txBody>
          <a:bodyPr wrap="square" rtlCol="0">
            <a:spAutoFit/>
          </a:bodyPr>
          <a:lstStyle/>
          <a:p>
            <a:r>
              <a:rPr lang="zh-CN" altLang="en-US" sz="1400" dirty="0" smtClean="0">
                <a:latin typeface="微软雅黑" panose="020B0503020204020204" charset="-122"/>
                <a:ea typeface="微软雅黑" panose="020B0503020204020204" charset="-122"/>
              </a:rPr>
              <a:t>不合格</a:t>
            </a:r>
            <a:endParaRPr lang="zh-CN" altLang="en-US" sz="1400" dirty="0">
              <a:latin typeface="微软雅黑" panose="020B0503020204020204" charset="-122"/>
              <a:ea typeface="微软雅黑" panose="020B0503020204020204" charset="-122"/>
            </a:endParaRPr>
          </a:p>
        </p:txBody>
      </p:sp>
      <p:sp>
        <p:nvSpPr>
          <p:cNvPr id="164" name="TextBox 163"/>
          <p:cNvSpPr txBox="1"/>
          <p:nvPr/>
        </p:nvSpPr>
        <p:spPr>
          <a:xfrm>
            <a:off x="3771774" y="4580012"/>
            <a:ext cx="461665" cy="558354"/>
          </a:xfrm>
          <a:prstGeom prst="rect">
            <a:avLst/>
          </a:prstGeom>
          <a:noFill/>
        </p:spPr>
        <p:txBody>
          <a:bodyPr vert="eaVert" wrap="square" rtlCol="0">
            <a:spAutoFit/>
          </a:bodyPr>
          <a:lstStyle/>
          <a:p>
            <a:r>
              <a:rPr lang="zh-CN" altLang="en-US" sz="1400" dirty="0">
                <a:solidFill>
                  <a:srgbClr val="080808"/>
                </a:solidFill>
                <a:latin typeface="微软雅黑" panose="020B0503020204020204" charset="-122"/>
                <a:ea typeface="微软雅黑" panose="020B0503020204020204" charset="-122"/>
              </a:rPr>
              <a:t>补正</a:t>
            </a:r>
            <a:endParaRPr lang="zh-CN" altLang="en-US" sz="1400" dirty="0">
              <a:solidFill>
                <a:srgbClr val="080808"/>
              </a:solidFill>
              <a:latin typeface="微软雅黑" panose="020B0503020204020204" charset="-122"/>
              <a:ea typeface="微软雅黑" panose="020B0503020204020204" charset="-122"/>
            </a:endParaRPr>
          </a:p>
        </p:txBody>
      </p:sp>
      <p:sp>
        <p:nvSpPr>
          <p:cNvPr id="165" name="Line 141"/>
          <p:cNvSpPr>
            <a:spLocks noChangeShapeType="1"/>
          </p:cNvSpPr>
          <p:nvPr/>
        </p:nvSpPr>
        <p:spPr bwMode="auto">
          <a:xfrm flipV="1">
            <a:off x="4592431" y="4358408"/>
            <a:ext cx="0" cy="1057275"/>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6" name="Line 442"/>
          <p:cNvSpPr>
            <a:spLocks noChangeShapeType="1"/>
          </p:cNvSpPr>
          <p:nvPr/>
        </p:nvSpPr>
        <p:spPr bwMode="auto">
          <a:xfrm>
            <a:off x="6301307" y="4211193"/>
            <a:ext cx="431800" cy="0"/>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7" name="TextBox 166"/>
          <p:cNvSpPr txBox="1"/>
          <p:nvPr/>
        </p:nvSpPr>
        <p:spPr>
          <a:xfrm>
            <a:off x="6253622" y="4383230"/>
            <a:ext cx="400110" cy="1458222"/>
          </a:xfrm>
          <a:prstGeom prst="rect">
            <a:avLst/>
          </a:prstGeom>
          <a:noFill/>
        </p:spPr>
        <p:txBody>
          <a:bodyPr vert="eaVert" wrap="square" rtlCol="0">
            <a:spAutoFit/>
          </a:bodyPr>
          <a:lstStyle/>
          <a:p>
            <a:r>
              <a:rPr lang="zh-CN" altLang="en-US" sz="1400" dirty="0" smtClean="0">
                <a:latin typeface="微软雅黑" panose="020B0503020204020204" charset="-122"/>
                <a:ea typeface="微软雅黑" panose="020B0503020204020204" charset="-122"/>
              </a:rPr>
              <a:t>无不符合项</a:t>
            </a:r>
            <a:endParaRPr lang="zh-CN" altLang="en-US" sz="1400" dirty="0">
              <a:latin typeface="微软雅黑" panose="020B0503020204020204" charset="-122"/>
              <a:ea typeface="微软雅黑" panose="020B0503020204020204" charset="-122"/>
            </a:endParaRPr>
          </a:p>
        </p:txBody>
      </p:sp>
      <p:sp>
        <p:nvSpPr>
          <p:cNvPr id="168" name="TextBox 167"/>
          <p:cNvSpPr txBox="1"/>
          <p:nvPr/>
        </p:nvSpPr>
        <p:spPr>
          <a:xfrm>
            <a:off x="6086320" y="2880446"/>
            <a:ext cx="430887" cy="1107496"/>
          </a:xfrm>
          <a:prstGeom prst="rect">
            <a:avLst/>
          </a:prstGeom>
          <a:noFill/>
        </p:spPr>
        <p:txBody>
          <a:bodyPr vert="eaVert" wrap="square" rtlCol="0">
            <a:spAutoFit/>
          </a:bodyPr>
          <a:lstStyle/>
          <a:p>
            <a:r>
              <a:rPr lang="zh-CN" altLang="en-US" sz="1600" dirty="0" smtClean="0">
                <a:latin typeface="微软雅黑" panose="020B0503020204020204" charset="-122"/>
                <a:ea typeface="微软雅黑" panose="020B0503020204020204" charset="-122"/>
              </a:rPr>
              <a:t>有不符合项</a:t>
            </a:r>
            <a:endParaRPr lang="zh-CN" altLang="en-US" sz="1600" dirty="0">
              <a:latin typeface="微软雅黑" panose="020B0503020204020204" charset="-122"/>
              <a:ea typeface="微软雅黑" panose="020B0503020204020204" charset="-122"/>
            </a:endParaRPr>
          </a:p>
        </p:txBody>
      </p:sp>
      <p:grpSp>
        <p:nvGrpSpPr>
          <p:cNvPr id="169" name="组合 329"/>
          <p:cNvGrpSpPr/>
          <p:nvPr/>
        </p:nvGrpSpPr>
        <p:grpSpPr bwMode="auto">
          <a:xfrm>
            <a:off x="5429769" y="2959414"/>
            <a:ext cx="358775" cy="360362"/>
            <a:chOff x="5143504" y="2777251"/>
            <a:chExt cx="360000" cy="360000"/>
          </a:xfrm>
        </p:grpSpPr>
        <p:grpSp>
          <p:nvGrpSpPr>
            <p:cNvPr id="170" name="Group 461"/>
            <p:cNvGrpSpPr/>
            <p:nvPr/>
          </p:nvGrpSpPr>
          <p:grpSpPr bwMode="auto">
            <a:xfrm>
              <a:off x="5143504" y="2777251"/>
              <a:ext cx="360000" cy="360000"/>
              <a:chOff x="2016" y="1920"/>
              <a:chExt cx="1680" cy="1680"/>
            </a:xfrm>
          </p:grpSpPr>
          <p:sp>
            <p:nvSpPr>
              <p:cNvPr id="172" name="Oval 462"/>
              <p:cNvSpPr>
                <a:spLocks noChangeArrowheads="1"/>
              </p:cNvSpPr>
              <p:nvPr/>
            </p:nvSpPr>
            <p:spPr bwMode="gray">
              <a:xfrm>
                <a:off x="2016" y="1920"/>
                <a:ext cx="1680"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73" name="Freeform 463"/>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71" name="Text Box 464"/>
            <p:cNvSpPr txBox="1">
              <a:spLocks noChangeArrowheads="1"/>
            </p:cNvSpPr>
            <p:nvPr/>
          </p:nvSpPr>
          <p:spPr bwMode="gray">
            <a:xfrm>
              <a:off x="5164212" y="2802625"/>
              <a:ext cx="318584"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sp>
        <p:nvSpPr>
          <p:cNvPr id="174" name="TextBox 173"/>
          <p:cNvSpPr txBox="1"/>
          <p:nvPr/>
        </p:nvSpPr>
        <p:spPr>
          <a:xfrm>
            <a:off x="6855239" y="2520655"/>
            <a:ext cx="400110" cy="1356162"/>
          </a:xfrm>
          <a:prstGeom prst="rect">
            <a:avLst/>
          </a:prstGeom>
          <a:noFill/>
        </p:spPr>
        <p:txBody>
          <a:bodyPr vert="eaVert" wrap="square" rtlCol="0">
            <a:spAutoFit/>
          </a:bodyPr>
          <a:lstStyle/>
          <a:p>
            <a:r>
              <a:rPr lang="zh-CN" altLang="en-US" sz="1400" dirty="0" smtClean="0">
                <a:latin typeface="微软雅黑" panose="020B0503020204020204" charset="-122"/>
                <a:ea typeface="微软雅黑" panose="020B0503020204020204" charset="-122"/>
              </a:rPr>
              <a:t>跟踪不符合项</a:t>
            </a:r>
            <a:endParaRPr lang="zh-CN" altLang="en-US" sz="1400" dirty="0">
              <a:latin typeface="微软雅黑" panose="020B0503020204020204" charset="-122"/>
              <a:ea typeface="微软雅黑" panose="020B0503020204020204" charset="-122"/>
            </a:endParaRPr>
          </a:p>
        </p:txBody>
      </p:sp>
      <p:sp>
        <p:nvSpPr>
          <p:cNvPr id="175" name="TextBox 174"/>
          <p:cNvSpPr txBox="1"/>
          <p:nvPr/>
        </p:nvSpPr>
        <p:spPr>
          <a:xfrm>
            <a:off x="5250352" y="2537799"/>
            <a:ext cx="400110" cy="556805"/>
          </a:xfrm>
          <a:prstGeom prst="rect">
            <a:avLst/>
          </a:prstGeom>
          <a:noFill/>
        </p:spPr>
        <p:txBody>
          <a:bodyPr vert="eaVert" wrap="square" rtlCol="0">
            <a:spAutoFit/>
          </a:bodyPr>
          <a:lstStyle/>
          <a:p>
            <a:r>
              <a:rPr lang="zh-CN" altLang="en-US" sz="1400" dirty="0" smtClean="0">
                <a:latin typeface="微软雅黑" panose="020B0503020204020204" charset="-122"/>
                <a:ea typeface="微软雅黑" panose="020B0503020204020204" charset="-122"/>
              </a:rPr>
              <a:t>改进</a:t>
            </a:r>
            <a:endParaRPr lang="zh-CN" altLang="en-US" sz="1400" dirty="0">
              <a:latin typeface="微软雅黑" panose="020B0503020204020204" charset="-122"/>
              <a:ea typeface="微软雅黑" panose="020B0503020204020204" charset="-122"/>
            </a:endParaRPr>
          </a:p>
        </p:txBody>
      </p:sp>
      <p:sp>
        <p:nvSpPr>
          <p:cNvPr id="178" name="Line 141"/>
          <p:cNvSpPr>
            <a:spLocks noChangeShapeType="1"/>
          </p:cNvSpPr>
          <p:nvPr/>
        </p:nvSpPr>
        <p:spPr bwMode="auto">
          <a:xfrm flipV="1">
            <a:off x="8445148" y="4354652"/>
            <a:ext cx="2" cy="1486799"/>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1" name="Line 141"/>
          <p:cNvSpPr>
            <a:spLocks noChangeShapeType="1"/>
          </p:cNvSpPr>
          <p:nvPr/>
        </p:nvSpPr>
        <p:spPr bwMode="auto">
          <a:xfrm flipV="1">
            <a:off x="1453875" y="5838955"/>
            <a:ext cx="6991273" cy="0"/>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2" name="Line 49"/>
          <p:cNvSpPr>
            <a:spLocks noChangeShapeType="1"/>
          </p:cNvSpPr>
          <p:nvPr/>
        </p:nvSpPr>
        <p:spPr bwMode="auto">
          <a:xfrm flipH="1" flipV="1">
            <a:off x="1453876" y="4425983"/>
            <a:ext cx="0" cy="1412971"/>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3" name="TextBox 182"/>
          <p:cNvSpPr txBox="1"/>
          <p:nvPr/>
        </p:nvSpPr>
        <p:spPr>
          <a:xfrm>
            <a:off x="5043738" y="5869362"/>
            <a:ext cx="2467693" cy="307777"/>
          </a:xfrm>
          <a:prstGeom prst="rect">
            <a:avLst/>
          </a:prstGeom>
          <a:noFill/>
        </p:spPr>
        <p:txBody>
          <a:bodyPr wrap="square" rtlCol="0">
            <a:spAutoFit/>
          </a:bodyPr>
          <a:lstStyle/>
          <a:p>
            <a:r>
              <a:rPr lang="zh-CN" altLang="en-US" sz="1400" dirty="0" smtClean="0">
                <a:latin typeface="微软雅黑" panose="020B0503020204020204" charset="-122"/>
                <a:ea typeface="微软雅黑" panose="020B0503020204020204" charset="-122"/>
              </a:rPr>
              <a:t>未通过认证</a:t>
            </a:r>
            <a:endParaRPr lang="zh-CN" altLang="en-US" sz="1400" dirty="0">
              <a:latin typeface="微软雅黑" panose="020B0503020204020204" charset="-122"/>
              <a:ea typeface="微软雅黑" panose="020B0503020204020204" charset="-122"/>
            </a:endParaRPr>
          </a:p>
        </p:txBody>
      </p:sp>
      <p:sp>
        <p:nvSpPr>
          <p:cNvPr id="184" name="Line 141"/>
          <p:cNvSpPr>
            <a:spLocks noChangeShapeType="1"/>
          </p:cNvSpPr>
          <p:nvPr/>
        </p:nvSpPr>
        <p:spPr bwMode="auto">
          <a:xfrm flipH="1" flipV="1">
            <a:off x="8445148" y="2327804"/>
            <a:ext cx="1" cy="1691748"/>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5" name="Line 141"/>
          <p:cNvSpPr>
            <a:spLocks noChangeShapeType="1"/>
          </p:cNvSpPr>
          <p:nvPr/>
        </p:nvSpPr>
        <p:spPr bwMode="auto">
          <a:xfrm>
            <a:off x="3823246" y="2327804"/>
            <a:ext cx="4621902" cy="0"/>
          </a:xfrm>
          <a:prstGeom prst="line">
            <a:avLst/>
          </a:prstGeom>
          <a:noFill/>
          <a:ln w="22225">
            <a:solidFill>
              <a:srgbClr val="EEECE1">
                <a:lumMod val="10000"/>
                <a:alpha val="75000"/>
              </a:srgbClr>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6" name="Line 99"/>
          <p:cNvSpPr>
            <a:spLocks noChangeShapeType="1"/>
          </p:cNvSpPr>
          <p:nvPr/>
        </p:nvSpPr>
        <p:spPr bwMode="auto">
          <a:xfrm>
            <a:off x="3825350" y="2318470"/>
            <a:ext cx="1587" cy="1669471"/>
          </a:xfrm>
          <a:prstGeom prst="line">
            <a:avLst/>
          </a:prstGeom>
          <a:noFill/>
          <a:ln w="22225">
            <a:solidFill>
              <a:srgbClr val="EEECE1">
                <a:lumMod val="10000"/>
                <a:alpha val="75000"/>
              </a:srgbClr>
            </a:solidFill>
            <a:round/>
            <a:tailEnd type="triangle" w="lg"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7" name="TextBox 186"/>
          <p:cNvSpPr txBox="1"/>
          <p:nvPr/>
        </p:nvSpPr>
        <p:spPr>
          <a:xfrm>
            <a:off x="6874766" y="1993475"/>
            <a:ext cx="1809476" cy="307777"/>
          </a:xfrm>
          <a:prstGeom prst="rect">
            <a:avLst/>
          </a:prstGeom>
          <a:noFill/>
        </p:spPr>
        <p:txBody>
          <a:bodyPr wrap="square" rtlCol="0">
            <a:spAutoFit/>
          </a:bodyPr>
          <a:lstStyle/>
          <a:p>
            <a:r>
              <a:rPr lang="zh-CN" altLang="en-US" sz="1400" dirty="0" smtClean="0">
                <a:latin typeface="微软雅黑" panose="020B0503020204020204" charset="-122"/>
                <a:ea typeface="微软雅黑" panose="020B0503020204020204" charset="-122"/>
              </a:rPr>
              <a:t>补充审核</a:t>
            </a:r>
            <a:endParaRPr lang="zh-CN" altLang="en-US" sz="1400" dirty="0">
              <a:latin typeface="微软雅黑" panose="020B0503020204020204" charset="-122"/>
              <a:ea typeface="微软雅黑" panose="020B0503020204020204" charset="-122"/>
            </a:endParaRPr>
          </a:p>
        </p:txBody>
      </p:sp>
      <p:sp>
        <p:nvSpPr>
          <p:cNvPr id="190" name="Text Box 459"/>
          <p:cNvSpPr txBox="1">
            <a:spLocks noChangeArrowheads="1"/>
          </p:cNvSpPr>
          <p:nvPr/>
        </p:nvSpPr>
        <p:spPr bwMode="gray">
          <a:xfrm>
            <a:off x="5463285" y="2988395"/>
            <a:ext cx="306389"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8</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nvGrpSpPr>
          <p:cNvPr id="191" name="组合 324"/>
          <p:cNvGrpSpPr/>
          <p:nvPr/>
        </p:nvGrpSpPr>
        <p:grpSpPr bwMode="auto">
          <a:xfrm>
            <a:off x="3618324" y="5224617"/>
            <a:ext cx="384175" cy="360363"/>
            <a:chOff x="2795774" y="4035396"/>
            <a:chExt cx="384434" cy="360000"/>
          </a:xfrm>
        </p:grpSpPr>
        <p:grpSp>
          <p:nvGrpSpPr>
            <p:cNvPr id="192" name="Group 130"/>
            <p:cNvGrpSpPr/>
            <p:nvPr/>
          </p:nvGrpSpPr>
          <p:grpSpPr bwMode="auto">
            <a:xfrm>
              <a:off x="2807991" y="4035396"/>
              <a:ext cx="360000" cy="360000"/>
              <a:chOff x="2016" y="1920"/>
              <a:chExt cx="1680" cy="1680"/>
            </a:xfrm>
          </p:grpSpPr>
          <p:sp>
            <p:nvSpPr>
              <p:cNvPr id="194" name="Oval 131"/>
              <p:cNvSpPr>
                <a:spLocks noChangeArrowheads="1"/>
              </p:cNvSpPr>
              <p:nvPr/>
            </p:nvSpPr>
            <p:spPr bwMode="gray">
              <a:xfrm>
                <a:off x="2018" y="1920"/>
                <a:ext cx="1675"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95" name="Freeform 132"/>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93" name="Text Box 133"/>
            <p:cNvSpPr txBox="1">
              <a:spLocks noChangeArrowheads="1"/>
            </p:cNvSpPr>
            <p:nvPr/>
          </p:nvSpPr>
          <p:spPr bwMode="gray">
            <a:xfrm>
              <a:off x="2795774" y="4062356"/>
              <a:ext cx="384434"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4</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cxnSp>
        <p:nvCxnSpPr>
          <p:cNvPr id="4" name="直接箭头连接符 3"/>
          <p:cNvCxnSpPr/>
          <p:nvPr/>
        </p:nvCxnSpPr>
        <p:spPr bwMode="auto">
          <a:xfrm flipV="1">
            <a:off x="10352062" y="3562256"/>
            <a:ext cx="0" cy="425685"/>
          </a:xfrm>
          <a:prstGeom prst="straightConnector1">
            <a:avLst/>
          </a:prstGeom>
          <a:noFill/>
          <a:ln w="22225">
            <a:solidFill>
              <a:srgbClr val="EEECE1">
                <a:lumMod val="10000"/>
                <a:alpha val="75000"/>
              </a:srgbClr>
            </a:solidFill>
            <a:round/>
            <a:tailEnd type="triangle" w="lg" len="med"/>
          </a:ln>
          <a:effectLst/>
        </p:spPr>
      </p:cxnSp>
      <p:grpSp>
        <p:nvGrpSpPr>
          <p:cNvPr id="137" name="组合 331"/>
          <p:cNvGrpSpPr/>
          <p:nvPr/>
        </p:nvGrpSpPr>
        <p:grpSpPr bwMode="auto">
          <a:xfrm>
            <a:off x="10120929" y="3201893"/>
            <a:ext cx="438150" cy="360363"/>
            <a:chOff x="6479137" y="4000448"/>
            <a:chExt cx="438312" cy="360000"/>
          </a:xfrm>
        </p:grpSpPr>
        <p:grpSp>
          <p:nvGrpSpPr>
            <p:cNvPr id="138" name="Group 149"/>
            <p:cNvGrpSpPr/>
            <p:nvPr/>
          </p:nvGrpSpPr>
          <p:grpSpPr bwMode="auto">
            <a:xfrm>
              <a:off x="6518293" y="4000448"/>
              <a:ext cx="360000" cy="360000"/>
              <a:chOff x="2016" y="1920"/>
              <a:chExt cx="1680" cy="1680"/>
            </a:xfrm>
          </p:grpSpPr>
          <p:sp>
            <p:nvSpPr>
              <p:cNvPr id="140" name="Oval 150"/>
              <p:cNvSpPr>
                <a:spLocks noChangeArrowheads="1"/>
              </p:cNvSpPr>
              <p:nvPr/>
            </p:nvSpPr>
            <p:spPr bwMode="gray">
              <a:xfrm>
                <a:off x="2019" y="1920"/>
                <a:ext cx="1675" cy="1680"/>
              </a:xfrm>
              <a:prstGeom prst="ellipse">
                <a:avLst/>
              </a:prstGeom>
              <a:gradFill rotWithShape="1">
                <a:gsLst>
                  <a:gs pos="0">
                    <a:srgbClr val="C0504D"/>
                  </a:gs>
                  <a:gs pos="100000">
                    <a:srgbClr val="C0504D">
                      <a:lumMod val="50000"/>
                    </a:srgbClr>
                  </a:gs>
                </a:gsLst>
                <a:lin ang="5400000" scaled="1"/>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41" name="Freeform 151"/>
              <p:cNvSpPr/>
              <p:nvPr/>
            </p:nvSpPr>
            <p:spPr bwMode="gray">
              <a:xfrm>
                <a:off x="2208" y="1948"/>
                <a:ext cx="1296" cy="634"/>
              </a:xfrm>
              <a:custGeom>
                <a:avLst/>
                <a:gdLst>
                  <a:gd name="T0" fmla="*/ 1074 w 1321"/>
                  <a:gd name="T1" fmla="*/ 126 h 712"/>
                  <a:gd name="T2" fmla="*/ 1088 w 1321"/>
                  <a:gd name="T3" fmla="*/ 139 h 712"/>
                  <a:gd name="T4" fmla="*/ 1091 w 1321"/>
                  <a:gd name="T5" fmla="*/ 151 h 712"/>
                  <a:gd name="T6" fmla="*/ 1086 w 1321"/>
                  <a:gd name="T7" fmla="*/ 162 h 712"/>
                  <a:gd name="T8" fmla="*/ 1072 w 1321"/>
                  <a:gd name="T9" fmla="*/ 171 h 712"/>
                  <a:gd name="T10" fmla="*/ 1051 w 1321"/>
                  <a:gd name="T11" fmla="*/ 182 h 712"/>
                  <a:gd name="T12" fmla="*/ 1023 w 1321"/>
                  <a:gd name="T13" fmla="*/ 190 h 712"/>
                  <a:gd name="T14" fmla="*/ 988 w 1321"/>
                  <a:gd name="T15" fmla="*/ 197 h 712"/>
                  <a:gd name="T16" fmla="*/ 948 w 1321"/>
                  <a:gd name="T17" fmla="*/ 204 h 712"/>
                  <a:gd name="T18" fmla="*/ 902 w 1321"/>
                  <a:gd name="T19" fmla="*/ 209 h 712"/>
                  <a:gd name="T20" fmla="*/ 852 w 1321"/>
                  <a:gd name="T21" fmla="*/ 214 h 712"/>
                  <a:gd name="T22" fmla="*/ 799 w 1321"/>
                  <a:gd name="T23" fmla="*/ 216 h 712"/>
                  <a:gd name="T24" fmla="*/ 740 w 1321"/>
                  <a:gd name="T25" fmla="*/ 221 h 712"/>
                  <a:gd name="T26" fmla="*/ 681 w 1321"/>
                  <a:gd name="T27" fmla="*/ 222 h 712"/>
                  <a:gd name="T28" fmla="*/ 657 w 1321"/>
                  <a:gd name="T29" fmla="*/ 223 h 712"/>
                  <a:gd name="T30" fmla="*/ 393 w 1321"/>
                  <a:gd name="T31" fmla="*/ 223 h 712"/>
                  <a:gd name="T32" fmla="*/ 389 w 1321"/>
                  <a:gd name="T33" fmla="*/ 223 h 712"/>
                  <a:gd name="T34" fmla="*/ 337 w 1321"/>
                  <a:gd name="T35" fmla="*/ 222 h 712"/>
                  <a:gd name="T36" fmla="*/ 287 w 1321"/>
                  <a:gd name="T37" fmla="*/ 221 h 712"/>
                  <a:gd name="T38" fmla="*/ 240 w 1321"/>
                  <a:gd name="T39" fmla="*/ 218 h 712"/>
                  <a:gd name="T40" fmla="*/ 195 w 1321"/>
                  <a:gd name="T41" fmla="*/ 215 h 712"/>
                  <a:gd name="T42" fmla="*/ 155 w 1321"/>
                  <a:gd name="T43" fmla="*/ 212 h 712"/>
                  <a:gd name="T44" fmla="*/ 118 w 1321"/>
                  <a:gd name="T45" fmla="*/ 207 h 712"/>
                  <a:gd name="T46" fmla="*/ 82 w 1321"/>
                  <a:gd name="T47" fmla="*/ 203 h 712"/>
                  <a:gd name="T48" fmla="*/ 57 w 1321"/>
                  <a:gd name="T49" fmla="*/ 198 h 712"/>
                  <a:gd name="T50" fmla="*/ 29 w 1321"/>
                  <a:gd name="T51" fmla="*/ 191 h 712"/>
                  <a:gd name="T52" fmla="*/ 18 w 1321"/>
                  <a:gd name="T53" fmla="*/ 183 h 712"/>
                  <a:gd name="T54" fmla="*/ 6 w 1321"/>
                  <a:gd name="T55" fmla="*/ 174 h 712"/>
                  <a:gd name="T56" fmla="*/ 0 w 1321"/>
                  <a:gd name="T57" fmla="*/ 164 h 712"/>
                  <a:gd name="T58" fmla="*/ 0 w 1321"/>
                  <a:gd name="T59" fmla="*/ 163 h 712"/>
                  <a:gd name="T60" fmla="*/ 4 w 1321"/>
                  <a:gd name="T61" fmla="*/ 151 h 712"/>
                  <a:gd name="T62" fmla="*/ 16 w 1321"/>
                  <a:gd name="T63" fmla="*/ 140 h 712"/>
                  <a:gd name="T64" fmla="*/ 41 w 1321"/>
                  <a:gd name="T65" fmla="*/ 116 h 712"/>
                  <a:gd name="T66" fmla="*/ 76 w 1321"/>
                  <a:gd name="T67" fmla="*/ 93 h 712"/>
                  <a:gd name="T68" fmla="*/ 122 w 1321"/>
                  <a:gd name="T69" fmla="*/ 74 h 712"/>
                  <a:gd name="T70" fmla="*/ 169 w 1321"/>
                  <a:gd name="T71" fmla="*/ 54 h 712"/>
                  <a:gd name="T72" fmla="*/ 223 w 1321"/>
                  <a:gd name="T73" fmla="*/ 38 h 712"/>
                  <a:gd name="T74" fmla="*/ 282 w 1321"/>
                  <a:gd name="T75" fmla="*/ 26 h 712"/>
                  <a:gd name="T76" fmla="*/ 342 w 1321"/>
                  <a:gd name="T77" fmla="*/ 14 h 712"/>
                  <a:gd name="T78" fmla="*/ 411 w 1321"/>
                  <a:gd name="T79" fmla="*/ 7 h 712"/>
                  <a:gd name="T80" fmla="*/ 480 w 1321"/>
                  <a:gd name="T81" fmla="*/ 4 h 712"/>
                  <a:gd name="T82" fmla="*/ 551 w 1321"/>
                  <a:gd name="T83" fmla="*/ 0 h 712"/>
                  <a:gd name="T84" fmla="*/ 551 w 1321"/>
                  <a:gd name="T85" fmla="*/ 0 h 712"/>
                  <a:gd name="T86" fmla="*/ 627 w 1321"/>
                  <a:gd name="T87" fmla="*/ 4 h 712"/>
                  <a:gd name="T88" fmla="*/ 700 w 1321"/>
                  <a:gd name="T89" fmla="*/ 7 h 712"/>
                  <a:gd name="T90" fmla="*/ 770 w 1321"/>
                  <a:gd name="T91" fmla="*/ 16 h 712"/>
                  <a:gd name="T92" fmla="*/ 835 w 1321"/>
                  <a:gd name="T93" fmla="*/ 28 h 712"/>
                  <a:gd name="T94" fmla="*/ 894 w 1321"/>
                  <a:gd name="T95" fmla="*/ 43 h 712"/>
                  <a:gd name="T96" fmla="*/ 949 w 1321"/>
                  <a:gd name="T97" fmla="*/ 61 h 712"/>
                  <a:gd name="T98" fmla="*/ 998 w 1321"/>
                  <a:gd name="T99" fmla="*/ 80 h 712"/>
                  <a:gd name="T100" fmla="*/ 1040 w 1321"/>
                  <a:gd name="T101" fmla="*/ 102 h 712"/>
                  <a:gd name="T102" fmla="*/ 1074 w 1321"/>
                  <a:gd name="T103" fmla="*/ 126 h 712"/>
                  <a:gd name="T104" fmla="*/ 1074 w 1321"/>
                  <a:gd name="T105" fmla="*/ 12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0504D">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39" name="Text Box 152"/>
            <p:cNvSpPr txBox="1">
              <a:spLocks noChangeArrowheads="1"/>
            </p:cNvSpPr>
            <p:nvPr/>
          </p:nvSpPr>
          <p:spPr bwMode="gray">
            <a:xfrm>
              <a:off x="6479137" y="4025821"/>
              <a:ext cx="438312" cy="3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rPr>
                <a:t>13</a:t>
              </a:r>
              <a:endParaRPr kumimoji="0" lang="en-US" altLang="zh-CN" sz="1400" b="0" i="0" u="none" strike="noStrike" kern="0" cap="none" spc="0" normalizeH="0" baseline="0" noProof="0" dirty="0" smtClean="0">
                <a:ln>
                  <a:noFill/>
                </a:ln>
                <a:solidFill>
                  <a:srgbClr val="FFFFFF"/>
                </a:solidFill>
                <a:effectLst/>
                <a:uLnTx/>
                <a:uFillTx/>
                <a:latin typeface="Calibri" panose="020F0502020204030204" charset="0"/>
                <a:ea typeface="微软雅黑" panose="020B0503020204020204" charset="-122"/>
              </a:endParaRPr>
            </a:p>
          </p:txBody>
        </p:sp>
      </p:grpSp>
      <p:sp>
        <p:nvSpPr>
          <p:cNvPr id="157" name="TextBox 156"/>
          <p:cNvSpPr txBox="1"/>
          <p:nvPr/>
        </p:nvSpPr>
        <p:spPr>
          <a:xfrm>
            <a:off x="9932500" y="2781371"/>
            <a:ext cx="839123" cy="307777"/>
          </a:xfrm>
          <a:prstGeom prst="rect">
            <a:avLst/>
          </a:prstGeom>
          <a:noFill/>
        </p:spPr>
        <p:txBody>
          <a:bodyPr wrap="square" rtlCol="0">
            <a:spAutoFit/>
          </a:bodyPr>
          <a:lstStyle/>
          <a:p>
            <a:pPr algn="ctr"/>
            <a:r>
              <a:rPr lang="zh-CN" altLang="en-US" sz="1400" dirty="0" smtClean="0">
                <a:latin typeface="微软雅黑" panose="020B0503020204020204" charset="-122"/>
                <a:ea typeface="微软雅黑" panose="020B0503020204020204" charset="-122"/>
              </a:rPr>
              <a:t>再认证</a:t>
            </a:r>
            <a:endParaRPr lang="zh-CN" altLang="en-US" sz="1400" dirty="0">
              <a:latin typeface="微软雅黑" panose="020B0503020204020204" charset="-122"/>
              <a:ea typeface="微软雅黑" panose="020B0503020204020204" charset="-122"/>
            </a:endParaRPr>
          </a:p>
        </p:txBody>
      </p:sp>
      <p:sp>
        <p:nvSpPr>
          <p:cNvPr id="159" name="Text Box 64"/>
          <p:cNvSpPr txBox="1">
            <a:spLocks noChangeArrowheads="1"/>
          </p:cNvSpPr>
          <p:nvPr/>
        </p:nvSpPr>
        <p:spPr bwMode="auto">
          <a:xfrm>
            <a:off x="10555043" y="3158238"/>
            <a:ext cx="40011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dirty="0" smtClean="0">
                <a:solidFill>
                  <a:srgbClr val="080808"/>
                </a:solidFill>
                <a:latin typeface="微软雅黑" panose="020B0503020204020204" charset="-122"/>
                <a:ea typeface="微软雅黑" panose="020B0503020204020204" charset="-122"/>
              </a:rPr>
              <a:t>监督审核</a:t>
            </a:r>
            <a:endParaRPr lang="zh-CN" altLang="en-US" sz="1400" dirty="0">
              <a:solidFill>
                <a:srgbClr val="080808"/>
              </a:solidFill>
              <a:latin typeface="微软雅黑" panose="020B0503020204020204" charset="-122"/>
              <a:ea typeface="微软雅黑" panose="020B0503020204020204" charset="-122"/>
            </a:endParaRPr>
          </a:p>
        </p:txBody>
      </p:sp>
      <p:sp>
        <p:nvSpPr>
          <p:cNvPr id="176" name="文本框 175"/>
          <p:cNvSpPr txBox="1"/>
          <p:nvPr/>
        </p:nvSpPr>
        <p:spPr>
          <a:xfrm>
            <a:off x="25400" y="283364"/>
            <a:ext cx="2814921" cy="398780"/>
          </a:xfrm>
          <a:prstGeom prst="rect">
            <a:avLst/>
          </a:prstGeom>
          <a:noFill/>
        </p:spPr>
        <p:txBody>
          <a:bodyPr wrap="square" rtlCol="0">
            <a:spAutoFit/>
          </a:bodyPr>
          <a:lstStyle/>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外部流程</a:t>
            </a:r>
            <a:endParaRPr lang="zh-CN" altLang="zh-CN" sz="20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465" y="283210"/>
            <a:ext cx="2990215" cy="398780"/>
          </a:xfrm>
          <a:prstGeom prst="rect">
            <a:avLst/>
          </a:prstGeom>
          <a:noFill/>
        </p:spPr>
        <p:txBody>
          <a:bodyPr wrap="square" rtlCol="0">
            <a:spAutoFit/>
          </a:bodyPr>
          <a:lstStyle/>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外部流程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机构</a:t>
            </a:r>
            <a:endParaRPr lang="zh-CN" altLang="en-US" sz="20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2" name="文本框 1"/>
          <p:cNvSpPr txBox="1"/>
          <p:nvPr/>
        </p:nvSpPr>
        <p:spPr>
          <a:xfrm>
            <a:off x="1157287" y="1500188"/>
            <a:ext cx="9886951" cy="1499898"/>
          </a:xfrm>
          <a:prstGeom prst="rect">
            <a:avLst/>
          </a:prstGeom>
        </p:spPr>
        <p:txBody>
          <a:bodyPr wrap="square" rtlCol="0">
            <a:spAutoFit/>
          </a:bodyPr>
          <a:lstStyle/>
          <a:p>
            <a:pPr>
              <a:lnSpc>
                <a:spcPct val="250000"/>
              </a:lnSpc>
              <a:buNone/>
            </a:pPr>
            <a:r>
              <a:rPr lang="zh-CN" altLang="en-US" sz="2000" b="1" dirty="0">
                <a:latin typeface="+mn-ea"/>
              </a:rPr>
              <a:t>第三方</a:t>
            </a:r>
            <a:r>
              <a:rPr lang="zh-CN" altLang="en-US" sz="2000" b="1" dirty="0" smtClean="0">
                <a:latin typeface="+mn-ea"/>
              </a:rPr>
              <a:t>认证：</a:t>
            </a:r>
            <a:r>
              <a:rPr lang="zh-CN" altLang="en-US" sz="2000" dirty="0">
                <a:latin typeface="+mn-ea"/>
              </a:rPr>
              <a:t>除了己方之外的第三方认证机构。第三方认证是为了</a:t>
            </a:r>
            <a:r>
              <a:rPr lang="zh-CN" altLang="en-US" sz="2000" dirty="0" smtClean="0">
                <a:latin typeface="+mn-ea"/>
              </a:rPr>
              <a:t>验证贯标申请者的体系运作真实度，</a:t>
            </a:r>
            <a:r>
              <a:rPr lang="zh-CN" altLang="en-US" sz="2000" dirty="0">
                <a:latin typeface="+mn-ea"/>
              </a:rPr>
              <a:t>最大程度上的杜绝虚假信息，</a:t>
            </a:r>
            <a:r>
              <a:rPr lang="zh-CN" altLang="en-US" sz="2000" dirty="0" smtClean="0">
                <a:latin typeface="+mn-ea"/>
              </a:rPr>
              <a:t>保证相关方的</a:t>
            </a:r>
            <a:r>
              <a:rPr lang="zh-CN" altLang="en-US" sz="2000" dirty="0">
                <a:latin typeface="+mn-ea"/>
              </a:rPr>
              <a:t>利益</a:t>
            </a:r>
            <a:r>
              <a:rPr lang="zh-CN" altLang="en-US" sz="2000" dirty="0" smtClean="0">
                <a:latin typeface="+mn-ea"/>
              </a:rPr>
              <a:t>。</a:t>
            </a:r>
            <a:endParaRPr lang="en-US" altLang="zh-CN" sz="2000" dirty="0" smtClean="0">
              <a:latin typeface="+mn-ea"/>
            </a:endParaRPr>
          </a:p>
        </p:txBody>
      </p:sp>
      <p:sp>
        <p:nvSpPr>
          <p:cNvPr id="3" name="文本框 2"/>
          <p:cNvSpPr txBox="1"/>
          <p:nvPr/>
        </p:nvSpPr>
        <p:spPr>
          <a:xfrm>
            <a:off x="1157287" y="3243263"/>
            <a:ext cx="4374916" cy="1938992"/>
          </a:xfrm>
          <a:prstGeom prst="rect">
            <a:avLst/>
          </a:prstGeom>
        </p:spPr>
        <p:txBody>
          <a:bodyPr wrap="none" rtlCol="0">
            <a:spAutoFit/>
          </a:bodyPr>
          <a:lstStyle/>
          <a:p>
            <a:pPr>
              <a:lnSpc>
                <a:spcPct val="250000"/>
              </a:lnSpc>
              <a:buNone/>
            </a:pPr>
            <a:r>
              <a:rPr lang="en-US" altLang="zh-CN" sz="2400" b="1" dirty="0" smtClean="0">
                <a:latin typeface="+mn-ea"/>
              </a:rPr>
              <a:t>1</a:t>
            </a:r>
            <a:r>
              <a:rPr lang="zh-CN" altLang="en-US" sz="2400" b="1" dirty="0" smtClean="0">
                <a:latin typeface="+mn-ea"/>
              </a:rPr>
              <a:t>、中</a:t>
            </a:r>
            <a:r>
              <a:rPr lang="zh-CN" altLang="en-US" sz="2400" b="1" dirty="0">
                <a:latin typeface="+mn-ea"/>
              </a:rPr>
              <a:t>知（北京）认证有限公司</a:t>
            </a:r>
            <a:endParaRPr lang="en-US" altLang="zh-CN" sz="2400" b="1" dirty="0">
              <a:latin typeface="+mn-ea"/>
            </a:endParaRPr>
          </a:p>
          <a:p>
            <a:pPr>
              <a:lnSpc>
                <a:spcPct val="250000"/>
              </a:lnSpc>
              <a:buNone/>
            </a:pPr>
            <a:r>
              <a:rPr lang="en-US" altLang="zh-CN" sz="2400" b="1" dirty="0" smtClean="0">
                <a:latin typeface="+mn-ea"/>
              </a:rPr>
              <a:t>2</a:t>
            </a:r>
            <a:r>
              <a:rPr lang="zh-CN" altLang="en-US" sz="2400" b="1" dirty="0" smtClean="0">
                <a:latin typeface="+mn-ea"/>
              </a:rPr>
              <a:t>、中</a:t>
            </a:r>
            <a:r>
              <a:rPr lang="zh-CN" altLang="en-US" sz="2400" b="1" dirty="0">
                <a:latin typeface="+mn-ea"/>
              </a:rPr>
              <a:t>规（北京）认证</a:t>
            </a:r>
            <a:r>
              <a:rPr lang="zh-CN" altLang="en-US" sz="2400" b="1" dirty="0" smtClean="0">
                <a:latin typeface="+mn-ea"/>
              </a:rPr>
              <a:t>有限公司</a:t>
            </a:r>
            <a:endParaRPr lang="zh-CN" altLang="en-US" sz="24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113328" y="1689789"/>
          <a:ext cx="10019861" cy="4120168"/>
        </p:xfrm>
        <a:graphic>
          <a:graphicData uri="http://schemas.openxmlformats.org/drawingml/2006/table">
            <a:tbl>
              <a:tblPr/>
              <a:tblGrid>
                <a:gridCol w="786765"/>
                <a:gridCol w="2008069"/>
                <a:gridCol w="2266660"/>
                <a:gridCol w="4958367"/>
              </a:tblGrid>
              <a:tr h="729854">
                <a:tc>
                  <a:txBody>
                    <a:bodyPr/>
                    <a:p>
                      <a:pPr algn="ctr">
                        <a:spcAft>
                          <a:spcPts val="0"/>
                        </a:spcAft>
                      </a:pPr>
                      <a:r>
                        <a:rPr lang="zh-CN" sz="1800" b="1" kern="100" dirty="0">
                          <a:effectLst/>
                          <a:latin typeface="微软雅黑" panose="020B0503020204020204" charset="-122"/>
                          <a:ea typeface="微软雅黑" panose="020B0503020204020204" charset="-122"/>
                        </a:rPr>
                        <a:t>序号</a:t>
                      </a:r>
                      <a:endParaRPr lang="zh-CN" sz="18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800" b="1" kern="100" dirty="0">
                          <a:effectLst/>
                          <a:latin typeface="微软雅黑" panose="020B0503020204020204" charset="-122"/>
                          <a:ea typeface="微软雅黑" panose="020B0503020204020204" charset="-122"/>
                        </a:rPr>
                        <a:t>收费项目</a:t>
                      </a:r>
                      <a:endParaRPr lang="zh-CN" sz="18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800" b="1" kern="100" dirty="0">
                          <a:effectLst/>
                          <a:latin typeface="微软雅黑" panose="020B0503020204020204" charset="-122"/>
                          <a:ea typeface="微软雅黑" panose="020B0503020204020204" charset="-122"/>
                        </a:rPr>
                        <a:t>标准费用</a:t>
                      </a:r>
                      <a:endParaRPr lang="zh-CN" sz="18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800" b="1" kern="100" dirty="0">
                          <a:effectLst/>
                          <a:latin typeface="微软雅黑" panose="020B0503020204020204" charset="-122"/>
                          <a:ea typeface="微软雅黑" panose="020B0503020204020204" charset="-122"/>
                        </a:rPr>
                        <a:t>备注</a:t>
                      </a:r>
                      <a:endParaRPr lang="zh-CN" sz="18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0349">
                <a:tc>
                  <a:txBody>
                    <a:bodyPr/>
                    <a:p>
                      <a:pPr algn="ctr">
                        <a:spcAft>
                          <a:spcPts val="0"/>
                        </a:spcAft>
                      </a:pPr>
                      <a:r>
                        <a:rPr lang="en-US" sz="1600" b="0" kern="100" dirty="0">
                          <a:effectLst/>
                          <a:latin typeface="微软雅黑" panose="020B0503020204020204" charset="-122"/>
                          <a:ea typeface="微软雅黑" panose="020B0503020204020204" charset="-122"/>
                        </a:rPr>
                        <a:t>1</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600" b="0" kern="100" dirty="0">
                          <a:effectLst/>
                          <a:latin typeface="微软雅黑" panose="020B0503020204020204" charset="-122"/>
                          <a:ea typeface="微软雅黑" panose="020B0503020204020204" charset="-122"/>
                        </a:rPr>
                        <a:t>申请费</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0" kern="100" dirty="0">
                          <a:effectLst/>
                          <a:latin typeface="微软雅黑" panose="020B0503020204020204" charset="-122"/>
                          <a:ea typeface="微软雅黑" panose="020B0503020204020204" charset="-122"/>
                        </a:rPr>
                        <a:t>1000</a:t>
                      </a:r>
                      <a:r>
                        <a:rPr lang="zh-CN" sz="1600" b="0" kern="100" dirty="0">
                          <a:effectLst/>
                          <a:latin typeface="微软雅黑" panose="020B0503020204020204" charset="-122"/>
                          <a:ea typeface="微软雅黑" panose="020B0503020204020204" charset="-122"/>
                        </a:rPr>
                        <a:t>元</a:t>
                      </a:r>
                      <a:r>
                        <a:rPr lang="en-US" sz="1600" b="0" kern="100" dirty="0">
                          <a:effectLst/>
                          <a:latin typeface="微软雅黑" panose="020B0503020204020204" charset="-122"/>
                          <a:ea typeface="微软雅黑" panose="020B0503020204020204" charset="-122"/>
                        </a:rPr>
                        <a:t>/</a:t>
                      </a:r>
                      <a:r>
                        <a:rPr lang="zh-CN" sz="1600" b="0" kern="100" dirty="0">
                          <a:effectLst/>
                          <a:latin typeface="微软雅黑" panose="020B0503020204020204" charset="-122"/>
                          <a:ea typeface="微软雅黑" panose="020B0503020204020204" charset="-122"/>
                        </a:rPr>
                        <a:t>体系</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just">
                        <a:spcAft>
                          <a:spcPts val="0"/>
                        </a:spcAft>
                      </a:pPr>
                      <a:r>
                        <a:rPr lang="zh-CN" sz="1600" kern="100" dirty="0">
                          <a:effectLst/>
                          <a:latin typeface="微软雅黑" panose="020B0503020204020204" charset="-122"/>
                          <a:ea typeface="微软雅黑" panose="020B0503020204020204" charset="-122"/>
                        </a:rPr>
                        <a:t>初次认证的申请费用。</a:t>
                      </a:r>
                      <a:endParaRPr lang="zh-CN" sz="16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97985">
                <a:tc>
                  <a:txBody>
                    <a:bodyPr/>
                    <a:p>
                      <a:pPr algn="ctr">
                        <a:spcAft>
                          <a:spcPts val="0"/>
                        </a:spcAft>
                      </a:pPr>
                      <a:r>
                        <a:rPr lang="en-US" sz="1600" b="0" kern="100" dirty="0">
                          <a:effectLst/>
                          <a:latin typeface="微软雅黑" panose="020B0503020204020204" charset="-122"/>
                          <a:ea typeface="微软雅黑" panose="020B0503020204020204" charset="-122"/>
                        </a:rPr>
                        <a:t>2</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600" b="0" kern="100" dirty="0">
                          <a:effectLst/>
                          <a:latin typeface="微软雅黑" panose="020B0503020204020204" charset="-122"/>
                          <a:ea typeface="微软雅黑" panose="020B0503020204020204" charset="-122"/>
                        </a:rPr>
                        <a:t>审核费</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0" kern="100" dirty="0">
                          <a:effectLst/>
                          <a:latin typeface="微软雅黑" panose="020B0503020204020204" charset="-122"/>
                          <a:ea typeface="微软雅黑" panose="020B0503020204020204" charset="-122"/>
                        </a:rPr>
                        <a:t>4000</a:t>
                      </a:r>
                      <a:r>
                        <a:rPr lang="zh-CN" sz="1600" b="0" kern="100" dirty="0">
                          <a:effectLst/>
                          <a:latin typeface="微软雅黑" panose="020B0503020204020204" charset="-122"/>
                          <a:ea typeface="微软雅黑" panose="020B0503020204020204" charset="-122"/>
                        </a:rPr>
                        <a:t>元</a:t>
                      </a:r>
                      <a:r>
                        <a:rPr lang="en-US" sz="1600" b="0" kern="100" dirty="0">
                          <a:effectLst/>
                          <a:latin typeface="微软雅黑" panose="020B0503020204020204" charset="-122"/>
                          <a:ea typeface="微软雅黑" panose="020B0503020204020204" charset="-122"/>
                        </a:rPr>
                        <a:t>/</a:t>
                      </a:r>
                      <a:r>
                        <a:rPr lang="zh-CN" sz="1600" b="0" kern="100" dirty="0" smtClean="0">
                          <a:effectLst/>
                          <a:latin typeface="微软雅黑" panose="020B0503020204020204" charset="-122"/>
                          <a:ea typeface="微软雅黑" panose="020B0503020204020204" charset="-122"/>
                        </a:rPr>
                        <a:t>人日</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just">
                        <a:spcAft>
                          <a:spcPts val="0"/>
                        </a:spcAft>
                      </a:pPr>
                      <a:r>
                        <a:rPr lang="zh-CN" sz="1600" kern="100" dirty="0">
                          <a:effectLst/>
                          <a:latin typeface="微软雅黑" panose="020B0503020204020204" charset="-122"/>
                          <a:ea typeface="微软雅黑" panose="020B0503020204020204" charset="-122"/>
                        </a:rPr>
                        <a:t>人日数为认证审核所需的审核员人数×工作天数</a:t>
                      </a:r>
                      <a:r>
                        <a:rPr lang="zh-CN" sz="1600" kern="100" dirty="0" smtClean="0">
                          <a:effectLst/>
                          <a:latin typeface="微软雅黑" panose="020B0503020204020204" charset="-122"/>
                          <a:ea typeface="微软雅黑" panose="020B0503020204020204" charset="-122"/>
                        </a:rPr>
                        <a:t>。</a:t>
                      </a:r>
                      <a:endParaRPr lang="zh-CN" sz="16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0349">
                <a:tc>
                  <a:txBody>
                    <a:bodyPr/>
                    <a:p>
                      <a:pPr algn="ctr">
                        <a:spcAft>
                          <a:spcPts val="0"/>
                        </a:spcAft>
                      </a:pPr>
                      <a:r>
                        <a:rPr lang="en-US" sz="1600" b="0" kern="100" dirty="0">
                          <a:effectLst/>
                          <a:latin typeface="微软雅黑" panose="020B0503020204020204" charset="-122"/>
                          <a:ea typeface="微软雅黑" panose="020B0503020204020204" charset="-122"/>
                        </a:rPr>
                        <a:t>3</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600" b="0" kern="100" dirty="0">
                          <a:effectLst/>
                          <a:latin typeface="微软雅黑" panose="020B0503020204020204" charset="-122"/>
                          <a:ea typeface="微软雅黑" panose="020B0503020204020204" charset="-122"/>
                        </a:rPr>
                        <a:t>审定与注册费</a:t>
                      </a:r>
                      <a:endParaRPr lang="zh-CN" sz="1600" b="0" kern="100" dirty="0">
                        <a:effectLst/>
                        <a:latin typeface="微软雅黑" panose="020B0503020204020204" charset="-122"/>
                        <a:ea typeface="微软雅黑" panose="020B0503020204020204" charset="-122"/>
                      </a:endParaRPr>
                    </a:p>
                    <a:p>
                      <a:pPr algn="ctr">
                        <a:spcAft>
                          <a:spcPts val="0"/>
                        </a:spcAft>
                      </a:pPr>
                      <a:r>
                        <a:rPr lang="zh-CN" sz="1600" b="0" kern="100" dirty="0">
                          <a:effectLst/>
                          <a:latin typeface="微软雅黑" panose="020B0503020204020204" charset="-122"/>
                          <a:ea typeface="微软雅黑" panose="020B0503020204020204" charset="-122"/>
                        </a:rPr>
                        <a:t>（含证书费）</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en-US" sz="1600" b="0" kern="100" dirty="0">
                          <a:effectLst/>
                          <a:latin typeface="微软雅黑" panose="020B0503020204020204" charset="-122"/>
                          <a:ea typeface="微软雅黑" panose="020B0503020204020204" charset="-122"/>
                        </a:rPr>
                        <a:t>2000</a:t>
                      </a:r>
                      <a:r>
                        <a:rPr lang="zh-CN" sz="1600" b="0" kern="100" dirty="0">
                          <a:effectLst/>
                          <a:latin typeface="微软雅黑" panose="020B0503020204020204" charset="-122"/>
                          <a:ea typeface="微软雅黑" panose="020B0503020204020204" charset="-122"/>
                        </a:rPr>
                        <a:t>元</a:t>
                      </a:r>
                      <a:r>
                        <a:rPr lang="en-US" sz="1600" b="0" kern="100" dirty="0">
                          <a:effectLst/>
                          <a:latin typeface="微软雅黑" panose="020B0503020204020204" charset="-122"/>
                          <a:ea typeface="微软雅黑" panose="020B0503020204020204" charset="-122"/>
                        </a:rPr>
                        <a:t>/</a:t>
                      </a:r>
                      <a:r>
                        <a:rPr lang="zh-CN" sz="1600" b="0" kern="100" dirty="0">
                          <a:effectLst/>
                          <a:latin typeface="微软雅黑" panose="020B0503020204020204" charset="-122"/>
                          <a:ea typeface="微软雅黑" panose="020B0503020204020204" charset="-122"/>
                        </a:rPr>
                        <a:t>体系</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just">
                        <a:spcAft>
                          <a:spcPts val="0"/>
                        </a:spcAft>
                      </a:pPr>
                      <a:r>
                        <a:rPr lang="zh-CN" sz="1600" kern="100" dirty="0">
                          <a:effectLst/>
                          <a:latin typeface="微软雅黑" panose="020B0503020204020204" charset="-122"/>
                          <a:ea typeface="微软雅黑" panose="020B0503020204020204" charset="-122"/>
                        </a:rPr>
                        <a:t>初次认证、再认证的审定与注册费用。</a:t>
                      </a:r>
                      <a:endParaRPr lang="zh-CN" sz="16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66527">
                <a:tc>
                  <a:txBody>
                    <a:bodyPr/>
                    <a:p>
                      <a:pPr algn="ctr">
                        <a:spcAft>
                          <a:spcPts val="0"/>
                        </a:spcAft>
                      </a:pPr>
                      <a:r>
                        <a:rPr lang="en-US" sz="1600" b="0" kern="100" dirty="0">
                          <a:effectLst/>
                          <a:latin typeface="微软雅黑" panose="020B0503020204020204" charset="-122"/>
                          <a:ea typeface="微软雅黑" panose="020B0503020204020204" charset="-122"/>
                        </a:rPr>
                        <a:t>4</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600" b="0" kern="100" dirty="0">
                          <a:effectLst/>
                          <a:latin typeface="微软雅黑" panose="020B0503020204020204" charset="-122"/>
                          <a:ea typeface="微软雅黑" panose="020B0503020204020204" charset="-122"/>
                        </a:rPr>
                        <a:t>年金</a:t>
                      </a:r>
                      <a:endParaRPr lang="zh-CN" sz="1600" b="0" kern="100" dirty="0">
                        <a:effectLst/>
                        <a:latin typeface="微软雅黑" panose="020B0503020204020204" charset="-122"/>
                        <a:ea typeface="微软雅黑" panose="020B0503020204020204" charset="-122"/>
                      </a:endParaRPr>
                    </a:p>
                    <a:p>
                      <a:pPr algn="ctr">
                        <a:spcAft>
                          <a:spcPts val="0"/>
                        </a:spcAft>
                      </a:pPr>
                      <a:r>
                        <a:rPr lang="zh-CN" sz="1600" b="0" kern="100" dirty="0">
                          <a:effectLst/>
                          <a:latin typeface="微软雅黑" panose="020B0503020204020204" charset="-122"/>
                          <a:ea typeface="微软雅黑" panose="020B0503020204020204" charset="-122"/>
                        </a:rPr>
                        <a:t>（含标志使用费）</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tabLst>
                          <a:tab pos="534670" algn="l"/>
                        </a:tabLst>
                      </a:pPr>
                      <a:r>
                        <a:rPr lang="en-US" sz="1600" b="0" kern="100" dirty="0">
                          <a:effectLst/>
                          <a:latin typeface="微软雅黑" panose="020B0503020204020204" charset="-122"/>
                          <a:ea typeface="微软雅黑" panose="020B0503020204020204" charset="-122"/>
                        </a:rPr>
                        <a:t>2000</a:t>
                      </a:r>
                      <a:r>
                        <a:rPr lang="zh-CN" sz="1600" b="0" kern="100" dirty="0">
                          <a:effectLst/>
                          <a:latin typeface="微软雅黑" panose="020B0503020204020204" charset="-122"/>
                          <a:ea typeface="微软雅黑" panose="020B0503020204020204" charset="-122"/>
                        </a:rPr>
                        <a:t>元</a:t>
                      </a:r>
                      <a:r>
                        <a:rPr lang="en-US" sz="1600" b="0" kern="100" dirty="0">
                          <a:effectLst/>
                          <a:latin typeface="微软雅黑" panose="020B0503020204020204" charset="-122"/>
                          <a:ea typeface="微软雅黑" panose="020B0503020204020204" charset="-122"/>
                        </a:rPr>
                        <a:t>/</a:t>
                      </a:r>
                      <a:r>
                        <a:rPr lang="zh-CN" sz="1600" b="0" kern="100" dirty="0">
                          <a:effectLst/>
                          <a:latin typeface="微软雅黑" panose="020B0503020204020204" charset="-122"/>
                          <a:ea typeface="微软雅黑" panose="020B0503020204020204" charset="-122"/>
                        </a:rPr>
                        <a:t>年</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just">
                        <a:spcAft>
                          <a:spcPts val="0"/>
                        </a:spcAft>
                        <a:tabLst>
                          <a:tab pos="534670" algn="l"/>
                        </a:tabLst>
                      </a:pPr>
                      <a:r>
                        <a:rPr lang="zh-CN" sz="1600" kern="100" dirty="0">
                          <a:effectLst/>
                          <a:latin typeface="微软雅黑" panose="020B0503020204020204" charset="-122"/>
                          <a:ea typeface="微软雅黑" panose="020B0503020204020204" charset="-122"/>
                        </a:rPr>
                        <a:t>年金每年缴纳一次，初次认证第一年免收年金。</a:t>
                      </a:r>
                      <a:endParaRPr lang="zh-CN" sz="16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5104">
                <a:tc>
                  <a:txBody>
                    <a:bodyPr/>
                    <a:p>
                      <a:pPr algn="ctr">
                        <a:spcAft>
                          <a:spcPts val="0"/>
                        </a:spcAft>
                      </a:pPr>
                      <a:r>
                        <a:rPr lang="en-US" sz="1600" b="0" kern="100" dirty="0">
                          <a:effectLst/>
                          <a:latin typeface="微软雅黑" panose="020B0503020204020204" charset="-122"/>
                          <a:ea typeface="微软雅黑" panose="020B0503020204020204" charset="-122"/>
                        </a:rPr>
                        <a:t>5</a:t>
                      </a:r>
                      <a:endParaRPr lang="zh-CN" sz="1600" b="0" kern="10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pPr>
                      <a:r>
                        <a:rPr lang="zh-CN" sz="1600" b="0" kern="100" dirty="0">
                          <a:effectLst/>
                          <a:latin typeface="微软雅黑" panose="020B0503020204020204" charset="-122"/>
                          <a:ea typeface="微软雅黑" panose="020B0503020204020204" charset="-122"/>
                        </a:rPr>
                        <a:t>加印</a:t>
                      </a:r>
                      <a:r>
                        <a:rPr lang="en-US" sz="1600" b="0" kern="100" dirty="0">
                          <a:effectLst/>
                          <a:latin typeface="微软雅黑" panose="020B0503020204020204" charset="-122"/>
                          <a:ea typeface="微软雅黑" panose="020B0503020204020204" charset="-122"/>
                        </a:rPr>
                        <a:t>/</a:t>
                      </a:r>
                      <a:r>
                        <a:rPr lang="zh-CN" sz="1600" b="0" kern="100" dirty="0">
                          <a:effectLst/>
                          <a:latin typeface="微软雅黑" panose="020B0503020204020204" charset="-122"/>
                          <a:ea typeface="微软雅黑" panose="020B0503020204020204" charset="-122"/>
                        </a:rPr>
                        <a:t>补发证书费</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spcAft>
                          <a:spcPts val="0"/>
                        </a:spcAft>
                        <a:tabLst>
                          <a:tab pos="534670" algn="l"/>
                        </a:tabLst>
                      </a:pPr>
                      <a:r>
                        <a:rPr lang="en-US" sz="1600" b="0" kern="100" dirty="0">
                          <a:effectLst/>
                          <a:latin typeface="微软雅黑" panose="020B0503020204020204" charset="-122"/>
                          <a:ea typeface="微软雅黑" panose="020B0503020204020204" charset="-122"/>
                        </a:rPr>
                        <a:t>100</a:t>
                      </a:r>
                      <a:r>
                        <a:rPr lang="zh-CN" sz="1600" b="0" kern="100" dirty="0">
                          <a:effectLst/>
                          <a:latin typeface="微软雅黑" panose="020B0503020204020204" charset="-122"/>
                          <a:ea typeface="微软雅黑" panose="020B0503020204020204" charset="-122"/>
                        </a:rPr>
                        <a:t>元</a:t>
                      </a:r>
                      <a:r>
                        <a:rPr lang="en-US" sz="1600" b="0" kern="100" dirty="0">
                          <a:effectLst/>
                          <a:latin typeface="微软雅黑" panose="020B0503020204020204" charset="-122"/>
                          <a:ea typeface="微软雅黑" panose="020B0503020204020204" charset="-122"/>
                        </a:rPr>
                        <a:t>/</a:t>
                      </a:r>
                      <a:r>
                        <a:rPr lang="zh-CN" sz="1600" b="0" kern="100" dirty="0">
                          <a:effectLst/>
                          <a:latin typeface="微软雅黑" panose="020B0503020204020204" charset="-122"/>
                          <a:ea typeface="微软雅黑" panose="020B0503020204020204" charset="-122"/>
                        </a:rPr>
                        <a:t>本</a:t>
                      </a:r>
                      <a:endParaRPr lang="zh-CN" sz="1600" b="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just">
                        <a:spcAft>
                          <a:spcPts val="0"/>
                        </a:spcAft>
                        <a:tabLst>
                          <a:tab pos="534670" algn="l"/>
                        </a:tabLst>
                      </a:pPr>
                      <a:r>
                        <a:rPr lang="en-US" sz="1600" kern="100" dirty="0">
                          <a:effectLst/>
                          <a:latin typeface="微软雅黑" panose="020B0503020204020204" charset="-122"/>
                          <a:ea typeface="微软雅黑" panose="020B0503020204020204" charset="-122"/>
                        </a:rPr>
                        <a:t> </a:t>
                      </a:r>
                      <a:endParaRPr lang="zh-CN" sz="1600" kern="100" dirty="0">
                        <a:effectLst/>
                        <a:latin typeface="微软雅黑" panose="020B0503020204020204" charset="-122"/>
                        <a:ea typeface="微软雅黑" panose="020B0503020204020204" charset="-122"/>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矩形 4"/>
          <p:cNvSpPr/>
          <p:nvPr/>
        </p:nvSpPr>
        <p:spPr>
          <a:xfrm>
            <a:off x="1113073" y="1034520"/>
            <a:ext cx="2363147" cy="461665"/>
          </a:xfrm>
          <a:prstGeom prst="rect">
            <a:avLst/>
          </a:prstGeom>
        </p:spPr>
        <p:txBody>
          <a:bodyPr wrap="none">
            <a:spAutoFit/>
          </a:bodyPr>
          <a:p>
            <a:r>
              <a:rPr lang="zh-CN" altLang="en-US" sz="2400" b="1" dirty="0" smtClean="0">
                <a:latin typeface="微软雅黑" panose="020B0503020204020204" charset="-122"/>
                <a:ea typeface="微软雅黑" panose="020B0503020204020204" charset="-122"/>
                <a:sym typeface="微软雅黑" panose="020B0503020204020204" charset="-122"/>
              </a:rPr>
              <a:t>认证流程</a:t>
            </a:r>
            <a:r>
              <a:rPr lang="en-US" altLang="zh-CN" sz="2400" b="1" dirty="0" smtClean="0">
                <a:latin typeface="微软雅黑" panose="020B0503020204020204" charset="-122"/>
                <a:ea typeface="微软雅黑" panose="020B0503020204020204" charset="-122"/>
                <a:sym typeface="微软雅黑" panose="020B0503020204020204" charset="-122"/>
              </a:rPr>
              <a:t>—</a:t>
            </a:r>
            <a:r>
              <a:rPr lang="zh-CN" altLang="en-US" sz="2400" b="1" dirty="0" smtClean="0">
                <a:latin typeface="微软雅黑" panose="020B0503020204020204" charset="-122"/>
                <a:ea typeface="微软雅黑" panose="020B0503020204020204" charset="-122"/>
                <a:sym typeface="微软雅黑" panose="020B0503020204020204" charset="-122"/>
              </a:rPr>
              <a:t>费用</a:t>
            </a:r>
            <a:endParaRPr lang="zh-CN" altLang="en-US" sz="2400" b="1"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164465" y="283210"/>
            <a:ext cx="2990215" cy="398780"/>
          </a:xfrm>
          <a:prstGeom prst="rect">
            <a:avLst/>
          </a:prstGeom>
          <a:noFill/>
        </p:spPr>
        <p:txBody>
          <a:bodyPr wrap="square" rtlCol="0">
            <a:spAutoFit/>
          </a:bodyPr>
          <a:p>
            <a:pPr algn="ctr"/>
            <a:r>
              <a:rPr lang="en-US" altLang="zh-CN" sz="2000" b="1" dirty="0" smtClean="0">
                <a:solidFill>
                  <a:schemeClr val="bg1"/>
                </a:solidFill>
                <a:latin typeface="方正风雅宋简体" panose="02000000000000000000" pitchFamily="2" charset="-122"/>
                <a:ea typeface="方正风雅宋简体" panose="02000000000000000000" pitchFamily="2" charset="-122"/>
              </a:rPr>
              <a:t>4</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外部流程</a:t>
            </a:r>
            <a:r>
              <a:rPr lang="en-US" altLang="zh-CN" sz="20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000" b="1" dirty="0" smtClean="0">
                <a:solidFill>
                  <a:schemeClr val="bg1"/>
                </a:solidFill>
                <a:latin typeface="方正风雅宋简体" panose="02000000000000000000" pitchFamily="2" charset="-122"/>
                <a:ea typeface="方正风雅宋简体" panose="02000000000000000000" pitchFamily="2" charset="-122"/>
              </a:rPr>
              <a:t>费用</a:t>
            </a:r>
            <a:endParaRPr lang="zh-CN" altLang="en-US" sz="20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931461" y="1758112"/>
            <a:ext cx="9139818" cy="390359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9pPr>
          </a:lstStyle>
          <a:p>
            <a:pPr>
              <a:lnSpc>
                <a:spcPct val="15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对体系理解不清，导致文件不完整；</a:t>
            </a:r>
            <a:endParaRPr lang="zh-CN" altLang="en-US" sz="2400" b="1" dirty="0" smtClean="0">
              <a:latin typeface="仿宋" panose="02010609060101010101" charset="-122"/>
              <a:ea typeface="仿宋" panose="02010609060101010101" charset="-122"/>
            </a:endParaRPr>
          </a:p>
          <a:p>
            <a:pPr>
              <a:lnSpc>
                <a:spcPct val="15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参与部门多，协调比较麻烦；</a:t>
            </a:r>
            <a:endParaRPr lang="zh-CN" altLang="en-US" sz="2400" b="1" dirty="0" smtClean="0">
              <a:latin typeface="仿宋" panose="02010609060101010101" charset="-122"/>
              <a:ea typeface="仿宋" panose="02010609060101010101" charset="-122"/>
            </a:endParaRPr>
          </a:p>
          <a:p>
            <a:pPr>
              <a:lnSpc>
                <a:spcPct val="15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保护方式所需资源落实困难；</a:t>
            </a:r>
            <a:endParaRPr lang="zh-CN" altLang="en-US" sz="2400" b="1" dirty="0" smtClean="0">
              <a:latin typeface="仿宋" panose="02010609060101010101" charset="-122"/>
              <a:ea typeface="仿宋" panose="02010609060101010101" charset="-122"/>
            </a:endParaRPr>
          </a:p>
          <a:p>
            <a:pPr>
              <a:lnSpc>
                <a:spcPct val="150000"/>
              </a:lnSpc>
              <a:buFont typeface="Wingdings" panose="05000000000000000000" pitchFamily="2" charset="2"/>
              <a:buChar char="u"/>
            </a:pPr>
            <a:endParaRPr lang="zh-CN" altLang="en-US" sz="2400" b="1" dirty="0" smtClean="0">
              <a:latin typeface="仿宋" panose="02010609060101010101" charset="-122"/>
              <a:ea typeface="仿宋" panose="02010609060101010101" charset="-122"/>
            </a:endParaRPr>
          </a:p>
          <a:p>
            <a:pPr>
              <a:lnSpc>
                <a:spcPct val="150000"/>
              </a:lnSpc>
              <a:buFont typeface="Wingdings" panose="05000000000000000000" pitchFamily="2" charset="2"/>
              <a:buChar char="u"/>
            </a:pPr>
            <a:r>
              <a:rPr lang="zh-CN" altLang="en-US" sz="2400" b="1" dirty="0" smtClean="0">
                <a:latin typeface="仿宋" panose="02010609060101010101" charset="-122"/>
                <a:ea typeface="仿宋" panose="02010609060101010101" charset="-122"/>
              </a:rPr>
              <a:t>时间：提出认证时间、签订评审合同、安排认证计划等都会影响企业的通过时间和前期工作量</a:t>
            </a:r>
            <a:endParaRPr lang="zh-CN" altLang="en-US" sz="2400" b="1" dirty="0" smtClean="0">
              <a:latin typeface="仿宋" panose="02010609060101010101" charset="-122"/>
              <a:ea typeface="仿宋" panose="02010609060101010101" charset="-122"/>
            </a:endParaRPr>
          </a:p>
          <a:p>
            <a:pPr>
              <a:lnSpc>
                <a:spcPct val="150000"/>
              </a:lnSpc>
              <a:buFont typeface="Wingdings" panose="05000000000000000000" pitchFamily="2" charset="2"/>
              <a:buChar char="u"/>
            </a:pPr>
            <a:endParaRPr lang="zh-CN" altLang="en-US" sz="1800" dirty="0" smtClean="0">
              <a:latin typeface="+mn-ea"/>
            </a:endParaRPr>
          </a:p>
          <a:p>
            <a:pPr marL="0" indent="0">
              <a:lnSpc>
                <a:spcPct val="150000"/>
              </a:lnSpc>
              <a:buFont typeface="Wingdings" panose="05000000000000000000" pitchFamily="2" charset="2"/>
              <a:buNone/>
            </a:pPr>
            <a:endParaRPr lang="en-US" altLang="zh-CN" sz="1800" dirty="0" smtClean="0">
              <a:latin typeface="+mn-ea"/>
            </a:endParaRPr>
          </a:p>
          <a:p>
            <a:pPr>
              <a:lnSpc>
                <a:spcPct val="150000"/>
              </a:lnSpc>
              <a:buFont typeface="Arial" panose="020B0604020202020204" pitchFamily="34" charset="0"/>
              <a:buNone/>
            </a:pPr>
            <a:endParaRPr lang="zh-CN" altLang="en-US" sz="2400" dirty="0" smtClean="0">
              <a:latin typeface="+mn-ea"/>
            </a:endParaRPr>
          </a:p>
        </p:txBody>
      </p:sp>
      <p:sp>
        <p:nvSpPr>
          <p:cNvPr id="4" name="文本框 3"/>
          <p:cNvSpPr txBox="1"/>
          <p:nvPr/>
        </p:nvSpPr>
        <p:spPr>
          <a:xfrm>
            <a:off x="25400" y="283364"/>
            <a:ext cx="2814921" cy="46037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认证</a:t>
            </a:r>
            <a:r>
              <a:rPr lang="en-US" altLang="zh-CN" sz="2400" b="1" dirty="0" smtClean="0">
                <a:solidFill>
                  <a:schemeClr val="bg1"/>
                </a:solidFill>
                <a:latin typeface="方正风雅宋简体" panose="02000000000000000000" pitchFamily="2" charset="-122"/>
                <a:ea typeface="方正风雅宋简体" panose="02000000000000000000" pitchFamily="2" charset="-122"/>
              </a:rPr>
              <a:t>-</a:t>
            </a:r>
            <a:r>
              <a:rPr lang="zh-CN" altLang="en-US" sz="2400" b="1" dirty="0" smtClean="0">
                <a:solidFill>
                  <a:schemeClr val="bg1"/>
                </a:solidFill>
                <a:latin typeface="方正风雅宋简体" panose="02000000000000000000" pitchFamily="2" charset="-122"/>
                <a:ea typeface="方正风雅宋简体" panose="02000000000000000000" pitchFamily="2" charset="-122"/>
              </a:rPr>
              <a:t>阻碍</a:t>
            </a:r>
            <a:endParaRPr lang="zh-CN" altLang="en-US"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1.niutuku.com/hd/1208/1655/img-1655-pmg1eiv0mbz.jp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100000" l="0" r="93043">
                        <a14:backgroundMark x1="59130" y1="20971" x2="89348" y2="19417"/>
                        <a14:backgroundMark x1="74348" y1="53786" x2="64348" y2="84854"/>
                        <a14:backgroundMark x1="33043" y1="97282" x2="33043" y2="77670"/>
                        <a14:backgroundMark x1="5000" y1="87573" x2="4130" y2="56117"/>
                        <a14:backgroundMark x1="18913" y1="5631" x2="4565" y2="1320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73165" y="626745"/>
            <a:ext cx="4614545" cy="5604510"/>
          </a:xfrm>
          <a:prstGeom prst="rect">
            <a:avLst/>
          </a:prstGeom>
          <a:noFill/>
        </p:spPr>
      </p:pic>
      <p:sp>
        <p:nvSpPr>
          <p:cNvPr id="14" name="文本框 13"/>
          <p:cNvSpPr txBox="1"/>
          <p:nvPr/>
        </p:nvSpPr>
        <p:spPr>
          <a:xfrm>
            <a:off x="-85747" y="296050"/>
            <a:ext cx="3057373" cy="460375"/>
          </a:xfrm>
          <a:prstGeom prst="rect">
            <a:avLst/>
          </a:prstGeom>
          <a:noFill/>
        </p:spPr>
        <p:txBody>
          <a:bodyPr wrap="square" rtlCol="0">
            <a:spAutoFit/>
          </a:bodyPr>
          <a:lstStyle/>
          <a:p>
            <a:pPr algn="ctr"/>
            <a:r>
              <a:rPr lang="zh-CN" altLang="zh-CN" sz="2400" b="1" dirty="0" smtClean="0">
                <a:solidFill>
                  <a:schemeClr val="bg1"/>
                </a:solidFill>
                <a:latin typeface="方正风雅宋简体" panose="02000000000000000000" pitchFamily="2" charset="-122"/>
                <a:ea typeface="方正风雅宋简体" panose="02000000000000000000" pitchFamily="2" charset="-122"/>
              </a:rPr>
              <a:t>概  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grpSp>
        <p:nvGrpSpPr>
          <p:cNvPr id="21" name="组合 20"/>
          <p:cNvGrpSpPr/>
          <p:nvPr/>
        </p:nvGrpSpPr>
        <p:grpSpPr>
          <a:xfrm>
            <a:off x="1539875" y="2128520"/>
            <a:ext cx="5407025" cy="2808605"/>
            <a:chOff x="2170" y="2378"/>
            <a:chExt cx="8515" cy="4423"/>
          </a:xfrm>
        </p:grpSpPr>
        <p:grpSp>
          <p:nvGrpSpPr>
            <p:cNvPr id="3" name="组合 2"/>
            <p:cNvGrpSpPr/>
            <p:nvPr/>
          </p:nvGrpSpPr>
          <p:grpSpPr>
            <a:xfrm>
              <a:off x="2170" y="2378"/>
              <a:ext cx="7590" cy="2719"/>
              <a:chOff x="1549" y="2613"/>
              <a:chExt cx="8646" cy="2556"/>
            </a:xfrm>
          </p:grpSpPr>
          <p:sp>
            <p:nvSpPr>
              <p:cNvPr id="4" name="任意多边形 3"/>
              <p:cNvSpPr/>
              <p:nvPr/>
            </p:nvSpPr>
            <p:spPr>
              <a:xfrm>
                <a:off x="2346" y="2790"/>
                <a:ext cx="6822"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5" name="等腰三角形 4"/>
              <p:cNvSpPr/>
              <p:nvPr/>
            </p:nvSpPr>
            <p:spPr>
              <a:xfrm flipV="1">
                <a:off x="1549" y="2669"/>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6" name="文本框 5"/>
              <p:cNvSpPr txBox="1"/>
              <p:nvPr/>
            </p:nvSpPr>
            <p:spPr>
              <a:xfrm>
                <a:off x="1978" y="2613"/>
                <a:ext cx="622" cy="773"/>
              </a:xfrm>
              <a:prstGeom prst="rect">
                <a:avLst/>
              </a:prstGeom>
              <a:noFill/>
            </p:spPr>
            <p:txBody>
              <a:bodyPr wrap="square" rtlCol="0">
                <a:spAutoFit/>
              </a:bodyPr>
              <a:lstStyle/>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1</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8" name="文本框 7"/>
              <p:cNvSpPr txBox="1"/>
              <p:nvPr/>
            </p:nvSpPr>
            <p:spPr>
              <a:xfrm>
                <a:off x="3037" y="2790"/>
                <a:ext cx="5622" cy="590"/>
              </a:xfrm>
              <a:prstGeom prst="rect">
                <a:avLst/>
              </a:prstGeom>
              <a:noFill/>
            </p:spPr>
            <p:txBody>
              <a:bodyPr wrap="square" rtlCol="0">
                <a:spAutoFit/>
              </a:bodyPr>
              <a:lstStyle/>
              <a:p>
                <a:pPr algn="ctr"/>
                <a:r>
                  <a:rPr lang="zh-CN" altLang="en-US" sz="2000" b="1" dirty="0" smtClean="0">
                    <a:solidFill>
                      <a:schemeClr val="bg1"/>
                    </a:solidFill>
                    <a:latin typeface="+mn-ea"/>
                  </a:rPr>
                  <a:t>定义</a:t>
                </a:r>
                <a:endParaRPr lang="zh-CN" altLang="en-US" sz="2000" b="1" dirty="0" smtClean="0">
                  <a:solidFill>
                    <a:schemeClr val="bg1"/>
                  </a:solidFill>
                  <a:latin typeface="+mn-ea"/>
                </a:endParaRPr>
              </a:p>
            </p:txBody>
          </p:sp>
          <p:sp>
            <p:nvSpPr>
              <p:cNvPr id="9" name="任意多边形 8"/>
              <p:cNvSpPr/>
              <p:nvPr/>
            </p:nvSpPr>
            <p:spPr>
              <a:xfrm>
                <a:off x="3341" y="4470"/>
                <a:ext cx="6854"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0" name="等腰三角形 9"/>
              <p:cNvSpPr/>
              <p:nvPr/>
            </p:nvSpPr>
            <p:spPr>
              <a:xfrm flipV="1">
                <a:off x="2546" y="4325"/>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5" name="文本框 14"/>
              <p:cNvSpPr txBox="1"/>
              <p:nvPr/>
            </p:nvSpPr>
            <p:spPr>
              <a:xfrm>
                <a:off x="2952" y="4311"/>
                <a:ext cx="622" cy="773"/>
              </a:xfrm>
              <a:prstGeom prst="rect">
                <a:avLst/>
              </a:prstGeom>
              <a:noFill/>
            </p:spPr>
            <p:txBody>
              <a:bodyPr wrap="square" rtlCol="0">
                <a:spAutoFit/>
              </a:bodyPr>
              <a:lstStyle/>
              <a:p>
                <a:pPr algn="l"/>
                <a:r>
                  <a:rPr lang="en-US" altLang="zh-CN" sz="2800" b="1" dirty="0">
                    <a:solidFill>
                      <a:schemeClr val="bg1"/>
                    </a:solidFill>
                    <a:latin typeface="方正风雅宋简体" panose="02000000000000000000" pitchFamily="2" charset="-122"/>
                    <a:ea typeface="方正风雅宋简体" panose="02000000000000000000" pitchFamily="2" charset="-122"/>
                  </a:rPr>
                  <a:t>2</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6" name="文本框 15"/>
              <p:cNvSpPr txBox="1"/>
              <p:nvPr/>
            </p:nvSpPr>
            <p:spPr>
              <a:xfrm>
                <a:off x="3982" y="4461"/>
                <a:ext cx="5705" cy="590"/>
              </a:xfrm>
              <a:prstGeom prst="rect">
                <a:avLst/>
              </a:prstGeom>
              <a:noFill/>
            </p:spPr>
            <p:txBody>
              <a:bodyPr wrap="square" rtlCol="0">
                <a:spAutoFit/>
              </a:bodyPr>
              <a:lstStyle/>
              <a:p>
                <a:pPr algn="ctr"/>
                <a:r>
                  <a:rPr lang="zh-CN" altLang="en-US" sz="2000" b="1" dirty="0" smtClean="0">
                    <a:solidFill>
                      <a:schemeClr val="bg1"/>
                    </a:solidFill>
                    <a:latin typeface="+mn-ea"/>
                  </a:rPr>
                  <a:t>裨益</a:t>
                </a:r>
                <a:endParaRPr lang="zh-CN" altLang="en-US" sz="2000" b="1" dirty="0" smtClean="0">
                  <a:solidFill>
                    <a:schemeClr val="bg1"/>
                  </a:solidFill>
                  <a:latin typeface="+mn-ea"/>
                </a:endParaRPr>
              </a:p>
            </p:txBody>
          </p:sp>
        </p:grpSp>
        <p:sp>
          <p:nvSpPr>
            <p:cNvPr id="7" name="任意多边形 6"/>
            <p:cNvSpPr/>
            <p:nvPr/>
          </p:nvSpPr>
          <p:spPr>
            <a:xfrm>
              <a:off x="4469" y="6102"/>
              <a:ext cx="6217" cy="584"/>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1" name="等腰三角形 10"/>
            <p:cNvSpPr/>
            <p:nvPr/>
          </p:nvSpPr>
          <p:spPr>
            <a:xfrm flipV="1">
              <a:off x="3743" y="5985"/>
              <a:ext cx="1353" cy="8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2" name="文本框 11"/>
            <p:cNvSpPr txBox="1"/>
            <p:nvPr/>
          </p:nvSpPr>
          <p:spPr>
            <a:xfrm>
              <a:off x="4134" y="5931"/>
              <a:ext cx="567" cy="822"/>
            </a:xfrm>
            <a:prstGeom prst="rect">
              <a:avLst/>
            </a:prstGeom>
            <a:noFill/>
          </p:spPr>
          <p:txBody>
            <a:bodyPr wrap="square" rtlCol="0">
              <a:spAutoFit/>
            </a:bodyPr>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3</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3" name="文本框 12"/>
            <p:cNvSpPr txBox="1"/>
            <p:nvPr/>
          </p:nvSpPr>
          <p:spPr>
            <a:xfrm>
              <a:off x="5099" y="6102"/>
              <a:ext cx="5123" cy="628"/>
            </a:xfrm>
            <a:prstGeom prst="rect">
              <a:avLst/>
            </a:prstGeom>
            <a:noFill/>
          </p:spPr>
          <p:txBody>
            <a:bodyPr wrap="square" rtlCol="0">
              <a:spAutoFit/>
            </a:bodyPr>
            <a:p>
              <a:pPr algn="ctr"/>
              <a:r>
                <a:rPr lang="zh-CN" altLang="en-US" sz="2000" b="1" dirty="0" smtClean="0">
                  <a:solidFill>
                    <a:schemeClr val="bg1"/>
                  </a:solidFill>
                  <a:latin typeface="+mn-ea"/>
                </a:rPr>
                <a:t>条件</a:t>
              </a:r>
              <a:endParaRPr lang="zh-CN" altLang="en-US" sz="2000" b="1" dirty="0" smtClean="0">
                <a:solidFill>
                  <a:schemeClr val="bg1"/>
                </a:solidFill>
                <a:latin typeface="+mn-ea"/>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00" y="251460"/>
            <a:ext cx="2838450" cy="398780"/>
          </a:xfrm>
          <a:prstGeom prst="rect">
            <a:avLst/>
          </a:prstGeom>
          <a:noFill/>
        </p:spPr>
        <p:txBody>
          <a:bodyPr wrap="square" rtlCol="0">
            <a:spAutoFit/>
          </a:bodyPr>
          <a:lstStyle/>
          <a:p>
            <a:pPr algn="ctr"/>
            <a:r>
              <a:rPr lang="zh-CN" altLang="en-US" sz="2000" b="1" dirty="0" smtClean="0">
                <a:solidFill>
                  <a:schemeClr val="bg1"/>
                </a:solidFill>
                <a:latin typeface="方正风雅宋简体" panose="02000000000000000000" pitchFamily="2" charset="-122"/>
                <a:ea typeface="方正风雅宋简体" panose="02000000000000000000" pitchFamily="2" charset="-122"/>
              </a:rPr>
              <a:t>私人订制政策评估平台</a:t>
            </a:r>
            <a:endParaRPr lang="zh-CN" altLang="zh-CN" sz="2000" b="1" dirty="0" smtClean="0">
              <a:solidFill>
                <a:schemeClr val="bg1"/>
              </a:solidFill>
              <a:latin typeface="方正风雅宋简体" panose="02000000000000000000" pitchFamily="2" charset="-122"/>
              <a:ea typeface="方正风雅宋简体" panose="02000000000000000000" pitchFamily="2" charset="-122"/>
            </a:endParaRPr>
          </a:p>
        </p:txBody>
      </p:sp>
      <p:pic>
        <p:nvPicPr>
          <p:cNvPr id="5" name="图片 4"/>
          <p:cNvPicPr>
            <a:picLocks noChangeAspect="1"/>
          </p:cNvPicPr>
          <p:nvPr/>
        </p:nvPicPr>
        <p:blipFill>
          <a:blip r:embed="rId1"/>
          <a:stretch>
            <a:fillRect/>
          </a:stretch>
        </p:blipFill>
        <p:spPr>
          <a:xfrm>
            <a:off x="1701800" y="789305"/>
            <a:ext cx="8945245" cy="560133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2261" y="251637"/>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政策评估平台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3" name="矩形 2"/>
          <p:cNvSpPr/>
          <p:nvPr/>
        </p:nvSpPr>
        <p:spPr>
          <a:xfrm>
            <a:off x="7672705" y="2068195"/>
            <a:ext cx="4375150" cy="2861310"/>
          </a:xfrm>
          <a:prstGeom prst="rect">
            <a:avLst/>
          </a:prstGeom>
        </p:spPr>
        <p:txBody>
          <a:bodyPr wrap="square">
            <a:spAutoFit/>
          </a:bodyPr>
          <a:lstStyle/>
          <a:p>
            <a:pPr marL="285750" indent="-285750">
              <a:lnSpc>
                <a:spcPct val="250000"/>
              </a:lnSpc>
              <a:buFont typeface="Wingdings" panose="05000000000000000000" pitchFamily="2" charset="2"/>
              <a:buChar char="u"/>
            </a:pPr>
            <a:r>
              <a:rPr lang="zh-CN" altLang="en-US" dirty="0" smtClean="0"/>
              <a:t>解决企业痛点：</a:t>
            </a:r>
            <a:endParaRPr lang="en-US" altLang="zh-CN" dirty="0" smtClean="0"/>
          </a:p>
          <a:p>
            <a:pPr>
              <a:lnSpc>
                <a:spcPct val="250000"/>
              </a:lnSpc>
            </a:pPr>
            <a:r>
              <a:rPr lang="zh-CN" altLang="en-US" dirty="0" smtClean="0">
                <a:sym typeface="+mn-ea"/>
              </a:rPr>
              <a:t>企业</a:t>
            </a:r>
            <a:r>
              <a:rPr lang="zh-CN" altLang="en-US" dirty="0">
                <a:sym typeface="+mn-ea"/>
              </a:rPr>
              <a:t>信息不对称性，无法全面了解；</a:t>
            </a:r>
            <a:endParaRPr lang="zh-CN" altLang="en-US" dirty="0">
              <a:sym typeface="+mn-ea"/>
            </a:endParaRPr>
          </a:p>
          <a:p>
            <a:pPr>
              <a:lnSpc>
                <a:spcPct val="250000"/>
              </a:lnSpc>
            </a:pPr>
            <a:r>
              <a:rPr lang="zh-CN" altLang="en-US" dirty="0">
                <a:sym typeface="+mn-ea"/>
              </a:rPr>
              <a:t>企业</a:t>
            </a:r>
            <a:r>
              <a:rPr lang="zh-CN" altLang="en-US" dirty="0" smtClean="0"/>
              <a:t>项目</a:t>
            </a:r>
            <a:r>
              <a:rPr lang="zh-CN" altLang="en-US" dirty="0"/>
              <a:t>人员流动性大，申报经验无积累；</a:t>
            </a:r>
            <a:endParaRPr lang="en-US" altLang="zh-CN" dirty="0" smtClean="0"/>
          </a:p>
          <a:p>
            <a:pPr>
              <a:lnSpc>
                <a:spcPct val="250000"/>
              </a:lnSpc>
            </a:pPr>
            <a:r>
              <a:rPr lang="zh-CN" altLang="en-US" dirty="0"/>
              <a:t>企业无法具有筹划的最大化享受政策</a:t>
            </a:r>
            <a:r>
              <a:rPr lang="zh-CN" altLang="en-US" dirty="0" smtClean="0"/>
              <a:t>优惠；</a:t>
            </a:r>
            <a:endParaRPr lang="zh-CN" altLang="en-US" dirty="0"/>
          </a:p>
        </p:txBody>
      </p:sp>
      <p:pic>
        <p:nvPicPr>
          <p:cNvPr id="4" name="图片 3"/>
          <p:cNvPicPr>
            <a:picLocks noChangeAspect="1"/>
          </p:cNvPicPr>
          <p:nvPr/>
        </p:nvPicPr>
        <p:blipFill>
          <a:blip r:embed="rId1"/>
          <a:stretch>
            <a:fillRect/>
          </a:stretch>
        </p:blipFill>
        <p:spPr>
          <a:xfrm>
            <a:off x="107315" y="782320"/>
            <a:ext cx="7402830" cy="56032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2261" y="251637"/>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政策评估平台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3" name="文本框 2"/>
          <p:cNvSpPr txBox="1"/>
          <p:nvPr/>
        </p:nvSpPr>
        <p:spPr>
          <a:xfrm>
            <a:off x="6603999" y="2632637"/>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资金扶持</a:t>
            </a:r>
            <a:endParaRPr lang="zh-CN" altLang="en-US" sz="2000" dirty="0" smtClean="0">
              <a:latin typeface="+mn-ea"/>
            </a:endParaRPr>
          </a:p>
        </p:txBody>
      </p:sp>
      <p:sp>
        <p:nvSpPr>
          <p:cNvPr id="7" name="文本框 6"/>
          <p:cNvSpPr txBox="1"/>
          <p:nvPr/>
        </p:nvSpPr>
        <p:spPr>
          <a:xfrm>
            <a:off x="6603999" y="3343837"/>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税收减免</a:t>
            </a:r>
            <a:endParaRPr lang="zh-CN" altLang="en-US" sz="2000" dirty="0" smtClean="0">
              <a:latin typeface="+mn-ea"/>
            </a:endParaRPr>
          </a:p>
        </p:txBody>
      </p:sp>
      <p:sp>
        <p:nvSpPr>
          <p:cNvPr id="8" name="文本框 7"/>
          <p:cNvSpPr txBox="1"/>
          <p:nvPr/>
        </p:nvSpPr>
        <p:spPr>
          <a:xfrm>
            <a:off x="6603998" y="4048746"/>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人才补贴</a:t>
            </a:r>
            <a:endParaRPr lang="zh-CN" altLang="en-US" sz="2000" dirty="0" smtClean="0">
              <a:latin typeface="+mn-ea"/>
            </a:endParaRPr>
          </a:p>
        </p:txBody>
      </p:sp>
      <p:sp>
        <p:nvSpPr>
          <p:cNvPr id="9" name="文本框 8"/>
          <p:cNvSpPr txBox="1"/>
          <p:nvPr/>
        </p:nvSpPr>
        <p:spPr>
          <a:xfrm>
            <a:off x="10566401" y="2632637"/>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设备补贴</a:t>
            </a:r>
            <a:endParaRPr lang="zh-CN" altLang="en-US" sz="2000" dirty="0" smtClean="0">
              <a:latin typeface="+mn-ea"/>
            </a:endParaRPr>
          </a:p>
        </p:txBody>
      </p:sp>
      <p:sp>
        <p:nvSpPr>
          <p:cNvPr id="10" name="文本框 9"/>
          <p:cNvSpPr txBox="1"/>
          <p:nvPr/>
        </p:nvSpPr>
        <p:spPr>
          <a:xfrm>
            <a:off x="10566401" y="3337546"/>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荣誉资质</a:t>
            </a:r>
            <a:endParaRPr lang="zh-CN" altLang="en-US" sz="2000" dirty="0" smtClean="0">
              <a:latin typeface="+mn-ea"/>
            </a:endParaRPr>
          </a:p>
        </p:txBody>
      </p:sp>
      <p:sp>
        <p:nvSpPr>
          <p:cNvPr id="11" name="文本框 10"/>
          <p:cNvSpPr txBox="1"/>
          <p:nvPr/>
        </p:nvSpPr>
        <p:spPr>
          <a:xfrm>
            <a:off x="10566401" y="4042455"/>
            <a:ext cx="1248229" cy="400110"/>
          </a:xfrm>
          <a:prstGeom prst="rect">
            <a:avLst/>
          </a:prstGeom>
          <a:solidFill>
            <a:schemeClr val="accent1">
              <a:lumMod val="40000"/>
              <a:lumOff val="60000"/>
            </a:schemeClr>
          </a:solidFill>
        </p:spPr>
        <p:txBody>
          <a:bodyPr wrap="square" rtlCol="0">
            <a:spAutoFit/>
          </a:bodyPr>
          <a:lstStyle/>
          <a:p>
            <a:pPr algn="ctr"/>
            <a:r>
              <a:rPr lang="zh-CN" altLang="en-US" sz="2000" dirty="0" smtClean="0">
                <a:latin typeface="+mn-ea"/>
              </a:rPr>
              <a:t>其他</a:t>
            </a:r>
            <a:endParaRPr lang="zh-CN" altLang="en-US" sz="2000" dirty="0" smtClean="0">
              <a:latin typeface="+mn-ea"/>
            </a:endParaRPr>
          </a:p>
        </p:txBody>
      </p:sp>
      <p:sp>
        <p:nvSpPr>
          <p:cNvPr id="12" name="椭圆 11"/>
          <p:cNvSpPr/>
          <p:nvPr/>
        </p:nvSpPr>
        <p:spPr>
          <a:xfrm>
            <a:off x="8113486" y="2448063"/>
            <a:ext cx="2191657" cy="219165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smtClean="0"/>
              <a:t>政策评估、规划</a:t>
            </a:r>
            <a:endParaRPr lang="zh-CN" altLang="en-US" sz="2800" dirty="0"/>
          </a:p>
        </p:txBody>
      </p:sp>
      <p:cxnSp>
        <p:nvCxnSpPr>
          <p:cNvPr id="14" name="直接箭头连接符 13"/>
          <p:cNvCxnSpPr>
            <a:stCxn id="12" idx="2"/>
            <a:endCxn id="7" idx="3"/>
          </p:cNvCxnSpPr>
          <p:nvPr/>
        </p:nvCxnSpPr>
        <p:spPr>
          <a:xfrm flipH="1">
            <a:off x="7852228" y="3543892"/>
            <a:ext cx="261258"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 idx="2"/>
            <a:endCxn id="3" idx="3"/>
          </p:cNvCxnSpPr>
          <p:nvPr/>
        </p:nvCxnSpPr>
        <p:spPr>
          <a:xfrm flipH="1" flipV="1">
            <a:off x="7852228" y="2832692"/>
            <a:ext cx="261258" cy="71120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2" idx="2"/>
            <a:endCxn id="8" idx="3"/>
          </p:cNvCxnSpPr>
          <p:nvPr/>
        </p:nvCxnSpPr>
        <p:spPr>
          <a:xfrm flipH="1">
            <a:off x="7852227" y="3543892"/>
            <a:ext cx="261259" cy="704909"/>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2" idx="6"/>
            <a:endCxn id="10" idx="1"/>
          </p:cNvCxnSpPr>
          <p:nvPr/>
        </p:nvCxnSpPr>
        <p:spPr>
          <a:xfrm flipV="1">
            <a:off x="10305143" y="3537601"/>
            <a:ext cx="261258" cy="6291"/>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2" idx="6"/>
            <a:endCxn id="9" idx="1"/>
          </p:cNvCxnSpPr>
          <p:nvPr/>
        </p:nvCxnSpPr>
        <p:spPr>
          <a:xfrm flipV="1">
            <a:off x="10305143" y="2832692"/>
            <a:ext cx="261258" cy="71120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2" idx="6"/>
            <a:endCxn id="11" idx="1"/>
          </p:cNvCxnSpPr>
          <p:nvPr/>
        </p:nvCxnSpPr>
        <p:spPr>
          <a:xfrm>
            <a:off x="10305143" y="3543892"/>
            <a:ext cx="261258" cy="69861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tretch>
            <a:fillRect/>
          </a:stretch>
        </p:blipFill>
        <p:spPr>
          <a:xfrm>
            <a:off x="16510" y="798830"/>
            <a:ext cx="6426835" cy="55276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2261" y="251637"/>
            <a:ext cx="2025650" cy="46037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红包需求</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7" name="文本框 6"/>
          <p:cNvSpPr txBox="1"/>
          <p:nvPr/>
        </p:nvSpPr>
        <p:spPr>
          <a:xfrm flipH="1">
            <a:off x="8648700" y="2042160"/>
            <a:ext cx="3150235" cy="2030095"/>
          </a:xfrm>
          <a:prstGeom prst="rect">
            <a:avLst/>
          </a:prstGeom>
          <a:noFill/>
        </p:spPr>
        <p:txBody>
          <a:bodyPr wrap="square" rtlCol="0" anchor="t">
            <a:spAutoFit/>
          </a:bodyPr>
          <a:p>
            <a:r>
              <a:rPr lang="zh-CN" altLang="en-US" dirty="0" smtClean="0">
                <a:latin typeface="+mn-ea"/>
              </a:rPr>
              <a:t>我们公司自主开发的互联网平台现在不仅仅能够帮助企业查询并评测到各类可申报政策，还能够让提供真实需求信息的人在平台上得到相应红包奖励——此为我们的平台另一福利“红包需求</a:t>
            </a:r>
            <a:endParaRPr lang="zh-CN" altLang="en-US" dirty="0" smtClean="0">
              <a:latin typeface="+mn-ea"/>
            </a:endParaRPr>
          </a:p>
        </p:txBody>
      </p:sp>
      <p:pic>
        <p:nvPicPr>
          <p:cNvPr id="8" name="图片 7"/>
          <p:cNvPicPr>
            <a:picLocks noChangeAspect="1"/>
          </p:cNvPicPr>
          <p:nvPr/>
        </p:nvPicPr>
        <p:blipFill>
          <a:blip r:embed="rId1"/>
          <a:stretch>
            <a:fillRect/>
          </a:stretch>
        </p:blipFill>
        <p:spPr>
          <a:xfrm>
            <a:off x="4602480" y="851535"/>
            <a:ext cx="3145790" cy="515429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08" y="1751683"/>
            <a:ext cx="2610532" cy="261053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05683" y="1942183"/>
            <a:ext cx="2610532" cy="2610532"/>
          </a:xfrm>
          <a:prstGeom prst="rect">
            <a:avLst/>
          </a:prstGeom>
        </p:spPr>
      </p:pic>
      <p:pic>
        <p:nvPicPr>
          <p:cNvPr id="4" name="图片 3"/>
          <p:cNvPicPr>
            <a:picLocks noChangeAspect="1"/>
          </p:cNvPicPr>
          <p:nvPr/>
        </p:nvPicPr>
        <p:blipFill>
          <a:blip r:embed="rId2"/>
          <a:stretch>
            <a:fillRect/>
          </a:stretch>
        </p:blipFill>
        <p:spPr>
          <a:xfrm>
            <a:off x="2990835" y="4712373"/>
            <a:ext cx="3685714" cy="628571"/>
          </a:xfrm>
          <a:prstGeom prst="rect">
            <a:avLst/>
          </a:prstGeom>
        </p:spPr>
      </p:pic>
      <p:sp>
        <p:nvSpPr>
          <p:cNvPr id="5" name="文本框 4"/>
          <p:cNvSpPr txBox="1"/>
          <p:nvPr/>
        </p:nvSpPr>
        <p:spPr>
          <a:xfrm>
            <a:off x="6968309" y="4841992"/>
            <a:ext cx="2585644" cy="369332"/>
          </a:xfrm>
          <a:prstGeom prst="rect">
            <a:avLst/>
          </a:prstGeom>
          <a:noFill/>
        </p:spPr>
        <p:txBody>
          <a:bodyPr wrap="none" rtlCol="0">
            <a:spAutoFit/>
          </a:bodyPr>
          <a:lstStyle/>
          <a:p>
            <a:r>
              <a:rPr lang="en-US" altLang="zh-CN" dirty="0">
                <a:latin typeface="+mn-ea"/>
              </a:rPr>
              <a:t>http://www.07yf.com/</a:t>
            </a:r>
            <a:endParaRPr lang="zh-CN" altLang="en-US" dirty="0" smtClean="0">
              <a:latin typeface="+mn-ea"/>
            </a:endParaRPr>
          </a:p>
        </p:txBody>
      </p:sp>
      <p:sp>
        <p:nvSpPr>
          <p:cNvPr id="6" name="文本框 5"/>
          <p:cNvSpPr txBox="1"/>
          <p:nvPr/>
        </p:nvSpPr>
        <p:spPr>
          <a:xfrm>
            <a:off x="472261" y="251637"/>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政策评估平台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1550" y="241575"/>
            <a:ext cx="1415772" cy="461665"/>
          </a:xfrm>
          <a:prstGeom prst="rect">
            <a:avLst/>
          </a:prstGeom>
          <a:noFill/>
        </p:spPr>
        <p:txBody>
          <a:bodyPr wrap="none" rtlCol="0">
            <a:spAutoFit/>
          </a:bodyPr>
          <a:lstStyle/>
          <a:p>
            <a:r>
              <a:rPr lang="zh-CN" altLang="en-US" sz="2400" b="1" dirty="0" smtClean="0">
                <a:solidFill>
                  <a:schemeClr val="bg1"/>
                </a:solidFill>
                <a:latin typeface="+mn-ea"/>
              </a:rPr>
              <a:t>答疑环节</a:t>
            </a:r>
            <a:endParaRPr lang="zh-CN" altLang="en-US" sz="2400" b="1" dirty="0" smtClean="0">
              <a:solidFill>
                <a:schemeClr val="bg1"/>
              </a:solidFill>
              <a:latin typeface="+mn-ea"/>
            </a:endParaRPr>
          </a:p>
        </p:txBody>
      </p:sp>
      <p:sp>
        <p:nvSpPr>
          <p:cNvPr id="3" name="文本框 2"/>
          <p:cNvSpPr txBox="1"/>
          <p:nvPr/>
        </p:nvSpPr>
        <p:spPr>
          <a:xfrm>
            <a:off x="4146999" y="2897748"/>
            <a:ext cx="4084773" cy="769441"/>
          </a:xfrm>
          <a:prstGeom prst="rect">
            <a:avLst/>
          </a:prstGeom>
          <a:noFill/>
        </p:spPr>
        <p:txBody>
          <a:bodyPr wrap="none" rtlCol="0">
            <a:spAutoFit/>
          </a:bodyPr>
          <a:lstStyle/>
          <a:p>
            <a:r>
              <a:rPr lang="zh-CN" altLang="en-US" sz="4400" b="1" dirty="0" smtClean="0">
                <a:latin typeface="+mn-ea"/>
              </a:rPr>
              <a:t>现场提问</a:t>
            </a:r>
            <a:r>
              <a:rPr lang="en-US" altLang="zh-CN" sz="4400" b="1" dirty="0" smtClean="0">
                <a:latin typeface="+mn-ea"/>
              </a:rPr>
              <a:t>&amp;</a:t>
            </a:r>
            <a:r>
              <a:rPr lang="zh-CN" altLang="en-US" sz="4400" b="1" dirty="0" smtClean="0">
                <a:latin typeface="+mn-ea"/>
              </a:rPr>
              <a:t>答疑</a:t>
            </a:r>
            <a:endParaRPr lang="zh-CN" altLang="en-US" sz="4400" b="1" dirty="0" smtClean="0">
              <a:latin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资料\公司PPT\背景\03\图片1副本.jpg"/>
          <p:cNvPicPr>
            <a:picLocks noChangeAspect="1" noChangeArrowheads="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15240" y="1960880"/>
            <a:ext cx="12207240" cy="185610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425816" y="922913"/>
            <a:ext cx="3099054" cy="830997"/>
          </a:xfrm>
          <a:prstGeom prst="rect">
            <a:avLst/>
          </a:prstGeom>
          <a:noFill/>
        </p:spPr>
        <p:txBody>
          <a:bodyPr wrap="none" rtlCol="0">
            <a:spAutoFit/>
          </a:bodyPr>
          <a:lstStyle/>
          <a:p>
            <a:r>
              <a:rPr lang="en-US" altLang="zh-CN" sz="4800" b="1" dirty="0" smtClean="0">
                <a:solidFill>
                  <a:srgbClr val="C00000"/>
                </a:solidFill>
              </a:rPr>
              <a:t>Thank   You</a:t>
            </a:r>
            <a:endParaRPr lang="zh-CN" altLang="en-US" sz="4800" b="1" dirty="0">
              <a:solidFill>
                <a:srgbClr val="C00000"/>
              </a:solidFill>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81" y="4123593"/>
            <a:ext cx="2210258" cy="2198564"/>
          </a:xfrm>
          <a:prstGeom prst="rect">
            <a:avLst/>
          </a:prstGeom>
        </p:spPr>
      </p:pic>
      <p:sp>
        <p:nvSpPr>
          <p:cNvPr id="5" name="文本框 4"/>
          <p:cNvSpPr txBox="1"/>
          <p:nvPr/>
        </p:nvSpPr>
        <p:spPr>
          <a:xfrm>
            <a:off x="4893381" y="4023955"/>
            <a:ext cx="5121910" cy="2306955"/>
          </a:xfrm>
          <a:prstGeom prst="rect">
            <a:avLst/>
          </a:prstGeom>
          <a:noFill/>
        </p:spPr>
        <p:txBody>
          <a:bodyPr wrap="none" rtlCol="0">
            <a:spAutoFit/>
          </a:bodyPr>
          <a:lstStyle/>
          <a:p>
            <a:pPr algn="l">
              <a:lnSpc>
                <a:spcPct val="150000"/>
              </a:lnSpc>
            </a:pPr>
            <a:r>
              <a:rPr lang="zh-CN" altLang="en-US" sz="1600" dirty="0" smtClean="0">
                <a:latin typeface="微软雅黑" panose="020B0503020204020204" charset="-122"/>
                <a:ea typeface="微软雅黑" panose="020B0503020204020204" charset="-122"/>
              </a:rPr>
              <a:t>电话：</a:t>
            </a:r>
            <a:r>
              <a:rPr lang="en-US" altLang="zh-CN" sz="1600" dirty="0" smtClean="0">
                <a:latin typeface="微软雅黑" panose="020B0503020204020204" charset="-122"/>
                <a:ea typeface="微软雅黑" panose="020B0503020204020204" charset="-122"/>
              </a:rPr>
              <a:t>4006-5566-23 </a:t>
            </a:r>
            <a:endParaRPr lang="en-US" altLang="zh-CN" sz="1600" dirty="0" smtClean="0">
              <a:latin typeface="微软雅黑" panose="020B0503020204020204" charset="-122"/>
              <a:ea typeface="微软雅黑" panose="020B0503020204020204" charset="-122"/>
            </a:endParaRPr>
          </a:p>
          <a:p>
            <a:pPr algn="l">
              <a:lnSpc>
                <a:spcPct val="150000"/>
              </a:lnSpc>
            </a:pPr>
            <a:r>
              <a:rPr lang="zh-CN" altLang="en-US" sz="1600" dirty="0">
                <a:latin typeface="微软雅黑" panose="020B0503020204020204" charset="-122"/>
                <a:ea typeface="微软雅黑" panose="020B0503020204020204" charset="-122"/>
              </a:rPr>
              <a:t>手机：</a:t>
            </a:r>
            <a:r>
              <a:rPr lang="en-US" altLang="zh-CN" sz="1600" dirty="0" smtClean="0">
                <a:latin typeface="微软雅黑" panose="020B0503020204020204" charset="-122"/>
                <a:ea typeface="微软雅黑" panose="020B0503020204020204" charset="-122"/>
              </a:rPr>
              <a:t>17312972666</a:t>
            </a:r>
            <a:endParaRPr lang="en-US" altLang="zh-CN" sz="1600" dirty="0" smtClean="0">
              <a:latin typeface="微软雅黑" panose="020B0503020204020204" charset="-122"/>
              <a:ea typeface="微软雅黑" panose="020B0503020204020204" charset="-122"/>
            </a:endParaRPr>
          </a:p>
          <a:p>
            <a:pPr algn="l">
              <a:lnSpc>
                <a:spcPct val="150000"/>
              </a:lnSpc>
            </a:pPr>
            <a:r>
              <a:rPr lang="zh-CN" altLang="en-US" sz="1600" dirty="0" smtClean="0">
                <a:latin typeface="微软雅黑" panose="020B0503020204020204" charset="-122"/>
                <a:ea typeface="微软雅黑" panose="020B0503020204020204" charset="-122"/>
              </a:rPr>
              <a:t>邮件：</a:t>
            </a:r>
            <a:r>
              <a:rPr lang="en-US" altLang="zh-CN" sz="1600" dirty="0" smtClean="0">
                <a:latin typeface="微软雅黑" panose="020B0503020204020204" charset="-122"/>
                <a:ea typeface="微软雅黑" panose="020B0503020204020204" charset="-122"/>
              </a:rPr>
              <a:t>wang</a:t>
            </a:r>
            <a:r>
              <a:rPr lang="zh-CN" altLang="en-US" sz="1600" dirty="0" smtClean="0">
                <a:latin typeface="微软雅黑" panose="020B0503020204020204" charset="-122"/>
                <a:ea typeface="微软雅黑" panose="020B0503020204020204" charset="-122"/>
              </a:rPr>
              <a:t>t@hejunzhengce.com</a:t>
            </a:r>
            <a:endParaRPr lang="zh-CN" altLang="en-US" sz="1600" dirty="0" smtClean="0">
              <a:latin typeface="微软雅黑" panose="020B0503020204020204" charset="-122"/>
              <a:ea typeface="微软雅黑" panose="020B0503020204020204" charset="-122"/>
            </a:endParaRPr>
          </a:p>
          <a:p>
            <a:pPr algn="l">
              <a:lnSpc>
                <a:spcPct val="150000"/>
              </a:lnSpc>
            </a:pPr>
            <a:r>
              <a:rPr lang="zh-CN" altLang="en-US" sz="1600" dirty="0" smtClean="0">
                <a:latin typeface="微软雅黑" panose="020B0503020204020204" charset="-122"/>
                <a:ea typeface="微软雅黑" panose="020B0503020204020204" charset="-122"/>
              </a:rPr>
              <a:t>网址：</a:t>
            </a:r>
            <a:r>
              <a:rPr lang="en-US" altLang="zh-CN" sz="1600" dirty="0" smtClean="0">
                <a:latin typeface="微软雅黑" panose="020B0503020204020204" charset="-122"/>
                <a:ea typeface="微软雅黑" panose="020B0503020204020204" charset="-122"/>
              </a:rPr>
              <a:t>http://</a:t>
            </a:r>
            <a:r>
              <a:rPr lang="en-US" altLang="zh-CN" sz="1600" dirty="0" err="1" smtClean="0">
                <a:latin typeface="微软雅黑" panose="020B0503020204020204" charset="-122"/>
                <a:ea typeface="微软雅黑" panose="020B0503020204020204" charset="-122"/>
              </a:rPr>
              <a:t>www.hejunzhengce.com</a:t>
            </a:r>
            <a:endParaRPr lang="en-US" altLang="zh-CN" sz="1600" dirty="0" smtClean="0">
              <a:latin typeface="微软雅黑" panose="020B0503020204020204" charset="-122"/>
              <a:ea typeface="微软雅黑" panose="020B0503020204020204" charset="-122"/>
            </a:endParaRPr>
          </a:p>
          <a:p>
            <a:pPr algn="l">
              <a:lnSpc>
                <a:spcPct val="150000"/>
              </a:lnSpc>
            </a:pPr>
            <a:r>
              <a:rPr lang="en-US" altLang="zh-CN" sz="1600" dirty="0" smtClean="0">
                <a:latin typeface="微软雅黑" panose="020B0503020204020204" charset="-122"/>
                <a:ea typeface="微软雅黑" panose="020B0503020204020204" charset="-122"/>
              </a:rPr>
              <a:t>07</a:t>
            </a:r>
            <a:r>
              <a:rPr lang="zh-CN" altLang="en-US" sz="1600" dirty="0" smtClean="0">
                <a:latin typeface="微软雅黑" panose="020B0503020204020204" charset="-122"/>
                <a:ea typeface="微软雅黑" panose="020B0503020204020204" charset="-122"/>
              </a:rPr>
              <a:t>优服（政策公益评测网址）：</a:t>
            </a:r>
            <a:r>
              <a:rPr lang="en-US" altLang="zh-CN" sz="1600" dirty="0" smtClean="0">
                <a:latin typeface="微软雅黑" panose="020B0503020204020204" charset="-122"/>
                <a:ea typeface="微软雅黑" panose="020B0503020204020204" charset="-122"/>
                <a:hlinkClick r:id="rId3"/>
              </a:rPr>
              <a:t>http://www.07yf.com</a:t>
            </a:r>
            <a:endParaRPr lang="en-US" altLang="zh-CN" sz="1600" dirty="0" smtClean="0">
              <a:latin typeface="微软雅黑" panose="020B0503020204020204" charset="-122"/>
              <a:ea typeface="微软雅黑" panose="020B0503020204020204" charset="-122"/>
            </a:endParaRPr>
          </a:p>
          <a:p>
            <a:pPr algn="l">
              <a:lnSpc>
                <a:spcPct val="150000"/>
              </a:lnSpc>
            </a:pPr>
            <a:r>
              <a:rPr lang="zh-CN" altLang="en-US" sz="1600" dirty="0">
                <a:latin typeface="微软雅黑" panose="020B0503020204020204" charset="-122"/>
                <a:ea typeface="微软雅黑" panose="020B0503020204020204" charset="-122"/>
              </a:rPr>
              <a:t>地址：苏州市南环东路</a:t>
            </a:r>
            <a:r>
              <a:rPr lang="en-US" altLang="zh-CN" sz="1600" dirty="0">
                <a:latin typeface="微软雅黑" panose="020B0503020204020204" charset="-122"/>
                <a:ea typeface="微软雅黑" panose="020B0503020204020204" charset="-122"/>
              </a:rPr>
              <a:t>10</a:t>
            </a:r>
            <a:r>
              <a:rPr lang="zh-CN" altLang="en-US" sz="1600" dirty="0">
                <a:latin typeface="微软雅黑" panose="020B0503020204020204" charset="-122"/>
                <a:ea typeface="微软雅黑" panose="020B0503020204020204" charset="-122"/>
              </a:rPr>
              <a:t>号新联大厦北楼</a:t>
            </a:r>
            <a:r>
              <a:rPr lang="en-US" altLang="zh-CN" sz="1600" dirty="0">
                <a:latin typeface="微软雅黑" panose="020B0503020204020204" charset="-122"/>
                <a:ea typeface="微软雅黑" panose="020B0503020204020204" charset="-122"/>
              </a:rPr>
              <a:t>1401-1403</a:t>
            </a:r>
            <a:r>
              <a:rPr lang="zh-CN" altLang="en-US" sz="1600" dirty="0">
                <a:latin typeface="微软雅黑" panose="020B0503020204020204" charset="-122"/>
                <a:ea typeface="微软雅黑" panose="020B0503020204020204" charset="-122"/>
              </a:rPr>
              <a:t>室</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2261" y="242928"/>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概 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6" name="文本占位符 2"/>
          <p:cNvSpPr txBox="1"/>
          <p:nvPr/>
        </p:nvSpPr>
        <p:spPr>
          <a:xfrm>
            <a:off x="472440" y="1057910"/>
            <a:ext cx="10897235" cy="51809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40000"/>
              </a:lnSpc>
              <a:buFont typeface="Wingdings" panose="05000000000000000000" pitchFamily="2" charset="2"/>
              <a:buNone/>
            </a:pPr>
            <a:r>
              <a:rPr lang="zh-CN" altLang="en-US" sz="2400" b="1" dirty="0" smtClean="0">
                <a:solidFill>
                  <a:srgbClr val="C00000"/>
                </a:solidFill>
              </a:rPr>
              <a:t>定义：</a:t>
            </a:r>
            <a:endParaRPr lang="zh-CN" altLang="en-US" sz="1800" b="1" dirty="0" smtClean="0"/>
          </a:p>
          <a:p>
            <a:pPr marL="0" indent="0">
              <a:lnSpc>
                <a:spcPct val="140000"/>
              </a:lnSpc>
              <a:buFont typeface="Wingdings" panose="05000000000000000000" pitchFamily="2" charset="2"/>
              <a:buNone/>
            </a:pPr>
            <a:r>
              <a:rPr lang="zh-CN" altLang="en-US" sz="1800" dirty="0" smtClean="0"/>
              <a:t>       </a:t>
            </a:r>
            <a:r>
              <a:rPr lang="zh-CN" altLang="en-US" sz="2400" dirty="0" smtClean="0">
                <a:latin typeface="仿宋" panose="02010609060101010101" charset="-122"/>
                <a:ea typeface="仿宋" panose="02010609060101010101" charset="-122"/>
                <a:cs typeface="仿宋" panose="02010609060101010101" charset="-122"/>
              </a:rPr>
              <a:t>  </a:t>
            </a:r>
            <a:r>
              <a:rPr lang="zh-CN" altLang="en-US" sz="2400" b="1" dirty="0" smtClean="0">
                <a:latin typeface="仿宋" panose="02010609060101010101" charset="-122"/>
                <a:ea typeface="仿宋" panose="02010609060101010101" charset="-122"/>
                <a:cs typeface="仿宋" panose="02010609060101010101" charset="-122"/>
              </a:rPr>
              <a:t>企业知识产权管理规范是</a:t>
            </a:r>
            <a:r>
              <a:rPr lang="en-US" altLang="zh-CN" sz="2400" b="1" dirty="0" smtClean="0">
                <a:latin typeface="仿宋" panose="02010609060101010101" charset="-122"/>
                <a:ea typeface="仿宋" panose="02010609060101010101" charset="-122"/>
                <a:cs typeface="仿宋" panose="02010609060101010101" charset="-122"/>
                <a:sym typeface="+mn-ea"/>
              </a:rPr>
              <a:t>2013</a:t>
            </a:r>
            <a:r>
              <a:rPr lang="zh-CN" altLang="en-US" sz="2400" b="1" dirty="0" smtClean="0">
                <a:latin typeface="仿宋" panose="02010609060101010101" charset="-122"/>
                <a:ea typeface="仿宋" panose="02010609060101010101" charset="-122"/>
                <a:cs typeface="仿宋" panose="02010609060101010101" charset="-122"/>
                <a:sym typeface="+mn-ea"/>
              </a:rPr>
              <a:t>年</a:t>
            </a:r>
            <a:r>
              <a:rPr lang="en-US" altLang="zh-CN" sz="2400" b="1" dirty="0" smtClean="0">
                <a:latin typeface="仿宋" panose="02010609060101010101" charset="-122"/>
                <a:ea typeface="仿宋" panose="02010609060101010101" charset="-122"/>
                <a:cs typeface="仿宋" panose="02010609060101010101" charset="-122"/>
                <a:sym typeface="+mn-ea"/>
              </a:rPr>
              <a:t>3</a:t>
            </a:r>
            <a:r>
              <a:rPr lang="zh-CN" altLang="en-US" sz="2400" b="1" dirty="0" smtClean="0">
                <a:latin typeface="仿宋" panose="02010609060101010101" charset="-122"/>
                <a:ea typeface="仿宋" panose="02010609060101010101" charset="-122"/>
                <a:cs typeface="仿宋" panose="02010609060101010101" charset="-122"/>
                <a:sym typeface="+mn-ea"/>
              </a:rPr>
              <a:t>月</a:t>
            </a:r>
            <a:r>
              <a:rPr lang="en-US" altLang="zh-CN" sz="2400" b="1" dirty="0" smtClean="0">
                <a:latin typeface="仿宋" panose="02010609060101010101" charset="-122"/>
                <a:ea typeface="仿宋" panose="02010609060101010101" charset="-122"/>
                <a:cs typeface="仿宋" panose="02010609060101010101" charset="-122"/>
                <a:sym typeface="+mn-ea"/>
              </a:rPr>
              <a:t>1</a:t>
            </a:r>
            <a:r>
              <a:rPr lang="zh-CN" altLang="en-US" sz="2400" b="1" dirty="0" smtClean="0">
                <a:latin typeface="仿宋" panose="02010609060101010101" charset="-122"/>
                <a:ea typeface="仿宋" panose="02010609060101010101" charset="-122"/>
                <a:cs typeface="仿宋" panose="02010609060101010101" charset="-122"/>
                <a:sym typeface="+mn-ea"/>
              </a:rPr>
              <a:t>日由</a:t>
            </a:r>
            <a:r>
              <a:rPr lang="zh-CN" altLang="en-US" sz="2400" b="1" dirty="0" smtClean="0">
                <a:latin typeface="仿宋" panose="02010609060101010101" charset="-122"/>
                <a:ea typeface="仿宋" panose="02010609060101010101" charset="-122"/>
                <a:cs typeface="仿宋" panose="02010609060101010101" charset="-122"/>
              </a:rPr>
              <a:t>国家标准由国家知识产权局制订，国家质量监督检验检疫总局、国家标准化管理委员会批准颁布实施的，标准号：</a:t>
            </a:r>
            <a:r>
              <a:rPr lang="en-US" altLang="zh-CN" sz="2400" b="1" dirty="0" smtClean="0">
                <a:latin typeface="仿宋" panose="02010609060101010101" charset="-122"/>
                <a:ea typeface="仿宋" panose="02010609060101010101" charset="-122"/>
                <a:cs typeface="仿宋" panose="02010609060101010101" charset="-122"/>
              </a:rPr>
              <a:t>GB/T29490-2013《</a:t>
            </a:r>
            <a:r>
              <a:rPr lang="zh-CN" altLang="en-US" sz="2400" b="1" dirty="0">
                <a:latin typeface="仿宋" panose="02010609060101010101" charset="-122"/>
                <a:ea typeface="仿宋" panose="02010609060101010101" charset="-122"/>
                <a:cs typeface="仿宋" panose="02010609060101010101" charset="-122"/>
              </a:rPr>
              <a:t>企业知识产权管理规范</a:t>
            </a:r>
            <a:r>
              <a:rPr lang="en-US" altLang="zh-CN" sz="2400" b="1" dirty="0" smtClean="0">
                <a:latin typeface="仿宋" panose="02010609060101010101" charset="-122"/>
                <a:ea typeface="仿宋" panose="02010609060101010101" charset="-122"/>
                <a:cs typeface="仿宋" panose="02010609060101010101" charset="-122"/>
              </a:rPr>
              <a:t>》</a:t>
            </a:r>
            <a:r>
              <a:rPr lang="zh-CN" altLang="en-US" sz="2400" b="1" dirty="0" smtClean="0">
                <a:latin typeface="仿宋" panose="02010609060101010101" charset="-122"/>
                <a:ea typeface="仿宋" panose="02010609060101010101" charset="-122"/>
                <a:cs typeface="仿宋" panose="02010609060101010101" charset="-122"/>
              </a:rPr>
              <a:t>。</a:t>
            </a:r>
            <a:endParaRPr lang="zh-CN" altLang="en-US" sz="2400" b="1" dirty="0" smtClean="0">
              <a:latin typeface="仿宋" panose="02010609060101010101" charset="-122"/>
              <a:ea typeface="仿宋" panose="02010609060101010101" charset="-122"/>
              <a:cs typeface="仿宋" panose="02010609060101010101" charset="-122"/>
            </a:endParaRPr>
          </a:p>
          <a:p>
            <a:pPr marL="0" indent="0">
              <a:lnSpc>
                <a:spcPct val="140000"/>
              </a:lnSpc>
              <a:buFont typeface="Wingdings" panose="05000000000000000000" pitchFamily="2" charset="2"/>
              <a:buNone/>
            </a:pPr>
            <a:r>
              <a:rPr lang="zh-CN" altLang="en-US" sz="2400" b="1" dirty="0" smtClean="0">
                <a:solidFill>
                  <a:srgbClr val="C00000"/>
                </a:solidFill>
              </a:rPr>
              <a:t>特点：</a:t>
            </a:r>
            <a:endParaRPr lang="zh-CN" altLang="en-US" sz="1800" b="1" dirty="0" smtClean="0"/>
          </a:p>
          <a:p>
            <a:pPr marL="0" indent="0">
              <a:lnSpc>
                <a:spcPct val="140000"/>
              </a:lnSpc>
              <a:buFont typeface="Wingdings" panose="05000000000000000000" pitchFamily="2" charset="2"/>
              <a:buNone/>
            </a:pPr>
            <a:r>
              <a:rPr lang="zh-CN" altLang="en-US" sz="2400" b="1" dirty="0" smtClean="0">
                <a:latin typeface="仿宋" panose="02010609060101010101" charset="-122"/>
                <a:ea typeface="仿宋" panose="02010609060101010101" charset="-122"/>
                <a:cs typeface="仿宋" panose="02010609060101010101" charset="-122"/>
              </a:rPr>
              <a:t>      </a:t>
            </a:r>
            <a:r>
              <a:rPr lang="en-US" altLang="zh-CN" sz="2400" b="1" dirty="0" smtClean="0">
                <a:latin typeface="仿宋" panose="02010609060101010101" charset="-122"/>
                <a:ea typeface="仿宋" panose="02010609060101010101" charset="-122"/>
                <a:cs typeface="仿宋" panose="02010609060101010101" charset="-122"/>
              </a:rPr>
              <a:t>1</a:t>
            </a:r>
            <a:r>
              <a:rPr lang="zh-CN" altLang="en-US" sz="2400" b="1" dirty="0" smtClean="0">
                <a:latin typeface="仿宋" panose="02010609060101010101" charset="-122"/>
                <a:ea typeface="仿宋" panose="02010609060101010101" charset="-122"/>
                <a:cs typeface="仿宋" panose="02010609060101010101" charset="-122"/>
              </a:rPr>
              <a:t>、政府推动</a:t>
            </a:r>
            <a:endParaRPr lang="zh-CN" altLang="en-US" sz="2400" b="1" dirty="0" smtClean="0">
              <a:latin typeface="仿宋" panose="02010609060101010101" charset="-122"/>
              <a:ea typeface="仿宋" panose="02010609060101010101" charset="-122"/>
              <a:cs typeface="仿宋" panose="02010609060101010101" charset="-122"/>
            </a:endParaRPr>
          </a:p>
          <a:p>
            <a:pPr marL="0" indent="0">
              <a:lnSpc>
                <a:spcPct val="140000"/>
              </a:lnSpc>
              <a:buFont typeface="Wingdings" panose="05000000000000000000" pitchFamily="2" charset="2"/>
              <a:buNone/>
            </a:pPr>
            <a:r>
              <a:rPr lang="zh-CN" altLang="en-US" sz="2400" b="1" dirty="0" smtClean="0">
                <a:latin typeface="仿宋" panose="02010609060101010101" charset="-122"/>
                <a:ea typeface="仿宋" panose="02010609060101010101" charset="-122"/>
                <a:cs typeface="仿宋" panose="02010609060101010101" charset="-122"/>
              </a:rPr>
              <a:t>      </a:t>
            </a:r>
            <a:r>
              <a:rPr lang="en-US" altLang="zh-CN" sz="2400" b="1" dirty="0" smtClean="0">
                <a:latin typeface="仿宋" panose="02010609060101010101" charset="-122"/>
                <a:ea typeface="仿宋" panose="02010609060101010101" charset="-122"/>
                <a:cs typeface="仿宋" panose="02010609060101010101" charset="-122"/>
              </a:rPr>
              <a:t>2</a:t>
            </a:r>
            <a:r>
              <a:rPr lang="zh-CN" altLang="en-US" sz="2400" b="1" dirty="0" smtClean="0">
                <a:latin typeface="仿宋" panose="02010609060101010101" charset="-122"/>
                <a:ea typeface="仿宋" panose="02010609060101010101" charset="-122"/>
                <a:cs typeface="仿宋" panose="02010609060101010101" charset="-122"/>
              </a:rPr>
              <a:t>、无借鉴经验</a:t>
            </a:r>
            <a:endParaRPr lang="zh-CN" altLang="en-US" sz="2400" b="1" dirty="0" smtClean="0">
              <a:latin typeface="仿宋" panose="02010609060101010101" charset="-122"/>
              <a:ea typeface="仿宋" panose="02010609060101010101" charset="-122"/>
              <a:cs typeface="仿宋" panose="02010609060101010101" charset="-122"/>
            </a:endParaRPr>
          </a:p>
          <a:p>
            <a:pPr marL="0" indent="0">
              <a:lnSpc>
                <a:spcPct val="140000"/>
              </a:lnSpc>
              <a:buFont typeface="Wingdings" panose="05000000000000000000" pitchFamily="2" charset="2"/>
              <a:buNone/>
            </a:pPr>
            <a:r>
              <a:rPr lang="zh-CN" altLang="en-US" sz="2400" b="1" dirty="0" smtClean="0">
                <a:latin typeface="仿宋" panose="02010609060101010101" charset="-122"/>
                <a:ea typeface="仿宋" panose="02010609060101010101" charset="-122"/>
                <a:cs typeface="仿宋" panose="02010609060101010101" charset="-122"/>
              </a:rPr>
              <a:t>      </a:t>
            </a:r>
            <a:r>
              <a:rPr lang="en-US" altLang="zh-CN" sz="2400" b="1" dirty="0" smtClean="0">
                <a:latin typeface="仿宋" panose="02010609060101010101" charset="-122"/>
                <a:ea typeface="仿宋" panose="02010609060101010101" charset="-122"/>
                <a:cs typeface="仿宋" panose="02010609060101010101" charset="-122"/>
              </a:rPr>
              <a:t>3</a:t>
            </a:r>
            <a:r>
              <a:rPr lang="zh-CN" altLang="en-US" sz="2400" b="1" dirty="0" smtClean="0">
                <a:latin typeface="仿宋" panose="02010609060101010101" charset="-122"/>
                <a:ea typeface="仿宋" panose="02010609060101010101" charset="-122"/>
                <a:cs typeface="仿宋" panose="02010609060101010101" charset="-122"/>
              </a:rPr>
              <a:t>、涉及部门广</a:t>
            </a:r>
            <a:endParaRPr lang="zh-CN" altLang="en-US" sz="2400" dirty="0" smtClean="0">
              <a:latin typeface="仿宋" panose="02010609060101010101" charset="-122"/>
              <a:ea typeface="仿宋" panose="02010609060101010101" charset="-122"/>
              <a:cs typeface="仿宋" panose="02010609060101010101" charset="-122"/>
            </a:endParaRPr>
          </a:p>
          <a:p>
            <a:pPr marL="0" indent="0">
              <a:lnSpc>
                <a:spcPct val="200000"/>
              </a:lnSpc>
              <a:buFont typeface="Wingdings" panose="05000000000000000000" pitchFamily="2" charset="2"/>
              <a:buNone/>
            </a:pPr>
            <a:endParaRPr lang="zh-CN" altLang="en-US" sz="1800" dirty="0" smtClean="0"/>
          </a:p>
          <a:p>
            <a:pPr marL="0" indent="0">
              <a:lnSpc>
                <a:spcPct val="200000"/>
              </a:lnSpc>
              <a:buFont typeface="Wingdings" panose="05000000000000000000" pitchFamily="2" charset="2"/>
              <a:buNone/>
            </a:pPr>
            <a:endParaRPr lang="en-US" altLang="zh-CN" sz="1800" dirty="0" smtClean="0"/>
          </a:p>
          <a:p>
            <a:pPr marL="342900" indent="-342900">
              <a:lnSpc>
                <a:spcPct val="200000"/>
              </a:lnSpc>
              <a:buFont typeface="Wingdings" panose="05000000000000000000" pitchFamily="2" charset="2"/>
              <a:buChar char="u"/>
            </a:pPr>
            <a:endParaRPr lang="en-US" altLang="zh-CN" sz="18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2261" y="242928"/>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概 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6" name="文本占位符 2"/>
          <p:cNvSpPr txBox="1"/>
          <p:nvPr/>
        </p:nvSpPr>
        <p:spPr>
          <a:xfrm>
            <a:off x="821690" y="1219835"/>
            <a:ext cx="10797540" cy="5005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200000"/>
              </a:lnSpc>
              <a:buFont typeface="Wingdings" panose="05000000000000000000" pitchFamily="2" charset="2"/>
              <a:buNone/>
            </a:pPr>
            <a:r>
              <a:rPr lang="zh-CN" altLang="en-US" sz="2400" b="1" dirty="0" smtClean="0">
                <a:solidFill>
                  <a:srgbClr val="C00000"/>
                </a:solidFill>
              </a:rPr>
              <a:t>裨益：</a:t>
            </a:r>
            <a:endParaRPr lang="zh-CN" altLang="en-US" sz="1800" dirty="0" smtClean="0"/>
          </a:p>
          <a:p>
            <a:pPr marL="0" indent="0">
              <a:lnSpc>
                <a:spcPct val="160000"/>
              </a:lnSpc>
              <a:buFont typeface="Wingdings" panose="05000000000000000000" pitchFamily="2" charset="2"/>
              <a:buNone/>
            </a:pPr>
            <a:r>
              <a:rPr lang="zh-CN" altLang="en-US" sz="2000" b="1" dirty="0" smtClean="0">
                <a:solidFill>
                  <a:schemeClr val="tx1"/>
                </a:solidFill>
                <a:latin typeface="仿宋" panose="02010609060101010101" charset="-122"/>
                <a:ea typeface="仿宋" panose="02010609060101010101" charset="-122"/>
                <a:cs typeface="仿宋" panose="02010609060101010101" charset="-122"/>
              </a:rPr>
              <a:t>  </a:t>
            </a:r>
            <a:r>
              <a:rPr lang="en-US" altLang="zh-CN" sz="2000" b="1" dirty="0" smtClean="0">
                <a:solidFill>
                  <a:schemeClr val="tx1"/>
                </a:solidFill>
                <a:latin typeface="仿宋" panose="02010609060101010101" charset="-122"/>
                <a:ea typeface="仿宋" panose="02010609060101010101" charset="-122"/>
                <a:cs typeface="仿宋" panose="02010609060101010101" charset="-122"/>
              </a:rPr>
              <a:t>1</a:t>
            </a:r>
            <a:r>
              <a:rPr lang="zh-CN" altLang="en-US" sz="2000" b="1" dirty="0" smtClean="0">
                <a:solidFill>
                  <a:schemeClr val="tx1"/>
                </a:solidFill>
                <a:latin typeface="仿宋" panose="02010609060101010101" charset="-122"/>
                <a:ea typeface="仿宋" panose="02010609060101010101" charset="-122"/>
                <a:cs typeface="仿宋" panose="02010609060101010101" charset="-122"/>
              </a:rPr>
              <a:t>、政府奖励，江苏省对通过知识产权贯标和绩效的企业择优奖励</a:t>
            </a:r>
            <a:r>
              <a:rPr lang="en-US" altLang="zh-CN" sz="2000" b="1" dirty="0" smtClean="0">
                <a:solidFill>
                  <a:schemeClr val="tx1"/>
                </a:solidFill>
                <a:latin typeface="仿宋" panose="02010609060101010101" charset="-122"/>
                <a:ea typeface="仿宋" panose="02010609060101010101" charset="-122"/>
                <a:cs typeface="仿宋" panose="02010609060101010101" charset="-122"/>
              </a:rPr>
              <a:t>20</a:t>
            </a:r>
            <a:r>
              <a:rPr lang="zh-CN" altLang="en-US" sz="2000" b="1" dirty="0" smtClean="0">
                <a:solidFill>
                  <a:schemeClr val="tx1"/>
                </a:solidFill>
                <a:latin typeface="仿宋" panose="02010609060101010101" charset="-122"/>
                <a:ea typeface="仿宋" panose="02010609060101010101" charset="-122"/>
                <a:cs typeface="仿宋" panose="02010609060101010101" charset="-122"/>
              </a:rPr>
              <a:t>万，苏州市奖励</a:t>
            </a:r>
            <a:r>
              <a:rPr lang="en-US" altLang="zh-CN" sz="2000" b="1" dirty="0" smtClean="0">
                <a:solidFill>
                  <a:schemeClr val="tx1"/>
                </a:solidFill>
                <a:latin typeface="仿宋" panose="02010609060101010101" charset="-122"/>
                <a:ea typeface="仿宋" panose="02010609060101010101" charset="-122"/>
                <a:cs typeface="仿宋" panose="02010609060101010101" charset="-122"/>
              </a:rPr>
              <a:t>3</a:t>
            </a:r>
            <a:r>
              <a:rPr lang="zh-CN" altLang="en-US" sz="2000" b="1" dirty="0" smtClean="0">
                <a:solidFill>
                  <a:schemeClr val="tx1"/>
                </a:solidFill>
                <a:latin typeface="仿宋" panose="02010609060101010101" charset="-122"/>
                <a:ea typeface="仿宋" panose="02010609060101010101" charset="-122"/>
                <a:cs typeface="仿宋" panose="02010609060101010101" charset="-122"/>
              </a:rPr>
              <a:t>万；</a:t>
            </a:r>
            <a:endParaRPr lang="zh-CN" altLang="en-US" sz="2000" b="1" dirty="0" smtClean="0">
              <a:solidFill>
                <a:schemeClr val="tx1"/>
              </a:solidFill>
              <a:latin typeface="仿宋" panose="02010609060101010101" charset="-122"/>
              <a:ea typeface="仿宋" panose="02010609060101010101" charset="-122"/>
              <a:cs typeface="仿宋" panose="02010609060101010101" charset="-122"/>
            </a:endParaRPr>
          </a:p>
          <a:p>
            <a:pPr marL="0" indent="0">
              <a:lnSpc>
                <a:spcPct val="160000"/>
              </a:lnSpc>
              <a:buFont typeface="Wingdings" panose="05000000000000000000" pitchFamily="2" charset="2"/>
              <a:buNone/>
            </a:pPr>
            <a:r>
              <a:rPr lang="zh-CN" altLang="en-US" sz="2000" b="1" dirty="0" smtClean="0">
                <a:solidFill>
                  <a:schemeClr val="tx1"/>
                </a:solidFill>
                <a:latin typeface="仿宋" panose="02010609060101010101" charset="-122"/>
                <a:ea typeface="仿宋" panose="02010609060101010101" charset="-122"/>
                <a:cs typeface="仿宋" panose="02010609060101010101" charset="-122"/>
              </a:rPr>
              <a:t>  </a:t>
            </a:r>
            <a:r>
              <a:rPr lang="en-US" altLang="zh-CN" sz="2000" b="1" dirty="0" smtClean="0">
                <a:solidFill>
                  <a:schemeClr val="tx1"/>
                </a:solidFill>
                <a:latin typeface="仿宋" panose="02010609060101010101" charset="-122"/>
                <a:ea typeface="仿宋" panose="02010609060101010101" charset="-122"/>
                <a:cs typeface="仿宋" panose="02010609060101010101" charset="-122"/>
              </a:rPr>
              <a:t>2</a:t>
            </a:r>
            <a:r>
              <a:rPr lang="zh-CN" altLang="en-US" sz="2000" b="1" dirty="0" smtClean="0">
                <a:solidFill>
                  <a:schemeClr val="tx1"/>
                </a:solidFill>
                <a:latin typeface="仿宋" panose="02010609060101010101" charset="-122"/>
                <a:ea typeface="仿宋" panose="02010609060101010101" charset="-122"/>
                <a:cs typeface="仿宋" panose="02010609060101010101" charset="-122"/>
              </a:rPr>
              <a:t>、政策优先：</a:t>
            </a:r>
            <a:r>
              <a:rPr lang="zh-CN" altLang="zh-CN" sz="2000" b="1" dirty="0" smtClean="0">
                <a:solidFill>
                  <a:schemeClr val="tx1"/>
                </a:solidFill>
                <a:latin typeface="仿宋" panose="02010609060101010101" charset="-122"/>
                <a:ea typeface="仿宋" panose="02010609060101010101" charset="-122"/>
                <a:cs typeface="仿宋" panose="02010609060101010101" charset="-122"/>
                <a:sym typeface="+mn-ea"/>
              </a:rPr>
              <a:t>加快实现高新技术企业、规模以上工业企业、上市企业“贯标”全覆盖；</a:t>
            </a:r>
            <a:endParaRPr lang="zh-CN" altLang="zh-CN" sz="2000" b="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indent="0">
              <a:lnSpc>
                <a:spcPct val="160000"/>
              </a:lnSpc>
              <a:buFont typeface="Wingdings" panose="05000000000000000000" pitchFamily="2" charset="2"/>
              <a:buNone/>
            </a:pPr>
            <a:r>
              <a:rPr lang="zh-CN" altLang="zh-CN" sz="2000" b="1" dirty="0" smtClean="0">
                <a:solidFill>
                  <a:schemeClr val="tx1"/>
                </a:solidFill>
                <a:latin typeface="仿宋" panose="02010609060101010101" charset="-122"/>
                <a:ea typeface="仿宋" panose="02010609060101010101" charset="-122"/>
                <a:cs typeface="仿宋" panose="02010609060101010101" charset="-122"/>
                <a:sym typeface="+mn-ea"/>
              </a:rPr>
              <a:t>  </a:t>
            </a:r>
            <a:r>
              <a:rPr lang="en-US" altLang="zh-CN" sz="2000" b="1" dirty="0" smtClean="0">
                <a:solidFill>
                  <a:schemeClr val="tx1"/>
                </a:solidFill>
                <a:latin typeface="仿宋" panose="02010609060101010101" charset="-122"/>
                <a:ea typeface="仿宋" panose="02010609060101010101" charset="-122"/>
                <a:cs typeface="仿宋" panose="02010609060101010101" charset="-122"/>
                <a:sym typeface="+mn-ea"/>
              </a:rPr>
              <a:t>3</a:t>
            </a:r>
            <a:r>
              <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rPr>
              <a:t>、知识产权风险管理；</a:t>
            </a:r>
            <a:endPar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indent="0">
              <a:lnSpc>
                <a:spcPct val="160000"/>
              </a:lnSpc>
              <a:buFont typeface="Wingdings" panose="05000000000000000000" pitchFamily="2" charset="2"/>
              <a:buNone/>
            </a:pPr>
            <a:r>
              <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rPr>
              <a:t>  </a:t>
            </a:r>
            <a:r>
              <a:rPr lang="en-US" altLang="zh-CN" sz="2000" b="1" dirty="0" smtClean="0">
                <a:solidFill>
                  <a:schemeClr val="tx1"/>
                </a:solidFill>
                <a:latin typeface="仿宋" panose="02010609060101010101" charset="-122"/>
                <a:ea typeface="仿宋" panose="02010609060101010101" charset="-122"/>
                <a:cs typeface="仿宋" panose="02010609060101010101" charset="-122"/>
                <a:sym typeface="+mn-ea"/>
              </a:rPr>
              <a:t>4</a:t>
            </a:r>
            <a:r>
              <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rPr>
              <a:t>、知识产权类政府项目的必要条件；</a:t>
            </a:r>
            <a:endPar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indent="0">
              <a:lnSpc>
                <a:spcPct val="160000"/>
              </a:lnSpc>
              <a:buFont typeface="Wingdings" panose="05000000000000000000" pitchFamily="2" charset="2"/>
              <a:buNone/>
            </a:pPr>
            <a:r>
              <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rPr>
              <a:t>  </a:t>
            </a:r>
            <a:r>
              <a:rPr lang="en-US" altLang="zh-CN" sz="2000" b="1" dirty="0" smtClean="0">
                <a:solidFill>
                  <a:schemeClr val="tx1"/>
                </a:solidFill>
                <a:latin typeface="仿宋" panose="02010609060101010101" charset="-122"/>
                <a:ea typeface="仿宋" panose="02010609060101010101" charset="-122"/>
                <a:cs typeface="仿宋" panose="02010609060101010101" charset="-122"/>
                <a:sym typeface="+mn-ea"/>
              </a:rPr>
              <a:t>5</a:t>
            </a:r>
            <a:r>
              <a:rPr lang="zh-CN" altLang="en-US" sz="2000" b="1" dirty="0" smtClean="0">
                <a:solidFill>
                  <a:schemeClr val="tx1"/>
                </a:solidFill>
                <a:latin typeface="仿宋" panose="02010609060101010101" charset="-122"/>
                <a:ea typeface="仿宋" panose="02010609060101010101" charset="-122"/>
                <a:cs typeface="仿宋" panose="02010609060101010101" charset="-122"/>
                <a:sym typeface="+mn-ea"/>
              </a:rPr>
              <a:t>、公司资质。</a:t>
            </a:r>
            <a:endParaRPr lang="en-US" altLang="zh-CN" sz="14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2261" y="242928"/>
            <a:ext cx="2025650" cy="461665"/>
          </a:xfrm>
          <a:prstGeom prst="rect">
            <a:avLst/>
          </a:prstGeom>
          <a:noFill/>
        </p:spPr>
        <p:txBody>
          <a:bodyPr wrap="square" rtlCol="0">
            <a:spAutoFit/>
          </a:bodyPr>
          <a:lstStyle/>
          <a:p>
            <a:pPr algn="ctr"/>
            <a:r>
              <a:rPr lang="zh-CN" altLang="en-US" sz="2400" b="1" dirty="0" smtClean="0">
                <a:solidFill>
                  <a:schemeClr val="bg1"/>
                </a:solidFill>
                <a:latin typeface="方正风雅宋简体" panose="02000000000000000000" pitchFamily="2" charset="-122"/>
                <a:ea typeface="方正风雅宋简体" panose="02000000000000000000" pitchFamily="2" charset="-122"/>
              </a:rPr>
              <a:t>概 述</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6" name="文本占位符 2"/>
          <p:cNvSpPr txBox="1"/>
          <p:nvPr/>
        </p:nvSpPr>
        <p:spPr>
          <a:xfrm>
            <a:off x="743913" y="1256944"/>
            <a:ext cx="10878244" cy="46085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342900" indent="-342900">
              <a:lnSpc>
                <a:spcPct val="200000"/>
              </a:lnSpc>
              <a:buFont typeface="Wingdings" panose="05000000000000000000" pitchFamily="2" charset="2"/>
              <a:buChar char="u"/>
            </a:pPr>
            <a:r>
              <a:rPr lang="zh-CN" altLang="en-US" sz="2000" b="1" dirty="0"/>
              <a:t>贯标</a:t>
            </a:r>
            <a:r>
              <a:rPr lang="zh-CN" altLang="en-US" sz="2000" b="1" dirty="0" smtClean="0"/>
              <a:t>条件：</a:t>
            </a:r>
            <a:endParaRPr lang="en-US" altLang="zh-CN" sz="2000" b="1" dirty="0" smtClean="0"/>
          </a:p>
          <a:p>
            <a:pPr marL="342900" indent="-342900">
              <a:lnSpc>
                <a:spcPct val="200000"/>
              </a:lnSpc>
              <a:buFont typeface="+mj-lt"/>
              <a:buAutoNum type="arabicPeriod"/>
            </a:pPr>
            <a:r>
              <a:rPr lang="zh-CN" altLang="en-US" sz="2000" dirty="0" smtClean="0"/>
              <a:t>具有有效的知识产权（≥</a:t>
            </a:r>
            <a:r>
              <a:rPr lang="en-US" altLang="zh-CN" sz="2000" dirty="0" smtClean="0"/>
              <a:t>3</a:t>
            </a:r>
            <a:r>
              <a:rPr lang="zh-CN" altLang="en-US" sz="2000" dirty="0" smtClean="0"/>
              <a:t>项）；</a:t>
            </a:r>
            <a:endParaRPr lang="en-US" altLang="zh-CN" sz="2000" dirty="0" smtClean="0"/>
          </a:p>
          <a:p>
            <a:pPr marL="342900" indent="-342900">
              <a:lnSpc>
                <a:spcPct val="200000"/>
              </a:lnSpc>
              <a:buFont typeface="+mj-lt"/>
              <a:buAutoNum type="arabicPeriod"/>
            </a:pPr>
            <a:r>
              <a:rPr lang="zh-CN" altLang="en-US" sz="2000" dirty="0" smtClean="0"/>
              <a:t>成立研发部门，具有持续的知识产权输出能力；</a:t>
            </a:r>
            <a:endParaRPr lang="en-US" altLang="zh-CN" sz="2000" dirty="0" smtClean="0"/>
          </a:p>
          <a:p>
            <a:pPr marL="342900" indent="-342900">
              <a:lnSpc>
                <a:spcPct val="200000"/>
              </a:lnSpc>
              <a:buFont typeface="+mj-lt"/>
              <a:buAutoNum type="arabicPeriod"/>
            </a:pPr>
            <a:r>
              <a:rPr lang="zh-CN" altLang="en-US" sz="2000" dirty="0" smtClean="0"/>
              <a:t>具有清晰的公司组织架构及良好的体制运作；</a:t>
            </a:r>
            <a:endParaRPr lang="en-US" altLang="zh-CN" sz="2000" dirty="0"/>
          </a:p>
          <a:p>
            <a:pPr marL="342900" indent="-342900">
              <a:lnSpc>
                <a:spcPct val="200000"/>
              </a:lnSpc>
              <a:buFont typeface="+mj-lt"/>
              <a:buAutoNum type="arabicPeriod"/>
            </a:pPr>
            <a:r>
              <a:rPr lang="zh-CN" altLang="en-US" sz="2000" dirty="0" smtClean="0"/>
              <a:t>具备</a:t>
            </a:r>
            <a:r>
              <a:rPr lang="zh-CN" altLang="en-US" sz="2000" dirty="0"/>
              <a:t>良好体系基础：成效比较显著，对</a:t>
            </a:r>
            <a:r>
              <a:rPr lang="zh-CN" altLang="en-US" sz="2000" dirty="0" smtClean="0"/>
              <a:t>建立知识产权管理</a:t>
            </a:r>
            <a:r>
              <a:rPr lang="zh-CN" altLang="en-US" sz="2000" dirty="0"/>
              <a:t>体系有需求； </a:t>
            </a:r>
            <a:endParaRPr lang="en-US" altLang="zh-CN" sz="2000" dirty="0"/>
          </a:p>
          <a:p>
            <a:pPr marL="342900" indent="-342900">
              <a:lnSpc>
                <a:spcPct val="200000"/>
              </a:lnSpc>
              <a:buFont typeface="+mj-lt"/>
              <a:buAutoNum type="arabicPeriod"/>
            </a:pPr>
            <a:r>
              <a:rPr lang="zh-CN" altLang="en-US" sz="2000" dirty="0" smtClean="0"/>
              <a:t>具有</a:t>
            </a:r>
            <a:r>
              <a:rPr lang="zh-CN" altLang="en-US" sz="2000" dirty="0"/>
              <a:t>管理体系实施经验：如质量、环境、能源、职业健康安全、信息安全和信息技术服务</a:t>
            </a:r>
            <a:r>
              <a:rPr lang="zh-CN" altLang="en-US" sz="2000" dirty="0" smtClean="0"/>
              <a:t>等。</a:t>
            </a:r>
            <a:endParaRPr lang="en-US" altLang="zh-CN" sz="2000" dirty="0"/>
          </a:p>
          <a:p>
            <a:pPr marL="0" indent="0">
              <a:lnSpc>
                <a:spcPct val="200000"/>
              </a:lnSpc>
              <a:buNone/>
            </a:pPr>
            <a:endParaRPr lang="en-US" altLang="zh-CN" sz="2000" dirty="0" smtClean="0"/>
          </a:p>
          <a:p>
            <a:pPr marL="342900" indent="-342900">
              <a:lnSpc>
                <a:spcPct val="200000"/>
              </a:lnSpc>
              <a:buFont typeface="Wingdings" panose="05000000000000000000" pitchFamily="2" charset="2"/>
              <a:buChar char="u"/>
            </a:pPr>
            <a:endParaRPr lang="en-US" altLang="zh-CN"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1.niutuku.com/hd/1208/1655/img-1655-pmg1eiv0mbz.jp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100000" l="0" r="93043">
                        <a14:backgroundMark x1="59130" y1="20971" x2="89348" y2="19417"/>
                        <a14:backgroundMark x1="74348" y1="53786" x2="64348" y2="84854"/>
                        <a14:backgroundMark x1="33043" y1="97282" x2="33043" y2="77670"/>
                        <a14:backgroundMark x1="5000" y1="87573" x2="4130" y2="56117"/>
                        <a14:backgroundMark x1="18913" y1="5631" x2="4565" y2="1320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73165" y="626745"/>
            <a:ext cx="4614545" cy="5604510"/>
          </a:xfrm>
          <a:prstGeom prst="rect">
            <a:avLst/>
          </a:prstGeom>
          <a:noFill/>
        </p:spPr>
      </p:pic>
      <p:sp>
        <p:nvSpPr>
          <p:cNvPr id="14" name="文本框 13"/>
          <p:cNvSpPr txBox="1"/>
          <p:nvPr/>
        </p:nvSpPr>
        <p:spPr>
          <a:xfrm>
            <a:off x="-85747" y="296050"/>
            <a:ext cx="3057373" cy="368300"/>
          </a:xfrm>
          <a:prstGeom prst="rect">
            <a:avLst/>
          </a:prstGeom>
          <a:noFill/>
        </p:spPr>
        <p:txBody>
          <a:bodyPr wrap="square" rtlCol="0">
            <a:spAutoFit/>
          </a:bodyPr>
          <a:lstStyle/>
          <a:p>
            <a:pPr algn="ctr"/>
            <a:r>
              <a:rPr lang="zh-CN" altLang="zh-CN" b="1" dirty="0" smtClean="0">
                <a:solidFill>
                  <a:schemeClr val="bg1"/>
                </a:solidFill>
                <a:latin typeface="方正风雅宋简体" panose="02000000000000000000" pitchFamily="2" charset="-122"/>
                <a:ea typeface="方正风雅宋简体" panose="02000000000000000000" pitchFamily="2" charset="-122"/>
              </a:rPr>
              <a:t>知识产权管理</a:t>
            </a:r>
            <a:endParaRPr lang="zh-CN" altLang="zh-CN" b="1" dirty="0" smtClean="0">
              <a:solidFill>
                <a:schemeClr val="bg1"/>
              </a:solidFill>
              <a:latin typeface="方正风雅宋简体" panose="02000000000000000000" pitchFamily="2" charset="-122"/>
              <a:ea typeface="方正风雅宋简体" panose="02000000000000000000" pitchFamily="2" charset="-122"/>
            </a:endParaRPr>
          </a:p>
        </p:txBody>
      </p:sp>
      <p:grpSp>
        <p:nvGrpSpPr>
          <p:cNvPr id="21" name="组合 20"/>
          <p:cNvGrpSpPr/>
          <p:nvPr/>
        </p:nvGrpSpPr>
        <p:grpSpPr>
          <a:xfrm>
            <a:off x="1615440" y="2202180"/>
            <a:ext cx="5407025" cy="2808605"/>
            <a:chOff x="2170" y="2378"/>
            <a:chExt cx="8515" cy="4423"/>
          </a:xfrm>
        </p:grpSpPr>
        <p:grpSp>
          <p:nvGrpSpPr>
            <p:cNvPr id="3" name="组合 2"/>
            <p:cNvGrpSpPr/>
            <p:nvPr/>
          </p:nvGrpSpPr>
          <p:grpSpPr>
            <a:xfrm>
              <a:off x="2170" y="2378"/>
              <a:ext cx="7590" cy="2719"/>
              <a:chOff x="1549" y="2613"/>
              <a:chExt cx="8646" cy="2556"/>
            </a:xfrm>
          </p:grpSpPr>
          <p:sp>
            <p:nvSpPr>
              <p:cNvPr id="4" name="任意多边形 3"/>
              <p:cNvSpPr/>
              <p:nvPr/>
            </p:nvSpPr>
            <p:spPr>
              <a:xfrm>
                <a:off x="2346" y="2790"/>
                <a:ext cx="6822"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5" name="等腰三角形 4"/>
              <p:cNvSpPr/>
              <p:nvPr/>
            </p:nvSpPr>
            <p:spPr>
              <a:xfrm flipV="1">
                <a:off x="1549" y="2669"/>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6" name="文本框 5"/>
              <p:cNvSpPr txBox="1"/>
              <p:nvPr/>
            </p:nvSpPr>
            <p:spPr>
              <a:xfrm>
                <a:off x="1978" y="2613"/>
                <a:ext cx="622" cy="773"/>
              </a:xfrm>
              <a:prstGeom prst="rect">
                <a:avLst/>
              </a:prstGeom>
              <a:noFill/>
            </p:spPr>
            <p:txBody>
              <a:bodyPr wrap="square" rtlCol="0">
                <a:spAutoFit/>
              </a:bodyPr>
              <a:lstStyle/>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1</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8" name="文本框 7"/>
              <p:cNvSpPr txBox="1"/>
              <p:nvPr/>
            </p:nvSpPr>
            <p:spPr>
              <a:xfrm>
                <a:off x="3037" y="2790"/>
                <a:ext cx="5622" cy="590"/>
              </a:xfrm>
              <a:prstGeom prst="rect">
                <a:avLst/>
              </a:prstGeom>
              <a:noFill/>
            </p:spPr>
            <p:txBody>
              <a:bodyPr wrap="square" rtlCol="0">
                <a:spAutoFit/>
              </a:bodyPr>
              <a:lstStyle/>
              <a:p>
                <a:pPr algn="ctr"/>
                <a:r>
                  <a:rPr lang="zh-CN" altLang="en-US" sz="2000" b="1" dirty="0" smtClean="0">
                    <a:solidFill>
                      <a:schemeClr val="bg1"/>
                    </a:solidFill>
                    <a:latin typeface="+mn-ea"/>
                  </a:rPr>
                  <a:t>管理范围</a:t>
                </a:r>
                <a:endParaRPr lang="zh-CN" altLang="en-US" sz="2000" b="1" dirty="0" smtClean="0">
                  <a:solidFill>
                    <a:schemeClr val="bg1"/>
                  </a:solidFill>
                  <a:latin typeface="+mn-ea"/>
                </a:endParaRPr>
              </a:p>
            </p:txBody>
          </p:sp>
          <p:sp>
            <p:nvSpPr>
              <p:cNvPr id="9" name="任意多边形 8"/>
              <p:cNvSpPr/>
              <p:nvPr/>
            </p:nvSpPr>
            <p:spPr>
              <a:xfrm>
                <a:off x="3341" y="4470"/>
                <a:ext cx="6854" cy="603"/>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0" name="等腰三角形 9"/>
              <p:cNvSpPr/>
              <p:nvPr/>
            </p:nvSpPr>
            <p:spPr>
              <a:xfrm flipV="1">
                <a:off x="2546" y="4325"/>
                <a:ext cx="1485" cy="8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p>
            </p:txBody>
          </p:sp>
          <p:sp>
            <p:nvSpPr>
              <p:cNvPr id="15" name="文本框 14"/>
              <p:cNvSpPr txBox="1"/>
              <p:nvPr/>
            </p:nvSpPr>
            <p:spPr>
              <a:xfrm>
                <a:off x="2952" y="4311"/>
                <a:ext cx="622" cy="773"/>
              </a:xfrm>
              <a:prstGeom prst="rect">
                <a:avLst/>
              </a:prstGeom>
              <a:noFill/>
            </p:spPr>
            <p:txBody>
              <a:bodyPr wrap="square" rtlCol="0">
                <a:spAutoFit/>
              </a:bodyPr>
              <a:lstStyle/>
              <a:p>
                <a:pPr algn="l"/>
                <a:r>
                  <a:rPr lang="en-US" altLang="zh-CN" sz="2800" b="1" dirty="0">
                    <a:solidFill>
                      <a:schemeClr val="bg1"/>
                    </a:solidFill>
                    <a:latin typeface="方正风雅宋简体" panose="02000000000000000000" pitchFamily="2" charset="-122"/>
                    <a:ea typeface="方正风雅宋简体" panose="02000000000000000000" pitchFamily="2" charset="-122"/>
                  </a:rPr>
                  <a:t>2</a:t>
                </a:r>
                <a:endParaRPr lang="zh-CN" altLang="en-US"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6" name="文本框 15"/>
              <p:cNvSpPr txBox="1"/>
              <p:nvPr/>
            </p:nvSpPr>
            <p:spPr>
              <a:xfrm>
                <a:off x="3982" y="4461"/>
                <a:ext cx="5705" cy="590"/>
              </a:xfrm>
              <a:prstGeom prst="rect">
                <a:avLst/>
              </a:prstGeom>
              <a:noFill/>
            </p:spPr>
            <p:txBody>
              <a:bodyPr wrap="square" rtlCol="0">
                <a:spAutoFit/>
              </a:bodyPr>
              <a:lstStyle/>
              <a:p>
                <a:pPr algn="ctr"/>
                <a:r>
                  <a:rPr lang="zh-CN" altLang="en-US" sz="2000" b="1" dirty="0" smtClean="0">
                    <a:solidFill>
                      <a:schemeClr val="bg1"/>
                    </a:solidFill>
                    <a:latin typeface="+mn-ea"/>
                  </a:rPr>
                  <a:t>管理内容</a:t>
                </a:r>
                <a:endParaRPr lang="zh-CN" altLang="en-US" sz="2000" b="1" dirty="0" smtClean="0">
                  <a:solidFill>
                    <a:schemeClr val="bg1"/>
                  </a:solidFill>
                  <a:latin typeface="+mn-ea"/>
                </a:endParaRPr>
              </a:p>
            </p:txBody>
          </p:sp>
        </p:grpSp>
        <p:sp>
          <p:nvSpPr>
            <p:cNvPr id="7" name="任意多边形 6"/>
            <p:cNvSpPr/>
            <p:nvPr/>
          </p:nvSpPr>
          <p:spPr>
            <a:xfrm>
              <a:off x="4469" y="6102"/>
              <a:ext cx="6217" cy="584"/>
            </a:xfrm>
            <a:custGeom>
              <a:avLst/>
              <a:gdLst>
                <a:gd name="connsiteX0" fmla="*/ 0 w 4165600"/>
                <a:gd name="connsiteY0" fmla="*/ 0 h 484505"/>
                <a:gd name="connsiteX1" fmla="*/ 3875202 w 4165600"/>
                <a:gd name="connsiteY1" fmla="*/ 0 h 484505"/>
                <a:gd name="connsiteX2" fmla="*/ 4165600 w 4165600"/>
                <a:gd name="connsiteY2" fmla="*/ 484312 h 484505"/>
                <a:gd name="connsiteX3" fmla="*/ 4165600 w 4165600"/>
                <a:gd name="connsiteY3" fmla="*/ 484505 h 484505"/>
                <a:gd name="connsiteX4" fmla="*/ 0 w 4165600"/>
                <a:gd name="connsiteY4" fmla="*/ 484505 h 48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600" h="484505">
                  <a:moveTo>
                    <a:pt x="0" y="0"/>
                  </a:moveTo>
                  <a:lnTo>
                    <a:pt x="3875202" y="0"/>
                  </a:lnTo>
                  <a:lnTo>
                    <a:pt x="4165600" y="484312"/>
                  </a:lnTo>
                  <a:lnTo>
                    <a:pt x="4165600" y="484505"/>
                  </a:lnTo>
                  <a:lnTo>
                    <a:pt x="0" y="484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1" name="等腰三角形 10"/>
            <p:cNvSpPr/>
            <p:nvPr/>
          </p:nvSpPr>
          <p:spPr>
            <a:xfrm flipV="1">
              <a:off x="3743" y="5985"/>
              <a:ext cx="1353" cy="8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l"/>
              <a:endParaRPr lang="zh-CN" altLang="en-US"/>
            </a:p>
          </p:txBody>
        </p:sp>
        <p:sp>
          <p:nvSpPr>
            <p:cNvPr id="12" name="文本框 11"/>
            <p:cNvSpPr txBox="1"/>
            <p:nvPr/>
          </p:nvSpPr>
          <p:spPr>
            <a:xfrm>
              <a:off x="4134" y="5931"/>
              <a:ext cx="567" cy="822"/>
            </a:xfrm>
            <a:prstGeom prst="rect">
              <a:avLst/>
            </a:prstGeom>
            <a:noFill/>
          </p:spPr>
          <p:txBody>
            <a:bodyPr wrap="square" rtlCol="0">
              <a:spAutoFit/>
            </a:bodyPr>
            <a:p>
              <a:pPr algn="l"/>
              <a:r>
                <a:rPr lang="en-US" altLang="zh-CN" sz="2800" b="1" dirty="0" smtClean="0">
                  <a:solidFill>
                    <a:schemeClr val="bg1"/>
                  </a:solidFill>
                  <a:latin typeface="方正风雅宋简体" panose="02000000000000000000" pitchFamily="2" charset="-122"/>
                  <a:ea typeface="方正风雅宋简体" panose="02000000000000000000" pitchFamily="2" charset="-122"/>
                </a:rPr>
                <a:t>3</a:t>
              </a:r>
              <a:endParaRPr lang="en-US" altLang="zh-CN" sz="2800" b="1" dirty="0" smtClean="0">
                <a:solidFill>
                  <a:schemeClr val="bg1"/>
                </a:solidFill>
                <a:latin typeface="方正风雅宋简体" panose="02000000000000000000" pitchFamily="2" charset="-122"/>
                <a:ea typeface="方正风雅宋简体" panose="02000000000000000000" pitchFamily="2" charset="-122"/>
              </a:endParaRPr>
            </a:p>
          </p:txBody>
        </p:sp>
        <p:sp>
          <p:nvSpPr>
            <p:cNvPr id="13" name="文本框 12"/>
            <p:cNvSpPr txBox="1"/>
            <p:nvPr/>
          </p:nvSpPr>
          <p:spPr>
            <a:xfrm>
              <a:off x="5099" y="6102"/>
              <a:ext cx="5123" cy="628"/>
            </a:xfrm>
            <a:prstGeom prst="rect">
              <a:avLst/>
            </a:prstGeom>
            <a:noFill/>
          </p:spPr>
          <p:txBody>
            <a:bodyPr wrap="square" rtlCol="0">
              <a:spAutoFit/>
            </a:bodyPr>
            <a:p>
              <a:pPr algn="ctr"/>
              <a:r>
                <a:rPr lang="zh-CN" altLang="en-US" sz="2000" b="1" dirty="0" smtClean="0">
                  <a:solidFill>
                    <a:schemeClr val="bg1"/>
                  </a:solidFill>
                  <a:latin typeface="+mn-ea"/>
                </a:rPr>
                <a:t>管理所需资源</a:t>
              </a:r>
              <a:endParaRPr lang="zh-CN" altLang="en-US" sz="2000" b="1" dirty="0" smtClean="0">
                <a:solidFill>
                  <a:schemeClr val="bg1"/>
                </a:solidFill>
                <a:latin typeface="+mn-ea"/>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5565" y="257810"/>
            <a:ext cx="2672715" cy="460375"/>
          </a:xfrm>
          <a:prstGeom prst="rect">
            <a:avLst/>
          </a:prstGeom>
          <a:noFill/>
        </p:spPr>
        <p:txBody>
          <a:bodyPr wrap="square" rtlCol="0">
            <a:spAutoFit/>
          </a:bodyPr>
          <a:lstStyle/>
          <a:p>
            <a:pPr algn="ctr"/>
            <a:r>
              <a:rPr lang="zh-CN" altLang="zh-CN" sz="2400" b="1" dirty="0" smtClean="0">
                <a:solidFill>
                  <a:schemeClr val="bg1"/>
                </a:solidFill>
                <a:latin typeface="方正风雅宋简体" panose="02000000000000000000" pitchFamily="2" charset="-122"/>
                <a:ea typeface="方正风雅宋简体" panose="02000000000000000000" pitchFamily="2" charset="-122"/>
              </a:rPr>
              <a:t>一、管理范围</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pic>
        <p:nvPicPr>
          <p:cNvPr id="6" name="图片 5"/>
          <p:cNvPicPr>
            <a:picLocks noChangeAspect="1"/>
          </p:cNvPicPr>
          <p:nvPr/>
        </p:nvPicPr>
        <p:blipFill>
          <a:blip r:embed="rId1"/>
          <a:stretch>
            <a:fillRect/>
          </a:stretch>
        </p:blipFill>
        <p:spPr>
          <a:xfrm>
            <a:off x="703497" y="1397571"/>
            <a:ext cx="2349425" cy="1080090"/>
          </a:xfrm>
          <a:prstGeom prst="rect">
            <a:avLst/>
          </a:prstGeom>
          <a:noFill/>
          <a:effectLst/>
        </p:spPr>
      </p:pic>
      <p:pic>
        <p:nvPicPr>
          <p:cNvPr id="2" name="图片 1"/>
          <p:cNvPicPr>
            <a:picLocks noChangeAspect="1"/>
          </p:cNvPicPr>
          <p:nvPr/>
        </p:nvPicPr>
        <p:blipFill rotWithShape="1">
          <a:blip r:embed="rId2"/>
          <a:srcRect l="4843" t="3779" r="5142" b="4266"/>
          <a:stretch>
            <a:fillRect/>
          </a:stretch>
        </p:blipFill>
        <p:spPr>
          <a:xfrm>
            <a:off x="6895666" y="749825"/>
            <a:ext cx="3524250" cy="5105401"/>
          </a:xfrm>
          <a:prstGeom prst="rect">
            <a:avLst/>
          </a:prstGeom>
          <a:effectLst>
            <a:outerShdw blurRad="101600" dist="76200" dir="2700000" algn="tl" rotWithShape="0">
              <a:prstClr val="black">
                <a:alpha val="40000"/>
              </a:prstClr>
            </a:outerShdw>
          </a:effectLst>
        </p:spPr>
      </p:pic>
      <p:pic>
        <p:nvPicPr>
          <p:cNvPr id="4" name="图片 3"/>
          <p:cNvPicPr>
            <a:picLocks noChangeAspect="1"/>
          </p:cNvPicPr>
          <p:nvPr/>
        </p:nvPicPr>
        <p:blipFill>
          <a:blip r:embed="rId3"/>
          <a:stretch>
            <a:fillRect/>
          </a:stretch>
        </p:blipFill>
        <p:spPr>
          <a:xfrm>
            <a:off x="3573194" y="1471310"/>
            <a:ext cx="2955163" cy="854150"/>
          </a:xfrm>
          <a:prstGeom prst="rect">
            <a:avLst/>
          </a:prstGeom>
        </p:spPr>
      </p:pic>
      <p:pic>
        <p:nvPicPr>
          <p:cNvPr id="5" name="图片 4"/>
          <p:cNvPicPr>
            <a:picLocks noChangeAspect="1"/>
          </p:cNvPicPr>
          <p:nvPr/>
        </p:nvPicPr>
        <p:blipFill>
          <a:blip r:embed="rId4"/>
          <a:stretch>
            <a:fillRect/>
          </a:stretch>
        </p:blipFill>
        <p:spPr>
          <a:xfrm>
            <a:off x="3573194" y="3287595"/>
            <a:ext cx="2912960" cy="923155"/>
          </a:xfrm>
          <a:prstGeom prst="rect">
            <a:avLst/>
          </a:prstGeom>
        </p:spPr>
      </p:pic>
      <p:pic>
        <p:nvPicPr>
          <p:cNvPr id="7" name="图片 6"/>
          <p:cNvPicPr>
            <a:picLocks noChangeAspect="1"/>
          </p:cNvPicPr>
          <p:nvPr/>
        </p:nvPicPr>
        <p:blipFill>
          <a:blip r:embed="rId5"/>
          <a:stretch>
            <a:fillRect/>
          </a:stretch>
        </p:blipFill>
        <p:spPr>
          <a:xfrm>
            <a:off x="1263547" y="4735789"/>
            <a:ext cx="5184507" cy="1185899"/>
          </a:xfrm>
          <a:prstGeom prst="rect">
            <a:avLst/>
          </a:prstGeom>
        </p:spPr>
      </p:pic>
      <p:sp>
        <p:nvSpPr>
          <p:cNvPr id="8" name="文本框 7"/>
          <p:cNvSpPr txBox="1"/>
          <p:nvPr/>
        </p:nvSpPr>
        <p:spPr>
          <a:xfrm>
            <a:off x="1385673" y="5550514"/>
            <a:ext cx="2645215" cy="338554"/>
          </a:xfrm>
          <a:prstGeom prst="rect">
            <a:avLst/>
          </a:prstGeom>
          <a:noFill/>
        </p:spPr>
        <p:txBody>
          <a:bodyPr wrap="square" rtlCol="0">
            <a:spAutoFit/>
          </a:bodyPr>
          <a:lstStyle/>
          <a:p>
            <a:r>
              <a:rPr lang="en-US" altLang="zh-CN" sz="1600" dirty="0" smtClean="0">
                <a:latin typeface="+mn-ea"/>
              </a:rPr>
              <a:t>http://www.baidu.com</a:t>
            </a:r>
            <a:endParaRPr lang="zh-CN" altLang="en-US" sz="1600" dirty="0" smtClean="0">
              <a:latin typeface="+mn-ea"/>
            </a:endParaRPr>
          </a:p>
        </p:txBody>
      </p:sp>
      <p:pic>
        <p:nvPicPr>
          <p:cNvPr id="9" name="图片 8"/>
          <p:cNvPicPr>
            <a:picLocks noChangeAspect="1"/>
          </p:cNvPicPr>
          <p:nvPr/>
        </p:nvPicPr>
        <p:blipFill rotWithShape="1">
          <a:blip r:embed="rId6"/>
          <a:srcRect l="5175" t="4151" r="5388" b="3284"/>
          <a:stretch>
            <a:fillRect/>
          </a:stretch>
        </p:blipFill>
        <p:spPr>
          <a:xfrm>
            <a:off x="7343277" y="1094665"/>
            <a:ext cx="3486151" cy="5105400"/>
          </a:xfrm>
          <a:prstGeom prst="rect">
            <a:avLst/>
          </a:prstGeom>
          <a:effectLst>
            <a:outerShdw blurRad="101600" dist="76200" dir="2700000" algn="tl" rotWithShape="0">
              <a:prstClr val="black">
                <a:alpha val="40000"/>
              </a:prstClr>
            </a:outerShdw>
          </a:effectLst>
        </p:spPr>
      </p:pic>
      <p:pic>
        <p:nvPicPr>
          <p:cNvPr id="10" name="图片 9"/>
          <p:cNvPicPr>
            <a:picLocks noChangeAspect="1"/>
          </p:cNvPicPr>
          <p:nvPr/>
        </p:nvPicPr>
        <p:blipFill>
          <a:blip r:embed="rId7"/>
          <a:stretch>
            <a:fillRect/>
          </a:stretch>
        </p:blipFill>
        <p:spPr>
          <a:xfrm>
            <a:off x="7825896" y="1584798"/>
            <a:ext cx="3451143" cy="4709602"/>
          </a:xfrm>
          <a:prstGeom prst="rect">
            <a:avLst/>
          </a:prstGeom>
          <a:effectLst>
            <a:outerShdw blurRad="101600" dist="76200" dir="2700000" algn="tl" rotWithShape="0">
              <a:prstClr val="black">
                <a:alpha val="40000"/>
              </a:prstClr>
            </a:outerShdw>
          </a:effectLst>
        </p:spPr>
      </p:pic>
      <p:pic>
        <p:nvPicPr>
          <p:cNvPr id="11" name="图片 10"/>
          <p:cNvPicPr>
            <a:picLocks noChangeAspect="1"/>
          </p:cNvPicPr>
          <p:nvPr/>
        </p:nvPicPr>
        <p:blipFill>
          <a:blip r:embed="rId8"/>
          <a:stretch>
            <a:fillRect/>
          </a:stretch>
        </p:blipFill>
        <p:spPr>
          <a:xfrm>
            <a:off x="930876" y="2907043"/>
            <a:ext cx="2014954" cy="1980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63992" y="1092125"/>
            <a:ext cx="11053456" cy="4849188"/>
            <a:chOff x="603" y="1610"/>
            <a:chExt cx="13788" cy="6742"/>
          </a:xfrm>
        </p:grpSpPr>
        <p:sp>
          <p:nvSpPr>
            <p:cNvPr id="41" name="文本框 40"/>
            <p:cNvSpPr txBox="1"/>
            <p:nvPr/>
          </p:nvSpPr>
          <p:spPr>
            <a:xfrm>
              <a:off x="603" y="4260"/>
              <a:ext cx="919" cy="4092"/>
            </a:xfrm>
            <a:prstGeom prst="rect">
              <a:avLst/>
            </a:prstGeom>
            <a:noFill/>
          </p:spPr>
          <p:txBody>
            <a:bodyPr vert="eaVert" wrap="square" rtlCol="0">
              <a:spAutoFit/>
            </a:bodyPr>
            <a:lstStyle/>
            <a:p>
              <a:pPr algn="l">
                <a:lnSpc>
                  <a:spcPct val="130000"/>
                </a:lnSpc>
              </a:pPr>
              <a:r>
                <a:rPr lang="zh-CN" altLang="en-US" sz="1400" b="1"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sym typeface="+mn-ea"/>
                </a:rPr>
                <a:t>未公开信息（商业及技术秘密）</a:t>
              </a:r>
              <a:endParaRPr lang="zh-CN" altLang="en-US" sz="1400" b="1"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sym typeface="+mn-ea"/>
              </a:endParaRPr>
            </a:p>
            <a:p>
              <a:pPr algn="l">
                <a:lnSpc>
                  <a:spcPct val="130000"/>
                </a:lnSpc>
              </a:pPr>
              <a:r>
                <a:rPr lang="zh-CN" altLang="en-US" sz="1400" b="1"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sym typeface="+mn-ea"/>
                </a:rPr>
                <a:t>集成电路设计布图（拓朴图）</a:t>
              </a:r>
              <a:endParaRPr lang="zh-CN" altLang="en-US" sz="1400" dirty="0" smtClean="0">
                <a:latin typeface="Arial" panose="020B0604020202020204" pitchFamily="34" charset="0"/>
                <a:ea typeface="微软雅黑" panose="020B0503020204020204" charset="-122"/>
              </a:endParaRPr>
            </a:p>
          </p:txBody>
        </p:sp>
        <p:sp>
          <p:nvSpPr>
            <p:cNvPr id="42" name="文本框 41"/>
            <p:cNvSpPr txBox="1"/>
            <p:nvPr/>
          </p:nvSpPr>
          <p:spPr>
            <a:xfrm>
              <a:off x="6366" y="5443"/>
              <a:ext cx="1929" cy="2664"/>
            </a:xfrm>
            <a:prstGeom prst="rect">
              <a:avLst/>
            </a:prstGeom>
            <a:noFill/>
          </p:spPr>
          <p:txBody>
            <a:bodyPr vert="eaVert" wrap="square" rtlCol="0">
              <a:spAutoFit/>
            </a:bodyPr>
            <a:lstStyle/>
            <a:p>
              <a:pPr algn="l">
                <a:lnSpc>
                  <a:spcPct val="130000"/>
                </a:lnSpc>
              </a:pPr>
              <a:r>
                <a:rPr lang="zh-CN" altLang="en-US" sz="140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厂商名称、原产地</a:t>
              </a:r>
              <a:endParaRPr lang="zh-CN" altLang="en-US" sz="140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r>
                <a:rPr lang="zh-CN" altLang="en-US" sz="140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服务标记、货源标记</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lang="zh-CN" altLang="en-US" sz="140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商标</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p:txBody>
        </p:sp>
        <p:grpSp>
          <p:nvGrpSpPr>
            <p:cNvPr id="43" name="组合 42"/>
            <p:cNvGrpSpPr/>
            <p:nvPr/>
          </p:nvGrpSpPr>
          <p:grpSpPr>
            <a:xfrm>
              <a:off x="1046" y="1610"/>
              <a:ext cx="13345" cy="6742"/>
              <a:chOff x="1046" y="1610"/>
              <a:chExt cx="13345" cy="6742"/>
            </a:xfrm>
          </p:grpSpPr>
          <p:sp>
            <p:nvSpPr>
              <p:cNvPr id="44" name="文本框 43"/>
              <p:cNvSpPr txBox="1"/>
              <p:nvPr/>
            </p:nvSpPr>
            <p:spPr>
              <a:xfrm>
                <a:off x="7968" y="1610"/>
                <a:ext cx="2588" cy="788"/>
              </a:xfrm>
              <a:prstGeom prst="rect">
                <a:avLst/>
              </a:prstGeom>
              <a:noFill/>
            </p:spPr>
            <p:txBody>
              <a:bodyPr wrap="square" rtlCol="0">
                <a:spAutoFit/>
              </a:bodyPr>
              <a:lstStyle/>
              <a:p>
                <a:pPr algn="ctr">
                  <a:lnSpc>
                    <a:spcPct val="130000"/>
                  </a:lnSpc>
                </a:pPr>
                <a:r>
                  <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知识产权</a:t>
                </a:r>
                <a:endParaRPr lang="zh-CN" altLang="en-US" sz="24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grpSp>
            <p:nvGrpSpPr>
              <p:cNvPr id="45" name="组合 44"/>
              <p:cNvGrpSpPr/>
              <p:nvPr/>
            </p:nvGrpSpPr>
            <p:grpSpPr>
              <a:xfrm>
                <a:off x="1046" y="2450"/>
                <a:ext cx="13345" cy="5902"/>
                <a:chOff x="1046" y="2450"/>
                <a:chExt cx="13345" cy="5902"/>
              </a:xfrm>
            </p:grpSpPr>
            <p:sp>
              <p:nvSpPr>
                <p:cNvPr id="46" name="左大括号 45"/>
                <p:cNvSpPr/>
                <p:nvPr/>
              </p:nvSpPr>
              <p:spPr>
                <a:xfrm rot="5400000">
                  <a:off x="8881" y="-2298"/>
                  <a:ext cx="761" cy="10258"/>
                </a:xfrm>
                <a:prstGeom prst="leftBrace">
                  <a:avLst>
                    <a:gd name="adj1" fmla="val 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7" name="文本框 46"/>
                <p:cNvSpPr txBox="1"/>
                <p:nvPr/>
              </p:nvSpPr>
              <p:spPr>
                <a:xfrm>
                  <a:off x="3545" y="3259"/>
                  <a:ext cx="1279" cy="568"/>
                </a:xfrm>
                <a:prstGeom prst="rect">
                  <a:avLst/>
                </a:prstGeom>
                <a:noFill/>
              </p:spPr>
              <p:txBody>
                <a:bodyPr wrap="square" rtlCol="0">
                  <a:spAutoFit/>
                </a:bodyPr>
                <a:lstStyle/>
                <a:p>
                  <a:pPr>
                    <a:lnSpc>
                      <a:spcPct val="130000"/>
                    </a:lnSpc>
                  </a:pPr>
                  <a:r>
                    <a:rPr lang="zh-CN" altLang="en-US" sz="1600" dirty="0" smtClean="0">
                      <a:latin typeface="Arial" panose="020B0604020202020204" pitchFamily="34" charset="0"/>
                      <a:ea typeface="微软雅黑" panose="020B0503020204020204" charset="-122"/>
                    </a:rPr>
                    <a:t>工业产权</a:t>
                  </a:r>
                  <a:endParaRPr lang="zh-CN" altLang="en-US" sz="1600" dirty="0" smtClean="0">
                    <a:latin typeface="Arial" panose="020B0604020202020204" pitchFamily="34" charset="0"/>
                    <a:ea typeface="微软雅黑" panose="020B0503020204020204" charset="-122"/>
                  </a:endParaRPr>
                </a:p>
              </p:txBody>
            </p:sp>
            <p:sp>
              <p:nvSpPr>
                <p:cNvPr id="48" name="文本框 47"/>
                <p:cNvSpPr txBox="1"/>
                <p:nvPr/>
              </p:nvSpPr>
              <p:spPr>
                <a:xfrm>
                  <a:off x="10844" y="3233"/>
                  <a:ext cx="1248" cy="568"/>
                </a:xfrm>
                <a:prstGeom prst="rect">
                  <a:avLst/>
                </a:prstGeom>
                <a:noFill/>
              </p:spPr>
              <p:txBody>
                <a:bodyPr wrap="square" rtlCol="0">
                  <a:spAutoFit/>
                </a:bodyPr>
                <a:lstStyle/>
                <a:p>
                  <a:pPr>
                    <a:lnSpc>
                      <a:spcPct val="130000"/>
                    </a:lnSpc>
                  </a:pPr>
                  <a:r>
                    <a:rPr lang="zh-CN" altLang="en-US" sz="1600" dirty="0" smtClean="0">
                      <a:latin typeface="Arial" panose="020B0604020202020204" pitchFamily="34" charset="0"/>
                      <a:ea typeface="微软雅黑" panose="020B0503020204020204" charset="-122"/>
                    </a:rPr>
                    <a:t>著作权</a:t>
                  </a:r>
                  <a:endParaRPr lang="zh-CN" altLang="en-US" sz="1600" dirty="0" smtClean="0">
                    <a:latin typeface="Arial" panose="020B0604020202020204" pitchFamily="34" charset="0"/>
                    <a:ea typeface="微软雅黑" panose="020B0503020204020204" charset="-122"/>
                  </a:endParaRPr>
                </a:p>
              </p:txBody>
            </p:sp>
            <p:cxnSp>
              <p:nvCxnSpPr>
                <p:cNvPr id="49" name="直接连接符 48"/>
                <p:cNvCxnSpPr/>
                <p:nvPr/>
              </p:nvCxnSpPr>
              <p:spPr>
                <a:xfrm>
                  <a:off x="7731" y="2846"/>
                  <a:ext cx="4" cy="373"/>
                </a:xfrm>
                <a:prstGeom prst="line">
                  <a:avLst/>
                </a:prstGeom>
              </p:spPr>
              <p:style>
                <a:lnRef idx="3">
                  <a:schemeClr val="accent1"/>
                </a:lnRef>
                <a:fillRef idx="0">
                  <a:schemeClr val="accent1"/>
                </a:fillRef>
                <a:effectRef idx="2">
                  <a:schemeClr val="accent1"/>
                </a:effectRef>
                <a:fontRef idx="minor">
                  <a:schemeClr val="tx1"/>
                </a:fontRef>
              </p:style>
            </p:cxnSp>
            <p:sp>
              <p:nvSpPr>
                <p:cNvPr id="50" name="文本框 49"/>
                <p:cNvSpPr txBox="1"/>
                <p:nvPr/>
              </p:nvSpPr>
              <p:spPr>
                <a:xfrm>
                  <a:off x="7044" y="3240"/>
                  <a:ext cx="1680" cy="573"/>
                </a:xfrm>
                <a:prstGeom prst="rect">
                  <a:avLst/>
                </a:prstGeom>
                <a:noFill/>
              </p:spPr>
              <p:txBody>
                <a:bodyPr wrap="square" rtlCol="0">
                  <a:spAutoFit/>
                </a:bodyPr>
                <a:lstStyle/>
                <a:p>
                  <a:pPr>
                    <a:lnSpc>
                      <a:spcPct val="130000"/>
                    </a:lnSpc>
                  </a:pPr>
                  <a:r>
                    <a:rPr lang="zh-CN" altLang="en-US" sz="1600" dirty="0" smtClean="0">
                      <a:latin typeface="Arial" panose="020B0604020202020204" pitchFamily="34" charset="0"/>
                      <a:ea typeface="微软雅黑" panose="020B0503020204020204" charset="-122"/>
                    </a:rPr>
                    <a:t>植物新品种</a:t>
                  </a:r>
                  <a:endParaRPr lang="zh-CN" altLang="en-US" sz="1600" dirty="0" smtClean="0">
                    <a:latin typeface="Arial" panose="020B0604020202020204" pitchFamily="34" charset="0"/>
                    <a:ea typeface="微软雅黑" panose="020B0503020204020204" charset="-122"/>
                  </a:endParaRPr>
                </a:p>
              </p:txBody>
            </p:sp>
            <p:sp>
              <p:nvSpPr>
                <p:cNvPr id="51" name="左大括号 50"/>
                <p:cNvSpPr/>
                <p:nvPr/>
              </p:nvSpPr>
              <p:spPr>
                <a:xfrm rot="5400000">
                  <a:off x="4037" y="898"/>
                  <a:ext cx="243" cy="62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左大括号 51"/>
                <p:cNvSpPr/>
                <p:nvPr/>
              </p:nvSpPr>
              <p:spPr>
                <a:xfrm rot="5400000">
                  <a:off x="11235" y="2718"/>
                  <a:ext cx="191" cy="25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文本框 52"/>
                <p:cNvSpPr txBox="1"/>
                <p:nvPr/>
              </p:nvSpPr>
              <p:spPr>
                <a:xfrm>
                  <a:off x="3894" y="4170"/>
                  <a:ext cx="580" cy="984"/>
                </a:xfrm>
                <a:prstGeom prst="rect">
                  <a:avLst/>
                </a:prstGeom>
                <a:noFill/>
              </p:spPr>
              <p:txBody>
                <a:bodyPr vert="eaVert" wrap="square" rtlCol="0">
                  <a:spAutoFit/>
                </a:bodyPr>
                <a:lstStyle>
                  <a:defPPr>
                    <a:defRPr lang="zh-CN"/>
                  </a:defPPr>
                  <a:lvl1pPr>
                    <a:lnSpc>
                      <a:spcPct val="130000"/>
                    </a:lnSpc>
                    <a:defRPr sz="1400">
                      <a:ln>
                        <a:noFill/>
                      </a:ln>
                      <a:effectLst>
                        <a:outerShdw blurRad="38100" dist="38100" dir="2700000" algn="tl">
                          <a:srgbClr val="C0C0C0"/>
                        </a:outerShdw>
                      </a:effectLst>
                      <a:uLnTx/>
                      <a:uFillTx/>
                      <a:latin typeface="Arial" panose="020B0604020202020204" pitchFamily="34" charset="0"/>
                      <a:ea typeface="微软雅黑" panose="020B0503020204020204" charset="-122"/>
                    </a:defRPr>
                  </a:lvl1pPr>
                </a:lstStyle>
                <a:p>
                  <a:r>
                    <a:rPr lang="zh-CN" altLang="en-US" dirty="0">
                      <a:sym typeface="+mn-ea"/>
                    </a:rPr>
                    <a:t>专利权</a:t>
                  </a:r>
                  <a:endParaRPr lang="zh-CN" altLang="en-US" dirty="0"/>
                </a:p>
              </p:txBody>
            </p:sp>
            <p:sp>
              <p:nvSpPr>
                <p:cNvPr id="54" name="文本框 53"/>
                <p:cNvSpPr txBox="1"/>
                <p:nvPr/>
              </p:nvSpPr>
              <p:spPr>
                <a:xfrm>
                  <a:off x="7072" y="4180"/>
                  <a:ext cx="573" cy="984"/>
                </a:xfrm>
                <a:prstGeom prst="rect">
                  <a:avLst/>
                </a:prstGeom>
                <a:noFill/>
              </p:spPr>
              <p:txBody>
                <a:bodyPr vert="eaVert" wrap="square" rtlCol="0">
                  <a:spAutoFit/>
                </a:bodyPr>
                <a:lstStyle/>
                <a:p>
                  <a:pPr algn="l">
                    <a:lnSpc>
                      <a:spcPct val="130000"/>
                    </a:lnSpc>
                  </a:pPr>
                  <a:r>
                    <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商标权</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p:txBody>
            </p:sp>
            <p:sp>
              <p:nvSpPr>
                <p:cNvPr id="55" name="左大括号 54"/>
                <p:cNvSpPr/>
                <p:nvPr/>
              </p:nvSpPr>
              <p:spPr>
                <a:xfrm rot="5400000">
                  <a:off x="3993" y="4479"/>
                  <a:ext cx="218" cy="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左大括号 55"/>
                <p:cNvSpPr/>
                <p:nvPr/>
              </p:nvSpPr>
              <p:spPr>
                <a:xfrm rot="5400000">
                  <a:off x="7151" y="4519"/>
                  <a:ext cx="241" cy="15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文本框 56"/>
                <p:cNvSpPr txBox="1"/>
                <p:nvPr/>
              </p:nvSpPr>
              <p:spPr>
                <a:xfrm>
                  <a:off x="3207" y="5482"/>
                  <a:ext cx="1955" cy="1264"/>
                </a:xfrm>
                <a:prstGeom prst="rect">
                  <a:avLst/>
                </a:prstGeom>
                <a:noFill/>
              </p:spPr>
              <p:txBody>
                <a:bodyPr vert="eaVert" wrap="square" rtlCol="0">
                  <a:spAutoFit/>
                </a:bodyPr>
                <a:lstStyle/>
                <a:p>
                  <a:pPr algn="l">
                    <a:lnSpc>
                      <a:spcPct val="130000"/>
                    </a:lnSpc>
                  </a:pPr>
                  <a:r>
                    <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发明专利</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r>
                    <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实用新型</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a:p>
                  <a:pPr algn="l">
                    <a:lnSpc>
                      <a:spcPct val="130000"/>
                    </a:lnSpc>
                  </a:pPr>
                  <a:r>
                    <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rPr>
                    <a:t>外观设计</a:t>
                  </a:r>
                  <a:endParaRPr lang="zh-CN" altLang="en-US" sz="140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sym typeface="+mn-ea"/>
                  </a:endParaRPr>
                </a:p>
              </p:txBody>
            </p:sp>
            <p:sp>
              <p:nvSpPr>
                <p:cNvPr id="58" name="文本框 57"/>
                <p:cNvSpPr txBox="1"/>
                <p:nvPr/>
              </p:nvSpPr>
              <p:spPr>
                <a:xfrm>
                  <a:off x="9448" y="4234"/>
                  <a:ext cx="3455" cy="4118"/>
                </a:xfrm>
                <a:prstGeom prst="rect">
                  <a:avLst/>
                </a:prstGeom>
                <a:noFill/>
              </p:spPr>
              <p:txBody>
                <a:bodyPr vert="eaVert"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计算机软件</a:t>
                  </a:r>
                  <a:endPar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制图、技术绘图</a:t>
                  </a:r>
                  <a:endParaRPr kumimoji="0" lang="zh-CN" altLang="en-US" sz="14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4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表演、录音、录像、广播作品</a:t>
                  </a:r>
                  <a:endPar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sym typeface="+mn-ea"/>
                    </a:rPr>
                    <a:t>文学、艺术和科学作品</a:t>
                  </a:r>
                  <a:endParaRPr kumimoji="0" lang="zh-CN" altLang="en-US" sz="14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lang="zh-CN" altLang="en-US" sz="1400" dirty="0" smtClean="0">
                    <a:latin typeface="Arial" panose="020B0604020202020204" pitchFamily="34" charset="0"/>
                    <a:ea typeface="微软雅黑" panose="020B0503020204020204" charset="-122"/>
                  </a:endParaRPr>
                </a:p>
              </p:txBody>
            </p:sp>
            <p:sp>
              <p:nvSpPr>
                <p:cNvPr id="59" name="直角上箭头 58"/>
                <p:cNvSpPr/>
                <p:nvPr/>
              </p:nvSpPr>
              <p:spPr>
                <a:xfrm>
                  <a:off x="1522" y="6887"/>
                  <a:ext cx="2701" cy="493"/>
                </a:xfrm>
                <a:prstGeom prst="bentUpArrow">
                  <a:avLst/>
                </a:prstGeom>
                <a:solidFill>
                  <a:schemeClr val="accent5">
                    <a:lumMod val="40000"/>
                    <a:lumOff val="6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grpSp>
        </p:grpSp>
      </p:grpSp>
      <p:sp>
        <p:nvSpPr>
          <p:cNvPr id="25" name="文本框 24"/>
          <p:cNvSpPr txBox="1"/>
          <p:nvPr/>
        </p:nvSpPr>
        <p:spPr>
          <a:xfrm>
            <a:off x="11106606" y="2274283"/>
            <a:ext cx="620883" cy="412421"/>
          </a:xfrm>
          <a:prstGeom prst="rect">
            <a:avLst/>
          </a:prstGeom>
          <a:noFill/>
        </p:spPr>
        <p:txBody>
          <a:bodyPr wrap="square" rtlCol="0">
            <a:spAutoFit/>
          </a:bodyPr>
          <a:lstStyle/>
          <a:p>
            <a:pPr>
              <a:lnSpc>
                <a:spcPct val="130000"/>
              </a:lnSpc>
            </a:pPr>
            <a:r>
              <a:rPr lang="zh-CN" altLang="en-US" sz="1600" dirty="0" smtClean="0">
                <a:latin typeface="Arial" panose="020B0604020202020204" pitchFamily="34" charset="0"/>
                <a:ea typeface="微软雅黑" panose="020B0503020204020204" charset="-122"/>
              </a:rPr>
              <a:t>其它</a:t>
            </a:r>
            <a:endParaRPr lang="zh-CN" altLang="en-US" sz="1600" dirty="0" smtClean="0">
              <a:latin typeface="Arial" panose="020B0604020202020204" pitchFamily="34" charset="0"/>
              <a:ea typeface="微软雅黑" panose="020B0503020204020204" charset="-122"/>
            </a:endParaRPr>
          </a:p>
        </p:txBody>
      </p:sp>
      <p:cxnSp>
        <p:nvCxnSpPr>
          <p:cNvPr id="27" name="直接连接符 26"/>
          <p:cNvCxnSpPr/>
          <p:nvPr/>
        </p:nvCxnSpPr>
        <p:spPr>
          <a:xfrm>
            <a:off x="8960723" y="1980645"/>
            <a:ext cx="3207" cy="26828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文本框 11"/>
          <p:cNvSpPr txBox="1"/>
          <p:nvPr/>
        </p:nvSpPr>
        <p:spPr>
          <a:xfrm>
            <a:off x="75565" y="257810"/>
            <a:ext cx="2672715" cy="460375"/>
          </a:xfrm>
          <a:prstGeom prst="rect">
            <a:avLst/>
          </a:prstGeom>
          <a:noFill/>
        </p:spPr>
        <p:txBody>
          <a:bodyPr wrap="square" rtlCol="0">
            <a:spAutoFit/>
          </a:bodyPr>
          <a:p>
            <a:pPr algn="ctr"/>
            <a:r>
              <a:rPr lang="zh-CN" altLang="zh-CN" sz="2400" b="1" dirty="0" smtClean="0">
                <a:solidFill>
                  <a:schemeClr val="bg1"/>
                </a:solidFill>
                <a:latin typeface="方正风雅宋简体" panose="02000000000000000000" pitchFamily="2" charset="-122"/>
                <a:ea typeface="方正风雅宋简体" panose="02000000000000000000" pitchFamily="2" charset="-122"/>
              </a:rPr>
              <a:t>一、管理范围</a:t>
            </a:r>
            <a:endParaRPr lang="zh-CN" altLang="zh-CN" sz="2400" b="1" dirty="0" smtClean="0">
              <a:solidFill>
                <a:schemeClr val="bg1"/>
              </a:solidFill>
              <a:latin typeface="方正风雅宋简体" panose="02000000000000000000" pitchFamily="2" charset="-122"/>
              <a:ea typeface="方正风雅宋简体" panose="02000000000000000000"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lnSpc>
            <a:spcPct val="150000"/>
          </a:lnSpc>
          <a:buNone/>
          <a:defRPr sz="2400" dirty="0">
            <a:latin typeface="宋体" panose="02010600030101010101" pitchFamily="2" charset="-122"/>
            <a:ea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3291</Words>
  <Application>WPS 演示</Application>
  <PresentationFormat>宽屏</PresentationFormat>
  <Paragraphs>545</Paragraphs>
  <Slides>36</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Arial</vt:lpstr>
      <vt:lpstr>宋体</vt:lpstr>
      <vt:lpstr>Wingdings</vt:lpstr>
      <vt:lpstr>Arial</vt:lpstr>
      <vt:lpstr>方正姚体</vt:lpstr>
      <vt:lpstr>黑体</vt:lpstr>
      <vt:lpstr>华文中宋</vt:lpstr>
      <vt:lpstr>微软雅黑</vt:lpstr>
      <vt:lpstr>方正风雅宋简体</vt:lpstr>
      <vt:lpstr>仿宋</vt:lpstr>
      <vt:lpstr>仿宋_GB2312</vt:lpstr>
      <vt:lpstr>Calibri</vt:lpstr>
      <vt:lpstr>Arial Black</vt:lpstr>
      <vt:lpstr>Arial Unicode MS</vt:lpstr>
      <vt:lpstr>Office 主题</vt:lpstr>
      <vt:lpstr> 知识产权贯标解读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Richard Feng</dc:creator>
  <cp:lastModifiedBy>connie</cp:lastModifiedBy>
  <cp:revision>288</cp:revision>
  <dcterms:created xsi:type="dcterms:W3CDTF">2014-06-30T05:16:00Z</dcterms:created>
  <dcterms:modified xsi:type="dcterms:W3CDTF">2018-07-06T05:06:37Z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2052-10.1.0.7452</vt:lpwstr>
  </property>
</Properties>
</file>