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51"/>
  </p:notesMasterIdLst>
  <p:sldIdLst>
    <p:sldId id="431" r:id="rId3"/>
    <p:sldId id="416" r:id="rId4"/>
    <p:sldId id="1011" r:id="rId5"/>
    <p:sldId id="688" r:id="rId6"/>
    <p:sldId id="1022" r:id="rId7"/>
    <p:sldId id="1074" r:id="rId8"/>
    <p:sldId id="1072" r:id="rId9"/>
    <p:sldId id="1132" r:id="rId10"/>
    <p:sldId id="1073" r:id="rId11"/>
    <p:sldId id="1076" r:id="rId12"/>
    <p:sldId id="1133" r:id="rId13"/>
    <p:sldId id="1077" r:id="rId14"/>
    <p:sldId id="1083" r:id="rId15"/>
    <p:sldId id="1084" r:id="rId16"/>
    <p:sldId id="1085" r:id="rId17"/>
    <p:sldId id="1086" r:id="rId18"/>
    <p:sldId id="1087" r:id="rId19"/>
    <p:sldId id="1088" r:id="rId20"/>
    <p:sldId id="1090" r:id="rId21"/>
    <p:sldId id="1089" r:id="rId22"/>
    <p:sldId id="1134" r:id="rId23"/>
    <p:sldId id="1091" r:id="rId24"/>
    <p:sldId id="1094" r:id="rId25"/>
    <p:sldId id="1095" r:id="rId26"/>
    <p:sldId id="1096" r:id="rId27"/>
    <p:sldId id="1097" r:id="rId28"/>
    <p:sldId id="1135" r:id="rId29"/>
    <p:sldId id="1098" r:id="rId30"/>
    <p:sldId id="1099" r:id="rId31"/>
    <p:sldId id="1100" r:id="rId32"/>
    <p:sldId id="1136" r:id="rId33"/>
    <p:sldId id="1104" r:id="rId34"/>
    <p:sldId id="1105" r:id="rId35"/>
    <p:sldId id="1106" r:id="rId36"/>
    <p:sldId id="1107" r:id="rId37"/>
    <p:sldId id="1109" r:id="rId38"/>
    <p:sldId id="1137" r:id="rId39"/>
    <p:sldId id="1110" r:id="rId40"/>
    <p:sldId id="1111" r:id="rId41"/>
    <p:sldId id="1115" r:id="rId42"/>
    <p:sldId id="1138" r:id="rId43"/>
    <p:sldId id="1117" r:id="rId44"/>
    <p:sldId id="1126" r:id="rId45"/>
    <p:sldId id="1122" r:id="rId46"/>
    <p:sldId id="1123" r:id="rId47"/>
    <p:sldId id="1124" r:id="rId48"/>
    <p:sldId id="1125" r:id="rId49"/>
    <p:sldId id="1063" r:id="rId50"/>
  </p:sldIdLst>
  <p:sldSz cx="12192000" cy="6858000"/>
  <p:notesSz cx="6799263" cy="9929813"/>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2">
          <p15:clr>
            <a:srgbClr val="A4A3A4"/>
          </p15:clr>
        </p15:guide>
        <p15:guide id="2" pos="37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04040"/>
    <a:srgbClr val="474B4E"/>
    <a:srgbClr val="5F5F5F"/>
    <a:srgbClr val="FFB549"/>
    <a:srgbClr val="FFF3E9"/>
    <a:srgbClr val="FFE5CF"/>
    <a:srgbClr val="7F7F7F"/>
    <a:srgbClr val="5A5A5A"/>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41" autoAdjust="0"/>
  </p:normalViewPr>
  <p:slideViewPr>
    <p:cSldViewPr>
      <p:cViewPr varScale="1">
        <p:scale>
          <a:sx n="66" d="100"/>
          <a:sy n="66" d="100"/>
        </p:scale>
        <p:origin x="876" y="72"/>
      </p:cViewPr>
      <p:guideLst>
        <p:guide orient="horz" pos="2172"/>
        <p:guide pos="37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p:cNvSpPr>
          <p:nvPr>
            <p:ph type="sldImg" idx="2"/>
          </p:nvPr>
        </p:nvSpPr>
        <p:spPr bwMode="auto">
          <a:xfrm>
            <a:off x="130175" y="819150"/>
            <a:ext cx="6356350" cy="357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099" name="Rectangle 3"/>
          <p:cNvSpPr>
            <a:spLocks noGrp="1" noChangeArrowheads="1"/>
          </p:cNvSpPr>
          <p:nvPr>
            <p:ph type="body" sz="quarter" idx="3"/>
          </p:nvPr>
        </p:nvSpPr>
        <p:spPr bwMode="auto">
          <a:xfrm>
            <a:off x="533554" y="4764932"/>
            <a:ext cx="5730582" cy="429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noProof="0"/>
              <a:t>单击此处编辑母版文本样式
第二级
第三级
第四级
第五级</a:t>
            </a:r>
          </a:p>
        </p:txBody>
      </p:sp>
      <p:sp>
        <p:nvSpPr>
          <p:cNvPr id="4100" name="Rectangle 4"/>
          <p:cNvSpPr>
            <a:spLocks noGrp="1" noChangeArrowheads="1"/>
          </p:cNvSpPr>
          <p:nvPr>
            <p:ph type="hdr" sz="quarter"/>
          </p:nvPr>
        </p:nvSpPr>
        <p:spPr bwMode="auto">
          <a:xfrm>
            <a:off x="0" y="0"/>
            <a:ext cx="2947922" cy="49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Arial" pitchFamily="34" charset="0"/>
              </a:defRPr>
            </a:lvl1pPr>
          </a:lstStyle>
          <a:p>
            <a:pPr>
              <a:defRPr/>
            </a:pPr>
            <a:endParaRPr lang="zh-CN" altLang="en-US"/>
          </a:p>
        </p:txBody>
      </p:sp>
      <p:sp>
        <p:nvSpPr>
          <p:cNvPr id="4101" name="Rectangle 5"/>
          <p:cNvSpPr>
            <a:spLocks noGrp="1" noChangeArrowheads="1"/>
          </p:cNvSpPr>
          <p:nvPr>
            <p:ph type="dt" idx="1"/>
          </p:nvPr>
        </p:nvSpPr>
        <p:spPr bwMode="auto">
          <a:xfrm>
            <a:off x="3849768" y="0"/>
            <a:ext cx="2949495" cy="49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buFont typeface="Arial" pitchFamily="34" charset="0"/>
              <a:buNone/>
              <a:defRPr sz="1200">
                <a:latin typeface="Arial" pitchFamily="34" charset="0"/>
              </a:defRPr>
            </a:lvl1pPr>
          </a:lstStyle>
          <a:p>
            <a:pPr>
              <a:defRPr/>
            </a:pPr>
            <a:endParaRPr lang="zh-CN" altLang="en-US"/>
          </a:p>
        </p:txBody>
      </p:sp>
      <p:sp>
        <p:nvSpPr>
          <p:cNvPr id="4102" name="Rectangle 6"/>
          <p:cNvSpPr>
            <a:spLocks noGrp="1" noChangeArrowheads="1"/>
          </p:cNvSpPr>
          <p:nvPr>
            <p:ph type="ftr" sz="quarter" idx="4"/>
          </p:nvPr>
        </p:nvSpPr>
        <p:spPr bwMode="auto">
          <a:xfrm>
            <a:off x="0" y="9433322"/>
            <a:ext cx="2947922" cy="49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Arial" pitchFamily="34" charset="0"/>
              </a:defRPr>
            </a:lvl1pPr>
          </a:lstStyle>
          <a:p>
            <a:pPr>
              <a:defRPr/>
            </a:pPr>
            <a:endParaRPr lang="zh-CN" altLang="en-US"/>
          </a:p>
        </p:txBody>
      </p:sp>
      <p:sp>
        <p:nvSpPr>
          <p:cNvPr id="4103" name="Rectangle 7"/>
          <p:cNvSpPr>
            <a:spLocks noGrp="1" noChangeArrowheads="1"/>
          </p:cNvSpPr>
          <p:nvPr>
            <p:ph type="sldNum" sz="quarter" idx="5"/>
          </p:nvPr>
        </p:nvSpPr>
        <p:spPr bwMode="auto">
          <a:xfrm>
            <a:off x="3849768" y="9433322"/>
            <a:ext cx="2949495" cy="49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fld id="{6BD29258-FC6C-4871-B8A5-46D49CA00383}"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742950" indent="-28575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1143000" indent="-228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600200" indent="-228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2057400" indent="-228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141B0-FB7A-4B66-803B-FE4CCFC5767B}" type="slidenum">
              <a:rPr lang="zh-CN" altLang="en-US" smtClean="0"/>
              <a:pPr/>
              <a:t>1</a:t>
            </a:fld>
            <a:endParaRPr lang="zh-CN" altLang="en-US"/>
          </a:p>
        </p:txBody>
      </p:sp>
    </p:spTree>
    <p:extLst>
      <p:ext uri="{BB962C8B-B14F-4D97-AF65-F5344CB8AC3E}">
        <p14:creationId xmlns:p14="http://schemas.microsoft.com/office/powerpoint/2010/main" val="61403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10</a:t>
            </a:fld>
            <a:endParaRPr lang="zh-CN" altLang="en-US"/>
          </a:p>
        </p:txBody>
      </p:sp>
    </p:spTree>
    <p:extLst>
      <p:ext uri="{BB962C8B-B14F-4D97-AF65-F5344CB8AC3E}">
        <p14:creationId xmlns:p14="http://schemas.microsoft.com/office/powerpoint/2010/main" val="964875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6BD29258-FC6C-4871-B8A5-46D49CA00383}" type="slidenum">
              <a:rPr lang="zh-CN" altLang="en-US" smtClean="0"/>
              <a:pPr/>
              <a:t>11</a:t>
            </a:fld>
            <a:endParaRPr lang="zh-CN" altLang="en-US"/>
          </a:p>
        </p:txBody>
      </p:sp>
    </p:spTree>
    <p:extLst>
      <p:ext uri="{BB962C8B-B14F-4D97-AF65-F5344CB8AC3E}">
        <p14:creationId xmlns:p14="http://schemas.microsoft.com/office/powerpoint/2010/main" val="1125393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12</a:t>
            </a:fld>
            <a:endParaRPr lang="zh-CN" altLang="en-US"/>
          </a:p>
        </p:txBody>
      </p:sp>
    </p:spTree>
    <p:extLst>
      <p:ext uri="{BB962C8B-B14F-4D97-AF65-F5344CB8AC3E}">
        <p14:creationId xmlns:p14="http://schemas.microsoft.com/office/powerpoint/2010/main" val="163250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13</a:t>
            </a:fld>
            <a:endParaRPr lang="zh-CN" altLang="en-US"/>
          </a:p>
        </p:txBody>
      </p:sp>
    </p:spTree>
    <p:extLst>
      <p:ext uri="{BB962C8B-B14F-4D97-AF65-F5344CB8AC3E}">
        <p14:creationId xmlns:p14="http://schemas.microsoft.com/office/powerpoint/2010/main" val="1001728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r>
              <a:rPr lang="zh-CN" altLang="zh-CN" sz="1800" dirty="0">
                <a:effectLst/>
                <a:latin typeface="Times New Roman" panose="02020603050405020304" pitchFamily="18" charset="0"/>
                <a:ea typeface="华文仿宋" panose="02010600040101010101" pitchFamily="2" charset="-122"/>
                <a:cs typeface="Times New Roman" panose="02020603050405020304" pitchFamily="18" charset="0"/>
              </a:rPr>
              <a:t>将人工智能引入投顾与投研业务中，通过大数据识别用户风险偏好，依据需求者设定的投资目的及风险承受度，提供个性化的投资组合建议。同时，在金融数据基础上，通过深度学习、自然语言处理等人工智能算法，对数据、时间和结论信息进行自动分析处理，为金融机构从业人员提供辅助决策，以提高行业工作效率</a:t>
            </a:r>
            <a:endParaRPr lang="en-US" altLang="zh-CN" sz="1800" dirty="0">
              <a:effectLst/>
              <a:latin typeface="Times New Roman" panose="02020603050405020304" pitchFamily="18" charset="0"/>
              <a:ea typeface="华文仿宋" panose="02010600040101010101" pitchFamily="2" charset="-122"/>
              <a:cs typeface="Times New Roman" panose="02020603050405020304" pitchFamily="18" charset="0"/>
            </a:endParaRPr>
          </a:p>
          <a:p>
            <a:r>
              <a:rPr lang="zh-CN" altLang="zh-CN" sz="1800" dirty="0">
                <a:effectLst/>
                <a:latin typeface="Times New Roman" panose="02020603050405020304" pitchFamily="18" charset="0"/>
                <a:ea typeface="华文仿宋" panose="02010600040101010101" pitchFamily="2" charset="-122"/>
                <a:cs typeface="Times New Roman" panose="02020603050405020304" pitchFamily="18" charset="0"/>
              </a:rPr>
              <a:t>依托智能风控架构体系，有效识别风险、降低风险，提高反欺诈、核心授信决策效率，从而在获客、授信、反欺诈、营销等业务中得到具体落地应用，使得智能风控成为金融科技领域未来的重要发展方向</a:t>
            </a:r>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14</a:t>
            </a:fld>
            <a:endParaRPr lang="zh-CN" altLang="en-US"/>
          </a:p>
        </p:txBody>
      </p:sp>
    </p:spTree>
    <p:extLst>
      <p:ext uri="{BB962C8B-B14F-4D97-AF65-F5344CB8AC3E}">
        <p14:creationId xmlns:p14="http://schemas.microsoft.com/office/powerpoint/2010/main" val="339565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15</a:t>
            </a:fld>
            <a:endParaRPr lang="zh-CN" altLang="en-US"/>
          </a:p>
        </p:txBody>
      </p:sp>
    </p:spTree>
    <p:extLst>
      <p:ext uri="{BB962C8B-B14F-4D97-AF65-F5344CB8AC3E}">
        <p14:creationId xmlns:p14="http://schemas.microsoft.com/office/powerpoint/2010/main" val="961437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r>
              <a:rPr lang="zh-CN" altLang="zh-CN" sz="1800" dirty="0">
                <a:effectLst/>
                <a:highlight>
                  <a:srgbClr val="FFFF00"/>
                </a:highlight>
                <a:latin typeface="Times New Roman" panose="02020603050405020304" pitchFamily="18" charset="0"/>
                <a:ea typeface="华文仿宋" panose="02010600040101010101" pitchFamily="2" charset="-122"/>
                <a:cs typeface="Times New Roman" panose="02020603050405020304" pitchFamily="18" charset="0"/>
              </a:rPr>
              <a:t>智能客服领域，存在大量人机语音交互的过程，因此语音识别技术应用最多</a:t>
            </a:r>
            <a:endParaRPr lang="en-US" altLang="zh-CN" sz="1800" dirty="0">
              <a:effectLst/>
              <a:highlight>
                <a:srgbClr val="FFFF00"/>
              </a:highlight>
              <a:latin typeface="Times New Roman" panose="02020603050405020304" pitchFamily="18" charset="0"/>
              <a:ea typeface="华文仿宋" panose="02010600040101010101" pitchFamily="2" charset="-122"/>
              <a:cs typeface="Times New Roman" panose="02020603050405020304" pitchFamily="18" charset="0"/>
            </a:endParaRPr>
          </a:p>
          <a:p>
            <a:r>
              <a:rPr lang="zh-CN" altLang="zh-CN" sz="1800" dirty="0">
                <a:effectLst/>
                <a:highlight>
                  <a:srgbClr val="FFFF00"/>
                </a:highlight>
                <a:latin typeface="Times New Roman" panose="02020603050405020304" pitchFamily="18" charset="0"/>
                <a:ea typeface="华文仿宋" panose="02010600040101010101" pitchFamily="2" charset="-122"/>
                <a:cs typeface="Times New Roman" panose="02020603050405020304" pitchFamily="18" charset="0"/>
              </a:rPr>
              <a:t>保险领域，涉及大量保单数据分析和预测模型的构建，因此自然语言处理与机器学习技术应用广泛</a:t>
            </a:r>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16</a:t>
            </a:fld>
            <a:endParaRPr lang="zh-CN" altLang="en-US"/>
          </a:p>
        </p:txBody>
      </p:sp>
    </p:spTree>
    <p:extLst>
      <p:ext uri="{BB962C8B-B14F-4D97-AF65-F5344CB8AC3E}">
        <p14:creationId xmlns:p14="http://schemas.microsoft.com/office/powerpoint/2010/main" val="3710016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r>
              <a:rPr lang="zh-CN" altLang="zh-CN" sz="1800" dirty="0">
                <a:effectLst/>
                <a:highlight>
                  <a:srgbClr val="FFFF00"/>
                </a:highlight>
                <a:latin typeface="Times New Roman" panose="02020603050405020304" pitchFamily="18" charset="0"/>
                <a:ea typeface="华文仿宋" panose="02010600040101010101" pitchFamily="2" charset="-122"/>
                <a:cs typeface="Times New Roman" panose="02020603050405020304" pitchFamily="18" charset="0"/>
              </a:rPr>
              <a:t>智慧金融领域全球主要专利申请人类型：</a:t>
            </a:r>
            <a:endParaRPr lang="en-US" altLang="zh-CN" sz="1800" dirty="0">
              <a:effectLst/>
              <a:highlight>
                <a:srgbClr val="FFFF00"/>
              </a:highlight>
              <a:latin typeface="Times New Roman" panose="02020603050405020304" pitchFamily="18" charset="0"/>
              <a:ea typeface="华文仿宋" panose="02010600040101010101" pitchFamily="2" charset="-122"/>
              <a:cs typeface="Times New Roman" panose="02020603050405020304" pitchFamily="18" charset="0"/>
            </a:endParaRPr>
          </a:p>
          <a:p>
            <a:r>
              <a:rPr lang="en-US" altLang="zh-CN" sz="1800" dirty="0">
                <a:effectLst/>
                <a:highlight>
                  <a:srgbClr val="FFFF00"/>
                </a:highlight>
                <a:latin typeface="Times New Roman" panose="02020603050405020304" pitchFamily="18" charset="0"/>
                <a:ea typeface="华文仿宋" panose="02010600040101010101" pitchFamily="2" charset="-122"/>
              </a:rPr>
              <a:t>1</a:t>
            </a:r>
            <a:r>
              <a:rPr lang="zh-CN" altLang="zh-CN" sz="1800" dirty="0">
                <a:effectLst/>
                <a:highlight>
                  <a:srgbClr val="FFFF00"/>
                </a:highlight>
                <a:latin typeface="Times New Roman" panose="02020603050405020304" pitchFamily="18" charset="0"/>
                <a:ea typeface="华文仿宋" panose="02010600040101010101" pitchFamily="2" charset="-122"/>
                <a:cs typeface="Times New Roman" panose="02020603050405020304" pitchFamily="18" charset="0"/>
              </a:rPr>
              <a:t>）科技巨头，例如阿里、</a:t>
            </a:r>
            <a:r>
              <a:rPr lang="en-US" altLang="zh-CN" sz="1800" dirty="0">
                <a:effectLst/>
                <a:highlight>
                  <a:srgbClr val="FFFF00"/>
                </a:highlight>
                <a:latin typeface="Times New Roman" panose="02020603050405020304" pitchFamily="18" charset="0"/>
                <a:ea typeface="华文仿宋" panose="02010600040101010101" pitchFamily="2" charset="-122"/>
              </a:rPr>
              <a:t>IBM</a:t>
            </a:r>
            <a:r>
              <a:rPr lang="zh-CN" altLang="zh-CN" sz="1800" dirty="0">
                <a:effectLst/>
                <a:highlight>
                  <a:srgbClr val="FFFF00"/>
                </a:highlight>
                <a:latin typeface="Times New Roman" panose="02020603050405020304" pitchFamily="18" charset="0"/>
                <a:ea typeface="华文仿宋" panose="02010600040101010101" pitchFamily="2" charset="-122"/>
                <a:cs typeface="Times New Roman" panose="02020603050405020304" pitchFamily="18" charset="0"/>
              </a:rPr>
              <a:t>、微软、腾讯等</a:t>
            </a:r>
            <a:endParaRPr lang="en-US" altLang="zh-CN" sz="1800" dirty="0">
              <a:effectLst/>
              <a:highlight>
                <a:srgbClr val="FFFF00"/>
              </a:highlight>
              <a:latin typeface="Times New Roman" panose="02020603050405020304" pitchFamily="18" charset="0"/>
              <a:ea typeface="华文仿宋" panose="02010600040101010101" pitchFamily="2" charset="-122"/>
              <a:cs typeface="Times New Roman" panose="02020603050405020304" pitchFamily="18" charset="0"/>
            </a:endParaRPr>
          </a:p>
          <a:p>
            <a:r>
              <a:rPr lang="en-US" altLang="zh-CN" sz="1800" dirty="0">
                <a:effectLst/>
                <a:highlight>
                  <a:srgbClr val="FFFF00"/>
                </a:highlight>
                <a:latin typeface="Times New Roman" panose="02020603050405020304" pitchFamily="18" charset="0"/>
                <a:ea typeface="华文仿宋" panose="02010600040101010101" pitchFamily="2" charset="-122"/>
              </a:rPr>
              <a:t>2</a:t>
            </a:r>
            <a:r>
              <a:rPr lang="zh-CN" altLang="zh-CN" sz="1800" dirty="0">
                <a:effectLst/>
                <a:highlight>
                  <a:srgbClr val="FFFF00"/>
                </a:highlight>
                <a:latin typeface="Times New Roman" panose="02020603050405020304" pitchFamily="18" charset="0"/>
                <a:ea typeface="华文仿宋" panose="02010600040101010101" pitchFamily="2" charset="-122"/>
                <a:cs typeface="Times New Roman" panose="02020603050405020304" pitchFamily="18" charset="0"/>
              </a:rPr>
              <a:t>）支付平台，例如壹账通、支付宝、</a:t>
            </a:r>
            <a:r>
              <a:rPr lang="en-US" altLang="zh-CN" sz="1800" dirty="0">
                <a:effectLst/>
                <a:highlight>
                  <a:srgbClr val="FFFF00"/>
                </a:highlight>
                <a:latin typeface="Times New Roman" panose="02020603050405020304" pitchFamily="18" charset="0"/>
                <a:ea typeface="华文仿宋" panose="02010600040101010101" pitchFamily="2" charset="-122"/>
              </a:rPr>
              <a:t>PAYPAL</a:t>
            </a:r>
            <a:r>
              <a:rPr lang="zh-CN" altLang="zh-CN" sz="1800" dirty="0">
                <a:effectLst/>
                <a:highlight>
                  <a:srgbClr val="FFFF00"/>
                </a:highlight>
                <a:latin typeface="Times New Roman" panose="02020603050405020304" pitchFamily="18" charset="0"/>
                <a:ea typeface="华文仿宋" panose="02010600040101010101" pitchFamily="2" charset="-122"/>
                <a:cs typeface="Times New Roman" panose="02020603050405020304" pitchFamily="18" charset="0"/>
              </a:rPr>
              <a:t>等</a:t>
            </a:r>
            <a:endParaRPr lang="en-US" altLang="zh-CN" sz="1800" dirty="0">
              <a:effectLst/>
              <a:highlight>
                <a:srgbClr val="FFFF00"/>
              </a:highlight>
              <a:latin typeface="Times New Roman" panose="02020603050405020304" pitchFamily="18" charset="0"/>
              <a:ea typeface="华文仿宋" panose="02010600040101010101" pitchFamily="2" charset="-122"/>
              <a:cs typeface="Times New Roman" panose="02020603050405020304" pitchFamily="18" charset="0"/>
            </a:endParaRPr>
          </a:p>
          <a:p>
            <a:r>
              <a:rPr lang="en-US" altLang="zh-CN" sz="1800" dirty="0">
                <a:effectLst/>
                <a:highlight>
                  <a:srgbClr val="FFFF00"/>
                </a:highlight>
                <a:latin typeface="Times New Roman" panose="02020603050405020304" pitchFamily="18" charset="0"/>
                <a:ea typeface="华文仿宋" panose="02010600040101010101" pitchFamily="2" charset="-122"/>
              </a:rPr>
              <a:t>3</a:t>
            </a:r>
            <a:r>
              <a:rPr lang="zh-CN" altLang="zh-CN" sz="1800" dirty="0">
                <a:effectLst/>
                <a:highlight>
                  <a:srgbClr val="FFFF00"/>
                </a:highlight>
                <a:latin typeface="Times New Roman" panose="02020603050405020304" pitchFamily="18" charset="0"/>
                <a:ea typeface="华文仿宋" panose="02010600040101010101" pitchFamily="2" charset="-122"/>
                <a:cs typeface="Times New Roman" panose="02020603050405020304" pitchFamily="18" charset="0"/>
              </a:rPr>
              <a:t>）传统金融保险服务机构，例如平安科技等</a:t>
            </a:r>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17</a:t>
            </a:fld>
            <a:endParaRPr lang="zh-CN" altLang="en-US"/>
          </a:p>
        </p:txBody>
      </p:sp>
    </p:spTree>
    <p:extLst>
      <p:ext uri="{BB962C8B-B14F-4D97-AF65-F5344CB8AC3E}">
        <p14:creationId xmlns:p14="http://schemas.microsoft.com/office/powerpoint/2010/main" val="2001802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18</a:t>
            </a:fld>
            <a:endParaRPr lang="zh-CN" altLang="en-US"/>
          </a:p>
        </p:txBody>
      </p:sp>
    </p:spTree>
    <p:extLst>
      <p:ext uri="{BB962C8B-B14F-4D97-AF65-F5344CB8AC3E}">
        <p14:creationId xmlns:p14="http://schemas.microsoft.com/office/powerpoint/2010/main" val="2070523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19</a:t>
            </a:fld>
            <a:endParaRPr lang="zh-CN" altLang="en-US"/>
          </a:p>
        </p:txBody>
      </p:sp>
    </p:spTree>
    <p:extLst>
      <p:ext uri="{BB962C8B-B14F-4D97-AF65-F5344CB8AC3E}">
        <p14:creationId xmlns:p14="http://schemas.microsoft.com/office/powerpoint/2010/main" val="39406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D29258-FC6C-4871-B8A5-46D49CA00383}" type="slidenum">
              <a:rPr lang="zh-CN" altLang="en-US" smtClean="0"/>
              <a:pPr/>
              <a:t>2</a:t>
            </a:fld>
            <a:endParaRPr lang="zh-CN" altLang="en-US"/>
          </a:p>
        </p:txBody>
      </p:sp>
    </p:spTree>
    <p:extLst>
      <p:ext uri="{BB962C8B-B14F-4D97-AF65-F5344CB8AC3E}">
        <p14:creationId xmlns:p14="http://schemas.microsoft.com/office/powerpoint/2010/main" val="2069557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r>
              <a:rPr lang="zh-CN" altLang="zh-CN" sz="1800" dirty="0">
                <a:effectLst/>
                <a:latin typeface="Times New Roman" panose="02020603050405020304" pitchFamily="18" charset="0"/>
                <a:ea typeface="华文仿宋" panose="02010600040101010101" pitchFamily="2" charset="-122"/>
                <a:cs typeface="Times New Roman" panose="02020603050405020304" pitchFamily="18" charset="0"/>
              </a:rPr>
              <a:t>金融业是目前人工智能技术落地较为成功的领域之一，智慧金融未来可能会继续保持强劲的发展动力</a:t>
            </a:r>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20</a:t>
            </a:fld>
            <a:endParaRPr lang="zh-CN" altLang="en-US"/>
          </a:p>
        </p:txBody>
      </p:sp>
    </p:spTree>
    <p:extLst>
      <p:ext uri="{BB962C8B-B14F-4D97-AF65-F5344CB8AC3E}">
        <p14:creationId xmlns:p14="http://schemas.microsoft.com/office/powerpoint/2010/main" val="3844337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6BD29258-FC6C-4871-B8A5-46D49CA00383}" type="slidenum">
              <a:rPr lang="zh-CN" altLang="en-US" smtClean="0"/>
              <a:pPr/>
              <a:t>21</a:t>
            </a:fld>
            <a:endParaRPr lang="zh-CN" altLang="en-US"/>
          </a:p>
        </p:txBody>
      </p:sp>
    </p:spTree>
    <p:extLst>
      <p:ext uri="{BB962C8B-B14F-4D97-AF65-F5344CB8AC3E}">
        <p14:creationId xmlns:p14="http://schemas.microsoft.com/office/powerpoint/2010/main" val="3937770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22</a:t>
            </a:fld>
            <a:endParaRPr lang="zh-CN" altLang="en-US"/>
          </a:p>
        </p:txBody>
      </p:sp>
    </p:spTree>
    <p:extLst>
      <p:ext uri="{BB962C8B-B14F-4D97-AF65-F5344CB8AC3E}">
        <p14:creationId xmlns:p14="http://schemas.microsoft.com/office/powerpoint/2010/main" val="1684899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23</a:t>
            </a:fld>
            <a:endParaRPr lang="zh-CN" altLang="en-US"/>
          </a:p>
        </p:txBody>
      </p:sp>
    </p:spTree>
    <p:extLst>
      <p:ext uri="{BB962C8B-B14F-4D97-AF65-F5344CB8AC3E}">
        <p14:creationId xmlns:p14="http://schemas.microsoft.com/office/powerpoint/2010/main" val="74705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24</a:t>
            </a:fld>
            <a:endParaRPr lang="zh-CN" altLang="en-US"/>
          </a:p>
        </p:txBody>
      </p:sp>
    </p:spTree>
    <p:extLst>
      <p:ext uri="{BB962C8B-B14F-4D97-AF65-F5344CB8AC3E}">
        <p14:creationId xmlns:p14="http://schemas.microsoft.com/office/powerpoint/2010/main" val="2962416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25</a:t>
            </a:fld>
            <a:endParaRPr lang="zh-CN" altLang="en-US"/>
          </a:p>
        </p:txBody>
      </p:sp>
    </p:spTree>
    <p:extLst>
      <p:ext uri="{BB962C8B-B14F-4D97-AF65-F5344CB8AC3E}">
        <p14:creationId xmlns:p14="http://schemas.microsoft.com/office/powerpoint/2010/main" val="398622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26</a:t>
            </a:fld>
            <a:endParaRPr lang="zh-CN" altLang="en-US"/>
          </a:p>
        </p:txBody>
      </p:sp>
    </p:spTree>
    <p:extLst>
      <p:ext uri="{BB962C8B-B14F-4D97-AF65-F5344CB8AC3E}">
        <p14:creationId xmlns:p14="http://schemas.microsoft.com/office/powerpoint/2010/main" val="3078998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6BD29258-FC6C-4871-B8A5-46D49CA00383}" type="slidenum">
              <a:rPr lang="zh-CN" altLang="en-US" smtClean="0"/>
              <a:pPr/>
              <a:t>27</a:t>
            </a:fld>
            <a:endParaRPr lang="zh-CN" altLang="en-US"/>
          </a:p>
        </p:txBody>
      </p:sp>
    </p:spTree>
    <p:extLst>
      <p:ext uri="{BB962C8B-B14F-4D97-AF65-F5344CB8AC3E}">
        <p14:creationId xmlns:p14="http://schemas.microsoft.com/office/powerpoint/2010/main" val="607164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28</a:t>
            </a:fld>
            <a:endParaRPr lang="zh-CN" altLang="en-US"/>
          </a:p>
        </p:txBody>
      </p:sp>
    </p:spTree>
    <p:extLst>
      <p:ext uri="{BB962C8B-B14F-4D97-AF65-F5344CB8AC3E}">
        <p14:creationId xmlns:p14="http://schemas.microsoft.com/office/powerpoint/2010/main" val="4090592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29</a:t>
            </a:fld>
            <a:endParaRPr lang="zh-CN" altLang="en-US"/>
          </a:p>
        </p:txBody>
      </p:sp>
    </p:spTree>
    <p:extLst>
      <p:ext uri="{BB962C8B-B14F-4D97-AF65-F5344CB8AC3E}">
        <p14:creationId xmlns:p14="http://schemas.microsoft.com/office/powerpoint/2010/main" val="345305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D29258-FC6C-4871-B8A5-46D49CA00383}" type="slidenum">
              <a:rPr lang="zh-CN" altLang="en-US" smtClean="0"/>
              <a:pPr/>
              <a:t>3</a:t>
            </a:fld>
            <a:endParaRPr lang="zh-CN" altLang="en-US"/>
          </a:p>
        </p:txBody>
      </p:sp>
    </p:spTree>
    <p:extLst>
      <p:ext uri="{BB962C8B-B14F-4D97-AF65-F5344CB8AC3E}">
        <p14:creationId xmlns:p14="http://schemas.microsoft.com/office/powerpoint/2010/main" val="3389113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30</a:t>
            </a:fld>
            <a:endParaRPr lang="zh-CN" altLang="en-US"/>
          </a:p>
        </p:txBody>
      </p:sp>
    </p:spTree>
    <p:extLst>
      <p:ext uri="{BB962C8B-B14F-4D97-AF65-F5344CB8AC3E}">
        <p14:creationId xmlns:p14="http://schemas.microsoft.com/office/powerpoint/2010/main" val="859756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6BD29258-FC6C-4871-B8A5-46D49CA00383}" type="slidenum">
              <a:rPr lang="zh-CN" altLang="en-US" smtClean="0"/>
              <a:pPr/>
              <a:t>31</a:t>
            </a:fld>
            <a:endParaRPr lang="zh-CN" altLang="en-US"/>
          </a:p>
        </p:txBody>
      </p:sp>
    </p:spTree>
    <p:extLst>
      <p:ext uri="{BB962C8B-B14F-4D97-AF65-F5344CB8AC3E}">
        <p14:creationId xmlns:p14="http://schemas.microsoft.com/office/powerpoint/2010/main" val="3194454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32</a:t>
            </a:fld>
            <a:endParaRPr lang="zh-CN" altLang="en-US"/>
          </a:p>
        </p:txBody>
      </p:sp>
    </p:spTree>
    <p:extLst>
      <p:ext uri="{BB962C8B-B14F-4D97-AF65-F5344CB8AC3E}">
        <p14:creationId xmlns:p14="http://schemas.microsoft.com/office/powerpoint/2010/main" val="1065621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33</a:t>
            </a:fld>
            <a:endParaRPr lang="zh-CN" altLang="en-US"/>
          </a:p>
        </p:txBody>
      </p:sp>
    </p:spTree>
    <p:extLst>
      <p:ext uri="{BB962C8B-B14F-4D97-AF65-F5344CB8AC3E}">
        <p14:creationId xmlns:p14="http://schemas.microsoft.com/office/powerpoint/2010/main" val="338781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34</a:t>
            </a:fld>
            <a:endParaRPr lang="zh-CN" altLang="en-US"/>
          </a:p>
        </p:txBody>
      </p:sp>
    </p:spTree>
    <p:extLst>
      <p:ext uri="{BB962C8B-B14F-4D97-AF65-F5344CB8AC3E}">
        <p14:creationId xmlns:p14="http://schemas.microsoft.com/office/powerpoint/2010/main" val="792658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35</a:t>
            </a:fld>
            <a:endParaRPr lang="zh-CN" altLang="en-US"/>
          </a:p>
        </p:txBody>
      </p:sp>
    </p:spTree>
    <p:extLst>
      <p:ext uri="{BB962C8B-B14F-4D97-AF65-F5344CB8AC3E}">
        <p14:creationId xmlns:p14="http://schemas.microsoft.com/office/powerpoint/2010/main" val="463820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36</a:t>
            </a:fld>
            <a:endParaRPr lang="zh-CN" altLang="en-US"/>
          </a:p>
        </p:txBody>
      </p:sp>
    </p:spTree>
    <p:extLst>
      <p:ext uri="{BB962C8B-B14F-4D97-AF65-F5344CB8AC3E}">
        <p14:creationId xmlns:p14="http://schemas.microsoft.com/office/powerpoint/2010/main" val="3566086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6BD29258-FC6C-4871-B8A5-46D49CA00383}" type="slidenum">
              <a:rPr lang="zh-CN" altLang="en-US" smtClean="0"/>
              <a:pPr/>
              <a:t>37</a:t>
            </a:fld>
            <a:endParaRPr lang="zh-CN" altLang="en-US"/>
          </a:p>
        </p:txBody>
      </p:sp>
    </p:spTree>
    <p:extLst>
      <p:ext uri="{BB962C8B-B14F-4D97-AF65-F5344CB8AC3E}">
        <p14:creationId xmlns:p14="http://schemas.microsoft.com/office/powerpoint/2010/main" val="1758104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38</a:t>
            </a:fld>
            <a:endParaRPr lang="zh-CN" altLang="en-US"/>
          </a:p>
        </p:txBody>
      </p:sp>
    </p:spTree>
    <p:extLst>
      <p:ext uri="{BB962C8B-B14F-4D97-AF65-F5344CB8AC3E}">
        <p14:creationId xmlns:p14="http://schemas.microsoft.com/office/powerpoint/2010/main" val="222556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39</a:t>
            </a:fld>
            <a:endParaRPr lang="zh-CN" altLang="en-US"/>
          </a:p>
        </p:txBody>
      </p:sp>
    </p:spTree>
    <p:extLst>
      <p:ext uri="{BB962C8B-B14F-4D97-AF65-F5344CB8AC3E}">
        <p14:creationId xmlns:p14="http://schemas.microsoft.com/office/powerpoint/2010/main" val="163512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6BD29258-FC6C-4871-B8A5-46D49CA00383}" type="slidenum">
              <a:rPr lang="zh-CN" altLang="en-US" smtClean="0"/>
              <a:pPr/>
              <a:t>4</a:t>
            </a:fld>
            <a:endParaRPr lang="zh-CN" altLang="en-US"/>
          </a:p>
        </p:txBody>
      </p:sp>
    </p:spTree>
    <p:extLst>
      <p:ext uri="{BB962C8B-B14F-4D97-AF65-F5344CB8AC3E}">
        <p14:creationId xmlns:p14="http://schemas.microsoft.com/office/powerpoint/2010/main" val="2018389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40</a:t>
            </a:fld>
            <a:endParaRPr lang="zh-CN" altLang="en-US"/>
          </a:p>
        </p:txBody>
      </p:sp>
    </p:spTree>
    <p:extLst>
      <p:ext uri="{BB962C8B-B14F-4D97-AF65-F5344CB8AC3E}">
        <p14:creationId xmlns:p14="http://schemas.microsoft.com/office/powerpoint/2010/main" val="875971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6BD29258-FC6C-4871-B8A5-46D49CA00383}" type="slidenum">
              <a:rPr lang="zh-CN" altLang="en-US" smtClean="0"/>
              <a:pPr/>
              <a:t>41</a:t>
            </a:fld>
            <a:endParaRPr lang="zh-CN" altLang="en-US"/>
          </a:p>
        </p:txBody>
      </p:sp>
    </p:spTree>
    <p:extLst>
      <p:ext uri="{BB962C8B-B14F-4D97-AF65-F5344CB8AC3E}">
        <p14:creationId xmlns:p14="http://schemas.microsoft.com/office/powerpoint/2010/main" val="1672649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42</a:t>
            </a:fld>
            <a:endParaRPr lang="zh-CN" altLang="en-US"/>
          </a:p>
        </p:txBody>
      </p:sp>
    </p:spTree>
    <p:extLst>
      <p:ext uri="{BB962C8B-B14F-4D97-AF65-F5344CB8AC3E}">
        <p14:creationId xmlns:p14="http://schemas.microsoft.com/office/powerpoint/2010/main" val="2025724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43</a:t>
            </a:fld>
            <a:endParaRPr lang="zh-CN" altLang="en-US"/>
          </a:p>
        </p:txBody>
      </p:sp>
    </p:spTree>
    <p:extLst>
      <p:ext uri="{BB962C8B-B14F-4D97-AF65-F5344CB8AC3E}">
        <p14:creationId xmlns:p14="http://schemas.microsoft.com/office/powerpoint/2010/main" val="768442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44</a:t>
            </a:fld>
            <a:endParaRPr lang="zh-CN" altLang="en-US"/>
          </a:p>
        </p:txBody>
      </p:sp>
    </p:spTree>
    <p:extLst>
      <p:ext uri="{BB962C8B-B14F-4D97-AF65-F5344CB8AC3E}">
        <p14:creationId xmlns:p14="http://schemas.microsoft.com/office/powerpoint/2010/main" val="6841785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45</a:t>
            </a:fld>
            <a:endParaRPr lang="zh-CN" altLang="en-US"/>
          </a:p>
        </p:txBody>
      </p:sp>
    </p:spTree>
    <p:extLst>
      <p:ext uri="{BB962C8B-B14F-4D97-AF65-F5344CB8AC3E}">
        <p14:creationId xmlns:p14="http://schemas.microsoft.com/office/powerpoint/2010/main" val="3863030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46</a:t>
            </a:fld>
            <a:endParaRPr lang="zh-CN" altLang="en-US"/>
          </a:p>
        </p:txBody>
      </p:sp>
    </p:spTree>
    <p:extLst>
      <p:ext uri="{BB962C8B-B14F-4D97-AF65-F5344CB8AC3E}">
        <p14:creationId xmlns:p14="http://schemas.microsoft.com/office/powerpoint/2010/main" val="873044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47</a:t>
            </a:fld>
            <a:endParaRPr lang="zh-CN" altLang="en-US"/>
          </a:p>
        </p:txBody>
      </p:sp>
    </p:spTree>
    <p:extLst>
      <p:ext uri="{BB962C8B-B14F-4D97-AF65-F5344CB8AC3E}">
        <p14:creationId xmlns:p14="http://schemas.microsoft.com/office/powerpoint/2010/main" val="782413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48</a:t>
            </a:fld>
            <a:endParaRPr lang="zh-CN" altLang="en-US"/>
          </a:p>
        </p:txBody>
      </p:sp>
    </p:spTree>
    <p:extLst>
      <p:ext uri="{BB962C8B-B14F-4D97-AF65-F5344CB8AC3E}">
        <p14:creationId xmlns:p14="http://schemas.microsoft.com/office/powerpoint/2010/main" val="124756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5</a:t>
            </a:fld>
            <a:endParaRPr lang="zh-CN" altLang="en-US"/>
          </a:p>
        </p:txBody>
      </p:sp>
    </p:spTree>
    <p:extLst>
      <p:ext uri="{BB962C8B-B14F-4D97-AF65-F5344CB8AC3E}">
        <p14:creationId xmlns:p14="http://schemas.microsoft.com/office/powerpoint/2010/main" val="3753949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r>
              <a:rPr lang="zh-CN" altLang="en-US"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中国人工智能产业发展联盟（</a:t>
            </a:r>
            <a:r>
              <a:rPr lang="en-US"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AIIA</a:t>
            </a:r>
            <a:r>
              <a:rPr lang="zh-CN" altLang="en-US"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）学术与知识产权工作组</a:t>
            </a:r>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6</a:t>
            </a:fld>
            <a:endParaRPr lang="zh-CN" altLang="en-US"/>
          </a:p>
        </p:txBody>
      </p:sp>
    </p:spTree>
    <p:extLst>
      <p:ext uri="{BB962C8B-B14F-4D97-AF65-F5344CB8AC3E}">
        <p14:creationId xmlns:p14="http://schemas.microsoft.com/office/powerpoint/2010/main" val="67785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7</a:t>
            </a:fld>
            <a:endParaRPr lang="zh-CN" altLang="en-US"/>
          </a:p>
        </p:txBody>
      </p:sp>
    </p:spTree>
    <p:extLst>
      <p:ext uri="{BB962C8B-B14F-4D97-AF65-F5344CB8AC3E}">
        <p14:creationId xmlns:p14="http://schemas.microsoft.com/office/powerpoint/2010/main" val="397062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6BD29258-FC6C-4871-B8A5-46D49CA00383}" type="slidenum">
              <a:rPr lang="zh-CN" altLang="en-US" smtClean="0"/>
              <a:pPr/>
              <a:t>8</a:t>
            </a:fld>
            <a:endParaRPr lang="zh-CN" altLang="en-US"/>
          </a:p>
        </p:txBody>
      </p:sp>
    </p:spTree>
    <p:extLst>
      <p:ext uri="{BB962C8B-B14F-4D97-AF65-F5344CB8AC3E}">
        <p14:creationId xmlns:p14="http://schemas.microsoft.com/office/powerpoint/2010/main" val="912845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0175" y="819150"/>
            <a:ext cx="6356350" cy="3576638"/>
          </a:xfrm>
        </p:spPr>
      </p:sp>
      <p:sp>
        <p:nvSpPr>
          <p:cNvPr id="3" name="备注占位符 2"/>
          <p:cNvSpPr>
            <a:spLocks noGrp="1"/>
          </p:cNvSpPr>
          <p:nvPr>
            <p:ph type="body" idx="1"/>
          </p:nvPr>
        </p:nvSpPr>
        <p:spPr/>
        <p:txBody>
          <a:bodyPr/>
          <a:lstStyle/>
          <a:p>
            <a:r>
              <a:rPr lang="zh-CN" altLang="en-US"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强人工智能是指真正能思维的智能机器，它具有理解或学习人类可以执行的任何智力任务的能力，也是人工智能研究的主要目标</a:t>
            </a:r>
            <a:endParaRPr lang="zh-CN" altLang="zh-CN" sz="12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6BD29258-FC6C-4871-B8A5-46D49CA00383}" type="slidenum">
              <a:rPr lang="zh-CN" altLang="en-US" smtClean="0"/>
              <a:pPr/>
              <a:t>9</a:t>
            </a:fld>
            <a:endParaRPr lang="zh-CN" altLang="en-US"/>
          </a:p>
        </p:txBody>
      </p:sp>
    </p:spTree>
    <p:extLst>
      <p:ext uri="{BB962C8B-B14F-4D97-AF65-F5344CB8AC3E}">
        <p14:creationId xmlns:p14="http://schemas.microsoft.com/office/powerpoint/2010/main" val="73038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619F2459-90F3-4FA5-A067-F639265E197A}" type="slidenum">
              <a:rPr lang="zh-CN" altLang="zh-CN"/>
              <a:pPr/>
              <a:t>‹#›</a:t>
            </a:fld>
            <a:endParaRPr lang="zh-CN" altLang="zh-CN"/>
          </a:p>
        </p:txBody>
      </p:sp>
    </p:spTree>
    <p:extLst>
      <p:ext uri="{BB962C8B-B14F-4D97-AF65-F5344CB8AC3E}">
        <p14:creationId xmlns:p14="http://schemas.microsoft.com/office/powerpoint/2010/main" val="55741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49019F9B-7AE1-4221-9B69-D938CBF2422D}" type="slidenum">
              <a:rPr lang="zh-CN" altLang="zh-CN"/>
              <a:pPr/>
              <a:t>‹#›</a:t>
            </a:fld>
            <a:endParaRPr lang="zh-CN" altLang="zh-CN"/>
          </a:p>
        </p:txBody>
      </p:sp>
    </p:spTree>
    <p:extLst>
      <p:ext uri="{BB962C8B-B14F-4D97-AF65-F5344CB8AC3E}">
        <p14:creationId xmlns:p14="http://schemas.microsoft.com/office/powerpoint/2010/main" val="120905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DB207B4F-13DA-4F42-8B11-E0CF6168BDF9}" type="slidenum">
              <a:rPr lang="zh-CN" altLang="zh-CN"/>
              <a:pPr/>
              <a:t>‹#›</a:t>
            </a:fld>
            <a:endParaRPr lang="zh-CN" altLang="zh-CN"/>
          </a:p>
        </p:txBody>
      </p:sp>
    </p:spTree>
    <p:extLst>
      <p:ext uri="{BB962C8B-B14F-4D97-AF65-F5344CB8AC3E}">
        <p14:creationId xmlns:p14="http://schemas.microsoft.com/office/powerpoint/2010/main" val="3072981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pic>
        <p:nvPicPr>
          <p:cNvPr id="4"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流程图: 数据 4"/>
          <p:cNvSpPr>
            <a:spLocks noChangeArrowheads="1"/>
          </p:cNvSpPr>
          <p:nvPr/>
        </p:nvSpPr>
        <p:spPr bwMode="auto">
          <a:xfrm>
            <a:off x="2997200" y="0"/>
            <a:ext cx="9194800" cy="6858000"/>
          </a:xfrm>
          <a:prstGeom prst="flowChartInputOutput">
            <a:avLst/>
          </a:prstGeom>
          <a:solidFill>
            <a:srgbClr val="FDD762">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algn="ctr" eaLnBrk="1" hangingPunct="1">
              <a:buFont typeface="Arial" charset="0"/>
              <a:buNone/>
              <a:defRPr/>
            </a:pPr>
            <a:endParaRPr lang="zh-CN" altLang="en-US">
              <a:solidFill>
                <a:srgbClr val="5F5F5F"/>
              </a:solidFill>
            </a:endParaRPr>
          </a:p>
        </p:txBody>
      </p:sp>
      <p:pic>
        <p:nvPicPr>
          <p:cNvPr id="6"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13" y="981075"/>
            <a:ext cx="63277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Placeholder 2"/>
          <p:cNvSpPr>
            <a:spLocks noGrp="1" noChangeArrowheads="1"/>
          </p:cNvSpPr>
          <p:nvPr>
            <p:ph type="subTitle" idx="1"/>
          </p:nvPr>
        </p:nvSpPr>
        <p:spPr>
          <a:xfrm>
            <a:off x="3719513" y="4973638"/>
            <a:ext cx="6965950" cy="750887"/>
          </a:xfrm>
        </p:spPr>
        <p:txBody>
          <a:bodyPr/>
          <a:lstStyle>
            <a:lvl1pPr marL="0" indent="0" algn="ctr">
              <a:buFont typeface="Wingdings 2" pitchFamily="18" charset="2"/>
              <a:buNone/>
              <a:defRPr>
                <a:solidFill>
                  <a:srgbClr val="FFFFFF"/>
                </a:solidFill>
              </a:defRPr>
            </a:lvl1pPr>
          </a:lstStyle>
          <a:p>
            <a:pPr lvl="0"/>
            <a:r>
              <a:rPr lang="zh-CN" noProof="0"/>
              <a:t>单击此处编辑母版副标题样式</a:t>
            </a:r>
          </a:p>
        </p:txBody>
      </p:sp>
      <p:sp>
        <p:nvSpPr>
          <p:cNvPr id="3081" name="Title Placeholder 1"/>
          <p:cNvSpPr>
            <a:spLocks noGrp="1" noChangeArrowheads="1"/>
          </p:cNvSpPr>
          <p:nvPr>
            <p:ph type="ctrTitle"/>
          </p:nvPr>
        </p:nvSpPr>
        <p:spPr>
          <a:xfrm>
            <a:off x="3703638" y="3673475"/>
            <a:ext cx="6996112" cy="1179513"/>
          </a:xfrm>
        </p:spPr>
        <p:txBody>
          <a:bodyPr/>
          <a:lstStyle>
            <a:lvl1pPr algn="ctr">
              <a:defRPr/>
            </a:lvl1pPr>
          </a:lstStyle>
          <a:p>
            <a:pPr lvl="0"/>
            <a:r>
              <a:rPr lang="zh-CN" noProof="0"/>
              <a:t>单击此处编辑母版标题样式</a:t>
            </a:r>
          </a:p>
        </p:txBody>
      </p:sp>
      <p:sp>
        <p:nvSpPr>
          <p:cNvPr id="7" name="Date Placeholder 3"/>
          <p:cNvSpPr>
            <a:spLocks noGrp="1" noChangeArrowheads="1"/>
          </p:cNvSpPr>
          <p:nvPr>
            <p:ph type="dt" sz="half" idx="10"/>
          </p:nvPr>
        </p:nvSpPr>
        <p:spPr>
          <a:xfrm>
            <a:off x="609600" y="6245225"/>
            <a:ext cx="2844800" cy="476250"/>
          </a:xfrm>
        </p:spPr>
        <p:txBody>
          <a:bodyPr/>
          <a:lstStyle>
            <a:lvl1pPr>
              <a:defRPr/>
            </a:lvl1pPr>
          </a:lstStyle>
          <a:p>
            <a:pPr>
              <a:defRPr/>
            </a:pPr>
            <a:endParaRPr lang="zh-CN" altLang="en-US"/>
          </a:p>
        </p:txBody>
      </p:sp>
      <p:sp>
        <p:nvSpPr>
          <p:cNvPr id="8" name="Footer Placeholder 4"/>
          <p:cNvSpPr>
            <a:spLocks noGrp="1" noChangeArrowheads="1"/>
          </p:cNvSpPr>
          <p:nvPr>
            <p:ph type="ftr" sz="quarter" idx="11"/>
          </p:nvPr>
        </p:nvSpPr>
        <p:spPr>
          <a:xfrm>
            <a:off x="4165600" y="6245225"/>
            <a:ext cx="3860800" cy="476250"/>
          </a:xfrm>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a:xfrm>
            <a:off x="8737600" y="6245225"/>
            <a:ext cx="2844800" cy="476250"/>
          </a:xfrm>
        </p:spPr>
        <p:txBody>
          <a:bodyPr/>
          <a:lstStyle>
            <a:lvl1pPr>
              <a:defRPr/>
            </a:lvl1pPr>
          </a:lstStyle>
          <a:p>
            <a:fld id="{8AC68EA0-2145-4A12-A82A-DD2108259AE1}" type="slidenum">
              <a:rPr lang="zh-CN" altLang="en-US"/>
              <a:pPr/>
              <a:t>‹#›</a:t>
            </a:fld>
            <a:endParaRPr lang="en-US" altLang="zh-CN"/>
          </a:p>
        </p:txBody>
      </p:sp>
    </p:spTree>
    <p:extLst>
      <p:ext uri="{BB962C8B-B14F-4D97-AF65-F5344CB8AC3E}">
        <p14:creationId xmlns:p14="http://schemas.microsoft.com/office/powerpoint/2010/main" val="974717336"/>
      </p:ext>
    </p:extLst>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5D7E7B10-7CF2-450D-BA69-9BA9D73F285E}" type="slidenum">
              <a:rPr lang="zh-CN" altLang="en-US"/>
              <a:pPr/>
              <a:t>‹#›</a:t>
            </a:fld>
            <a:endParaRPr lang="en-US" altLang="zh-CN"/>
          </a:p>
        </p:txBody>
      </p:sp>
    </p:spTree>
    <p:extLst>
      <p:ext uri="{BB962C8B-B14F-4D97-AF65-F5344CB8AC3E}">
        <p14:creationId xmlns:p14="http://schemas.microsoft.com/office/powerpoint/2010/main" val="2587415884"/>
      </p:ext>
    </p:extLst>
  </p:cSld>
  <p:clrMapOvr>
    <a:masterClrMapping/>
  </p:clrMapOvr>
  <p:transition>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54EAFE31-1EE4-4F88-BB06-A44CE426BCB4}" type="slidenum">
              <a:rPr lang="zh-CN" altLang="en-US"/>
              <a:pPr/>
              <a:t>‹#›</a:t>
            </a:fld>
            <a:endParaRPr lang="en-US" altLang="zh-CN"/>
          </a:p>
        </p:txBody>
      </p:sp>
    </p:spTree>
    <p:extLst>
      <p:ext uri="{BB962C8B-B14F-4D97-AF65-F5344CB8AC3E}">
        <p14:creationId xmlns:p14="http://schemas.microsoft.com/office/powerpoint/2010/main" val="564312273"/>
      </p:ext>
    </p:extLst>
  </p:cSld>
  <p:clrMapOvr>
    <a:masterClrMapping/>
  </p:clrMapOvr>
  <p:transition>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54063" y="1476375"/>
            <a:ext cx="5264150" cy="487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0613" y="1476375"/>
            <a:ext cx="5264150" cy="487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fld id="{952D9E9E-4F73-44BB-8A8F-59A1CEF31624}" type="slidenum">
              <a:rPr lang="zh-CN" altLang="en-US"/>
              <a:pPr/>
              <a:t>‹#›</a:t>
            </a:fld>
            <a:endParaRPr lang="en-US" altLang="zh-CN"/>
          </a:p>
        </p:txBody>
      </p:sp>
    </p:spTree>
    <p:extLst>
      <p:ext uri="{BB962C8B-B14F-4D97-AF65-F5344CB8AC3E}">
        <p14:creationId xmlns:p14="http://schemas.microsoft.com/office/powerpoint/2010/main" val="1665012392"/>
      </p:ext>
    </p:extLst>
  </p:cSld>
  <p:clrMapOvr>
    <a:masterClrMapping/>
  </p:clrMapOvr>
  <p:transition>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fld id="{4F227365-55C8-4A79-8ED2-EE4EC87A361F}" type="slidenum">
              <a:rPr lang="zh-CN" altLang="en-US"/>
              <a:pPr/>
              <a:t>‹#›</a:t>
            </a:fld>
            <a:endParaRPr lang="en-US" altLang="zh-CN"/>
          </a:p>
        </p:txBody>
      </p:sp>
    </p:spTree>
    <p:extLst>
      <p:ext uri="{BB962C8B-B14F-4D97-AF65-F5344CB8AC3E}">
        <p14:creationId xmlns:p14="http://schemas.microsoft.com/office/powerpoint/2010/main" val="2460785662"/>
      </p:ext>
    </p:extLst>
  </p:cSld>
  <p:clrMapOvr>
    <a:masterClrMapping/>
  </p:clrMapOvr>
  <p:transition>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fld id="{E78A5789-E3AF-46E6-9602-614C3B8EC8CC}" type="slidenum">
              <a:rPr lang="zh-CN" altLang="en-US"/>
              <a:pPr/>
              <a:t>‹#›</a:t>
            </a:fld>
            <a:endParaRPr lang="en-US" altLang="zh-CN"/>
          </a:p>
        </p:txBody>
      </p:sp>
    </p:spTree>
    <p:extLst>
      <p:ext uri="{BB962C8B-B14F-4D97-AF65-F5344CB8AC3E}">
        <p14:creationId xmlns:p14="http://schemas.microsoft.com/office/powerpoint/2010/main" val="1920299585"/>
      </p:ext>
    </p:extLst>
  </p:cSld>
  <p:clrMapOvr>
    <a:masterClrMapping/>
  </p:clrMapOvr>
  <p:transition>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fld id="{C02E82C4-99CC-4172-8172-118A5DE798BC}" type="slidenum">
              <a:rPr lang="zh-CN" altLang="en-US"/>
              <a:pPr/>
              <a:t>‹#›</a:t>
            </a:fld>
            <a:endParaRPr lang="en-US" altLang="zh-CN"/>
          </a:p>
        </p:txBody>
      </p:sp>
    </p:spTree>
    <p:extLst>
      <p:ext uri="{BB962C8B-B14F-4D97-AF65-F5344CB8AC3E}">
        <p14:creationId xmlns:p14="http://schemas.microsoft.com/office/powerpoint/2010/main" val="2646909248"/>
      </p:ext>
    </p:extLst>
  </p:cSld>
  <p:clrMapOvr>
    <a:masterClrMapping/>
  </p:clrMapOvr>
  <p:transition>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fld id="{48B2FAE4-9AD2-4026-A7B6-A4EF00D0AD52}" type="slidenum">
              <a:rPr lang="zh-CN" altLang="en-US"/>
              <a:pPr/>
              <a:t>‹#›</a:t>
            </a:fld>
            <a:endParaRPr lang="en-US" altLang="zh-CN"/>
          </a:p>
        </p:txBody>
      </p:sp>
    </p:spTree>
    <p:extLst>
      <p:ext uri="{BB962C8B-B14F-4D97-AF65-F5344CB8AC3E}">
        <p14:creationId xmlns:p14="http://schemas.microsoft.com/office/powerpoint/2010/main" val="4084431751"/>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67336E78-A5EB-4121-8167-E3FED1DEDECC}" type="slidenum">
              <a:rPr lang="zh-CN" altLang="zh-CN"/>
              <a:pPr/>
              <a:t>‹#›</a:t>
            </a:fld>
            <a:endParaRPr lang="zh-CN" altLang="zh-CN"/>
          </a:p>
        </p:txBody>
      </p:sp>
    </p:spTree>
    <p:extLst>
      <p:ext uri="{BB962C8B-B14F-4D97-AF65-F5344CB8AC3E}">
        <p14:creationId xmlns:p14="http://schemas.microsoft.com/office/powerpoint/2010/main" val="2874335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fld id="{5844F81A-492A-4D8A-8ED4-F2159910DE4F}" type="slidenum">
              <a:rPr lang="zh-CN" altLang="en-US"/>
              <a:pPr/>
              <a:t>‹#›</a:t>
            </a:fld>
            <a:endParaRPr lang="en-US" altLang="zh-CN"/>
          </a:p>
        </p:txBody>
      </p:sp>
    </p:spTree>
    <p:extLst>
      <p:ext uri="{BB962C8B-B14F-4D97-AF65-F5344CB8AC3E}">
        <p14:creationId xmlns:p14="http://schemas.microsoft.com/office/powerpoint/2010/main" val="4045001194"/>
      </p:ext>
    </p:extLst>
  </p:cSld>
  <p:clrMapOvr>
    <a:masterClrMapping/>
  </p:clrMapOvr>
  <p:transition>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5329417D-A908-4774-8CFE-0E8106AE4A6E}" type="slidenum">
              <a:rPr lang="zh-CN" altLang="en-US"/>
              <a:pPr/>
              <a:t>‹#›</a:t>
            </a:fld>
            <a:endParaRPr lang="en-US" altLang="zh-CN"/>
          </a:p>
        </p:txBody>
      </p:sp>
    </p:spTree>
    <p:extLst>
      <p:ext uri="{BB962C8B-B14F-4D97-AF65-F5344CB8AC3E}">
        <p14:creationId xmlns:p14="http://schemas.microsoft.com/office/powerpoint/2010/main" val="2431688075"/>
      </p:ext>
    </p:extLst>
  </p:cSld>
  <p:clrMapOvr>
    <a:masterClrMapping/>
  </p:clrMapOvr>
  <p:transition>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64588" y="368300"/>
            <a:ext cx="2670175" cy="59880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54063" y="368300"/>
            <a:ext cx="7858125" cy="59880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B1BC1956-BA9B-4FA8-AFE5-3D674615D3E6}" type="slidenum">
              <a:rPr lang="zh-CN" altLang="en-US"/>
              <a:pPr/>
              <a:t>‹#›</a:t>
            </a:fld>
            <a:endParaRPr lang="en-US" altLang="zh-CN"/>
          </a:p>
        </p:txBody>
      </p:sp>
    </p:spTree>
    <p:extLst>
      <p:ext uri="{BB962C8B-B14F-4D97-AF65-F5344CB8AC3E}">
        <p14:creationId xmlns:p14="http://schemas.microsoft.com/office/powerpoint/2010/main" val="3274059752"/>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0386E00D-ACE0-4BEB-AA92-8D307B5902B7}" type="slidenum">
              <a:rPr lang="zh-CN" altLang="zh-CN"/>
              <a:pPr/>
              <a:t>‹#›</a:t>
            </a:fld>
            <a:endParaRPr lang="zh-CN" altLang="zh-CN"/>
          </a:p>
        </p:txBody>
      </p:sp>
    </p:spTree>
    <p:extLst>
      <p:ext uri="{BB962C8B-B14F-4D97-AF65-F5344CB8AC3E}">
        <p14:creationId xmlns:p14="http://schemas.microsoft.com/office/powerpoint/2010/main" val="233791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37255AE6-49DD-4063-8DAA-C2A4D81C1861}" type="slidenum">
              <a:rPr lang="zh-CN" altLang="zh-CN"/>
              <a:pPr/>
              <a:t>‹#›</a:t>
            </a:fld>
            <a:endParaRPr lang="zh-CN" altLang="zh-CN"/>
          </a:p>
        </p:txBody>
      </p:sp>
    </p:spTree>
    <p:extLst>
      <p:ext uri="{BB962C8B-B14F-4D97-AF65-F5344CB8AC3E}">
        <p14:creationId xmlns:p14="http://schemas.microsoft.com/office/powerpoint/2010/main" val="393819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a:ln/>
        </p:spPr>
        <p:txBody>
          <a:bodyPr/>
          <a:lstStyle>
            <a:lvl1pPr>
              <a:defRPr/>
            </a:lvl1pPr>
          </a:lstStyle>
          <a:p>
            <a:fld id="{563208EA-0029-47DB-8E76-3525C0C05F98}" type="slidenum">
              <a:rPr lang="zh-CN" altLang="zh-CN"/>
              <a:pPr/>
              <a:t>‹#›</a:t>
            </a:fld>
            <a:endParaRPr lang="zh-CN" altLang="zh-CN"/>
          </a:p>
        </p:txBody>
      </p:sp>
    </p:spTree>
    <p:extLst>
      <p:ext uri="{BB962C8B-B14F-4D97-AF65-F5344CB8AC3E}">
        <p14:creationId xmlns:p14="http://schemas.microsoft.com/office/powerpoint/2010/main" val="272275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a:ln/>
        </p:spPr>
        <p:txBody>
          <a:bodyPr/>
          <a:lstStyle>
            <a:lvl1pPr>
              <a:defRPr/>
            </a:lvl1pPr>
          </a:lstStyle>
          <a:p>
            <a:fld id="{5E0901F9-8444-4D7A-BA07-AAFB7B8E69A5}" type="slidenum">
              <a:rPr lang="zh-CN" altLang="zh-CN"/>
              <a:pPr/>
              <a:t>‹#›</a:t>
            </a:fld>
            <a:endParaRPr lang="zh-CN" altLang="zh-CN"/>
          </a:p>
        </p:txBody>
      </p:sp>
    </p:spTree>
    <p:extLst>
      <p:ext uri="{BB962C8B-B14F-4D97-AF65-F5344CB8AC3E}">
        <p14:creationId xmlns:p14="http://schemas.microsoft.com/office/powerpoint/2010/main" val="365359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a:ln/>
        </p:spPr>
        <p:txBody>
          <a:bodyPr/>
          <a:lstStyle>
            <a:lvl1pPr>
              <a:defRPr/>
            </a:lvl1pPr>
          </a:lstStyle>
          <a:p>
            <a:fld id="{25ED0C41-5635-489B-8582-DBBF81565D75}" type="slidenum">
              <a:rPr lang="zh-CN" altLang="zh-CN"/>
              <a:pPr/>
              <a:t>‹#›</a:t>
            </a:fld>
            <a:endParaRPr lang="zh-CN" altLang="zh-CN"/>
          </a:p>
        </p:txBody>
      </p:sp>
    </p:spTree>
    <p:extLst>
      <p:ext uri="{BB962C8B-B14F-4D97-AF65-F5344CB8AC3E}">
        <p14:creationId xmlns:p14="http://schemas.microsoft.com/office/powerpoint/2010/main" val="393518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BAFEAC6A-D032-437A-8933-1840C45C099F}" type="slidenum">
              <a:rPr lang="zh-CN" altLang="zh-CN"/>
              <a:pPr/>
              <a:t>‹#›</a:t>
            </a:fld>
            <a:endParaRPr lang="zh-CN" altLang="zh-CN"/>
          </a:p>
        </p:txBody>
      </p:sp>
    </p:spTree>
    <p:extLst>
      <p:ext uri="{BB962C8B-B14F-4D97-AF65-F5344CB8AC3E}">
        <p14:creationId xmlns:p14="http://schemas.microsoft.com/office/powerpoint/2010/main" val="182917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E0931AA0-C1A4-4760-AB34-405CD07B3E8E}" type="slidenum">
              <a:rPr lang="zh-CN" altLang="zh-CN"/>
              <a:pPr/>
              <a:t>‹#›</a:t>
            </a:fld>
            <a:endParaRPr lang="zh-CN" altLang="zh-CN"/>
          </a:p>
        </p:txBody>
      </p:sp>
    </p:spTree>
    <p:extLst>
      <p:ext uri="{BB962C8B-B14F-4D97-AF65-F5344CB8AC3E}">
        <p14:creationId xmlns:p14="http://schemas.microsoft.com/office/powerpoint/2010/main" val="125211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defRPr>
            </a:lvl1pPr>
          </a:lstStyle>
          <a:p>
            <a:pPr>
              <a:defRPr/>
            </a:pPr>
            <a:endParaRPr lang="zh-CN"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defRPr>
            </a:lvl1pPr>
          </a:lstStyle>
          <a:p>
            <a:pPr>
              <a:defRPr/>
            </a:pPr>
            <a:endParaRPr lang="zh-CN"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F415085-9F3F-4FD9-BE9B-F1010F8BBE68}" type="slidenum">
              <a:rPr lang="zh-CN" altLang="zh-CN"/>
              <a:pPr/>
              <a:t>‹#›</a:t>
            </a:fld>
            <a:endParaRPr lang="zh-CN" altLang="zh-CN"/>
          </a:p>
        </p:txBody>
      </p:sp>
    </p:spTree>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图片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2"/>
          <p:cNvSpPr>
            <a:spLocks noGrp="1" noChangeArrowheads="1"/>
          </p:cNvSpPr>
          <p:nvPr>
            <p:ph type="body" idx="1"/>
          </p:nvPr>
        </p:nvSpPr>
        <p:spPr bwMode="auto">
          <a:xfrm>
            <a:off x="754063" y="1476375"/>
            <a:ext cx="106807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p:txBody>
      </p:sp>
      <p:sp>
        <p:nvSpPr>
          <p:cNvPr id="2052"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3E3E3E"/>
                </a:solidFill>
                <a:latin typeface="Arial" pitchFamily="34" charset="0"/>
              </a:defRPr>
            </a:lvl1pPr>
          </a:lstStyle>
          <a:p>
            <a:pPr>
              <a:defRPr/>
            </a:pPr>
            <a:endParaRPr lang="zh-CN" altLang="en-US"/>
          </a:p>
        </p:txBody>
      </p:sp>
      <p:sp>
        <p:nvSpPr>
          <p:cNvPr id="2053"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3E3E3E"/>
                </a:solidFill>
                <a:latin typeface="Arial" pitchFamily="34" charset="0"/>
              </a:defRPr>
            </a:lvl1pPr>
          </a:lstStyle>
          <a:p>
            <a:pPr>
              <a:defRPr/>
            </a:pPr>
            <a:endParaRPr lang="zh-CN" altLang="en-US"/>
          </a:p>
        </p:txBody>
      </p:sp>
      <p:sp>
        <p:nvSpPr>
          <p:cNvPr id="2054"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3E3E3E"/>
                </a:solidFill>
              </a:defRPr>
            </a:lvl1pPr>
          </a:lstStyle>
          <a:p>
            <a:fld id="{486CB506-00F9-4A41-87E8-4CC08C83CA93}" type="slidenum">
              <a:rPr lang="zh-CN" altLang="en-US"/>
              <a:pPr/>
              <a:t>‹#›</a:t>
            </a:fld>
            <a:endParaRPr lang="en-US" altLang="zh-CN"/>
          </a:p>
        </p:txBody>
      </p:sp>
      <p:sp>
        <p:nvSpPr>
          <p:cNvPr id="2055" name="Title Placeholder 1"/>
          <p:cNvSpPr>
            <a:spLocks noGrp="1" noChangeArrowheads="1"/>
          </p:cNvSpPr>
          <p:nvPr>
            <p:ph type="title"/>
          </p:nvPr>
        </p:nvSpPr>
        <p:spPr bwMode="auto">
          <a:xfrm>
            <a:off x="754063" y="368300"/>
            <a:ext cx="10680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zh-CN"/>
              <a:t>单击此处编辑母版标题样式</a:t>
            </a:r>
          </a:p>
        </p:txBody>
      </p:sp>
    </p:spTree>
  </p:cSld>
  <p:clrMap bg1="dk2" tx1="lt1" bg2="dk1" tx2="lt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Lst>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0" fill="hold">
                                          <p:stCondLst>
                                            <p:cond delay="0"/>
                                          </p:stCondLst>
                                        </p:cTn>
                                        <p:tgtEl>
                                          <p:spTgt spid="2051">
                                            <p:txEl>
                                              <p:pRg st="0" end="0"/>
                                            </p:txEl>
                                          </p:spTgt>
                                        </p:tgtEl>
                                        <p:attrNameLst>
                                          <p:attrName>style.visibility</p:attrName>
                                        </p:attrNameLst>
                                      </p:cBhvr>
                                      <p:to>
                                        <p:strVal val="visible"/>
                                      </p:to>
                                    </p:set>
                                    <p:animEffect transition="in" filter="fade">
                                      <p:cBhvr>
                                        <p:cTn id="7" dur="1000">
                                          <p:stCondLst>
                                            <p:cond delay="0"/>
                                          </p:stCondLst>
                                        </p:cTn>
                                        <p:tgtEl>
                                          <p:spTgt spid="2051">
                                            <p:txEl>
                                              <p:pRg st="0" end="0"/>
                                            </p:txEl>
                                          </p:spTgt>
                                        </p:tgtEl>
                                      </p:cBhvr>
                                    </p:animEffect>
                                  </p:childTnLst>
                                </p:cTn>
                              </p:par>
                              <p:par>
                                <p:cTn id="8" presetID="10" presetClass="entr" presetSubtype="0" fill="hold" grpId="0" nodeType="withEffect">
                                  <p:stCondLst>
                                    <p:cond delay="0"/>
                                  </p:stCondLst>
                                  <p:childTnLst>
                                    <p:set>
                                      <p:cBhvr>
                                        <p:cTn id="9" dur="0" fill="hold">
                                          <p:stCondLst>
                                            <p:cond delay="0"/>
                                          </p:stCondLst>
                                        </p:cTn>
                                        <p:tgtEl>
                                          <p:spTgt spid="2051">
                                            <p:txEl>
                                              <p:pRg st="1" end="1"/>
                                            </p:txEl>
                                          </p:spTgt>
                                        </p:tgtEl>
                                        <p:attrNameLst>
                                          <p:attrName>style.visibility</p:attrName>
                                        </p:attrNameLst>
                                      </p:cBhvr>
                                      <p:to>
                                        <p:strVal val="visible"/>
                                      </p:to>
                                    </p:set>
                                    <p:animEffect transition="in" filter="fade">
                                      <p:cBhvr>
                                        <p:cTn id="10" dur="1000">
                                          <p:stCondLst>
                                            <p:cond delay="0"/>
                                          </p:stCondLst>
                                        </p:cTn>
                                        <p:tgtEl>
                                          <p:spTgt spid="2051">
                                            <p:txEl>
                                              <p:pRg st="1" end="1"/>
                                            </p:txEl>
                                          </p:spTgt>
                                        </p:tgtEl>
                                      </p:cBhvr>
                                    </p:animEffect>
                                  </p:childTnLst>
                                </p:cTn>
                              </p:par>
                              <p:par>
                                <p:cTn id="11"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rAng="0" ptsTypes="">
                                      <p:cBhvr>
                                        <p:cTn id="12" dur="2000" fill="hold"/>
                                        <p:tgtEl>
                                          <p:spTgt spid="2055"/>
                                        </p:tgtEl>
                                        <p:attrNameLst>
                                          <p:attrName>ppt_x,ppt_y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tmplLst>
          <p:tmpl lvl="1">
            <p:tnLst>
              <p:par>
                <p:cTn presetID="10" presetClass="entr" presetSubtype="0" fill="hold" nodeType="clickEffect">
                  <p:stCondLst>
                    <p:cond delay="0"/>
                  </p:stCondLst>
                  <p:childTnLst>
                    <p:set>
                      <p:cBhvr>
                        <p:cTn dur="0" fill="hold">
                          <p:stCondLst>
                            <p:cond delay="0"/>
                          </p:stCondLst>
                        </p:cTn>
                        <p:tgtEl>
                          <p:spTgt spid="2051"/>
                        </p:tgtEl>
                        <p:attrNameLst>
                          <p:attrName>style.visibility</p:attrName>
                        </p:attrNameLst>
                      </p:cBhvr>
                      <p:to>
                        <p:strVal val="visible"/>
                      </p:to>
                    </p:set>
                    <p:animEffect transition="in" filter="fade">
                      <p:cBhvr>
                        <p:cTn dur="1000">
                          <p:stCondLst>
                            <p:cond delay="0"/>
                          </p:stCondLst>
                        </p:cTn>
                        <p:tgtEl>
                          <p:spTgt spid="2051"/>
                        </p:tgtEl>
                      </p:cBhvr>
                    </p:animEffect>
                  </p:childTnLst>
                </p:cTn>
              </p:par>
            </p:tnLst>
          </p:tmpl>
          <p:tmpl lvl="2">
            <p:tnLst>
              <p:par>
                <p:cTn presetID="10" presetClass="entr" presetSubtype="0" fill="hold" nodeType="withEffect">
                  <p:stCondLst>
                    <p:cond delay="0"/>
                  </p:stCondLst>
                  <p:childTnLst>
                    <p:set>
                      <p:cBhvr>
                        <p:cTn dur="0" fill="hold">
                          <p:stCondLst>
                            <p:cond delay="0"/>
                          </p:stCondLst>
                        </p:cTn>
                        <p:tgtEl>
                          <p:spTgt spid="2051"/>
                        </p:tgtEl>
                        <p:attrNameLst>
                          <p:attrName>style.visibility</p:attrName>
                        </p:attrNameLst>
                      </p:cBhvr>
                      <p:to>
                        <p:strVal val="visible"/>
                      </p:to>
                    </p:set>
                    <p:animEffect transition="in" filter="fade">
                      <p:cBhvr>
                        <p:cTn dur="1000">
                          <p:stCondLst>
                            <p:cond delay="0"/>
                          </p:stCondLst>
                        </p:cTn>
                        <p:tgtEl>
                          <p:spTgt spid="2051"/>
                        </p:tgtEl>
                      </p:cBhvr>
                    </p:animEffect>
                  </p:childTnLst>
                </p:cTn>
              </p:par>
            </p:tnLst>
          </p:tmpl>
        </p:tmplLst>
      </p:bldP>
      <p:bldP spid="2055" grpId="0" bldLvl="0" autoUpdateAnimBg="0"/>
    </p:bldLst>
  </p:timing>
  <p:hf hdr="0" ftr="0" dt="0"/>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Arial" pitchFamily="34" charset="0"/>
          <a:ea typeface="华文中宋" pitchFamily="2" charset="-122"/>
        </a:defRPr>
      </a:lvl2pPr>
      <a:lvl3pPr algn="l" rtl="0" eaLnBrk="0" fontAlgn="base" hangingPunct="0">
        <a:lnSpc>
          <a:spcPct val="90000"/>
        </a:lnSpc>
        <a:spcBef>
          <a:spcPct val="0"/>
        </a:spcBef>
        <a:spcAft>
          <a:spcPct val="0"/>
        </a:spcAft>
        <a:defRPr sz="4000">
          <a:solidFill>
            <a:schemeClr val="tx1"/>
          </a:solidFill>
          <a:latin typeface="Arial" pitchFamily="34" charset="0"/>
          <a:ea typeface="华文中宋" pitchFamily="2" charset="-122"/>
        </a:defRPr>
      </a:lvl3pPr>
      <a:lvl4pPr algn="l" rtl="0" eaLnBrk="0" fontAlgn="base" hangingPunct="0">
        <a:lnSpc>
          <a:spcPct val="90000"/>
        </a:lnSpc>
        <a:spcBef>
          <a:spcPct val="0"/>
        </a:spcBef>
        <a:spcAft>
          <a:spcPct val="0"/>
        </a:spcAft>
        <a:defRPr sz="4000">
          <a:solidFill>
            <a:schemeClr val="tx1"/>
          </a:solidFill>
          <a:latin typeface="Arial" pitchFamily="34" charset="0"/>
          <a:ea typeface="华文中宋" pitchFamily="2" charset="-122"/>
        </a:defRPr>
      </a:lvl4pPr>
      <a:lvl5pPr algn="l" rtl="0" eaLnBrk="0" fontAlgn="base" hangingPunct="0">
        <a:lnSpc>
          <a:spcPct val="90000"/>
        </a:lnSpc>
        <a:spcBef>
          <a:spcPct val="0"/>
        </a:spcBef>
        <a:spcAft>
          <a:spcPct val="0"/>
        </a:spcAft>
        <a:defRPr sz="4000">
          <a:solidFill>
            <a:schemeClr val="tx1"/>
          </a:solidFill>
          <a:latin typeface="Arial" pitchFamily="34" charset="0"/>
          <a:ea typeface="华文中宋" pitchFamily="2" charset="-122"/>
        </a:defRPr>
      </a:lvl5pPr>
      <a:lvl6pPr marL="457200" algn="l" rtl="0" fontAlgn="base">
        <a:lnSpc>
          <a:spcPct val="90000"/>
        </a:lnSpc>
        <a:spcBef>
          <a:spcPct val="0"/>
        </a:spcBef>
        <a:spcAft>
          <a:spcPct val="0"/>
        </a:spcAft>
        <a:defRPr sz="4000">
          <a:solidFill>
            <a:schemeClr val="tx1"/>
          </a:solidFill>
          <a:latin typeface="Arial" pitchFamily="34" charset="0"/>
          <a:ea typeface="华文中宋" pitchFamily="2" charset="-122"/>
        </a:defRPr>
      </a:lvl6pPr>
      <a:lvl7pPr marL="914400" algn="l" rtl="0" fontAlgn="base">
        <a:lnSpc>
          <a:spcPct val="90000"/>
        </a:lnSpc>
        <a:spcBef>
          <a:spcPct val="0"/>
        </a:spcBef>
        <a:spcAft>
          <a:spcPct val="0"/>
        </a:spcAft>
        <a:defRPr sz="4000">
          <a:solidFill>
            <a:schemeClr val="tx1"/>
          </a:solidFill>
          <a:latin typeface="Arial" pitchFamily="34" charset="0"/>
          <a:ea typeface="华文中宋" pitchFamily="2" charset="-122"/>
        </a:defRPr>
      </a:lvl7pPr>
      <a:lvl8pPr marL="1371600" algn="l" rtl="0" fontAlgn="base">
        <a:lnSpc>
          <a:spcPct val="90000"/>
        </a:lnSpc>
        <a:spcBef>
          <a:spcPct val="0"/>
        </a:spcBef>
        <a:spcAft>
          <a:spcPct val="0"/>
        </a:spcAft>
        <a:defRPr sz="4000">
          <a:solidFill>
            <a:schemeClr val="tx1"/>
          </a:solidFill>
          <a:latin typeface="Arial" pitchFamily="34" charset="0"/>
          <a:ea typeface="华文中宋" pitchFamily="2" charset="-122"/>
        </a:defRPr>
      </a:lvl8pPr>
      <a:lvl9pPr marL="1828800" algn="l" rtl="0" fontAlgn="base">
        <a:lnSpc>
          <a:spcPct val="90000"/>
        </a:lnSpc>
        <a:spcBef>
          <a:spcPct val="0"/>
        </a:spcBef>
        <a:spcAft>
          <a:spcPct val="0"/>
        </a:spcAft>
        <a:defRPr sz="4000">
          <a:solidFill>
            <a:schemeClr val="tx1"/>
          </a:solidFill>
          <a:latin typeface="Arial" pitchFamily="34" charset="0"/>
          <a:ea typeface="华文中宋" pitchFamily="2" charset="-122"/>
        </a:defRPr>
      </a:lvl9pPr>
    </p:titleStyle>
    <p:bodyStyle>
      <a:lvl1pPr marL="357188" indent="-357188" algn="l" rtl="0" eaLnBrk="0" fontAlgn="base" hangingPunct="0">
        <a:lnSpc>
          <a:spcPct val="90000"/>
        </a:lnSpc>
        <a:spcBef>
          <a:spcPts val="1800"/>
        </a:spcBef>
        <a:spcAft>
          <a:spcPct val="0"/>
        </a:spcAft>
        <a:buClr>
          <a:schemeClr val="accent2"/>
        </a:buClr>
        <a:buSzPct val="80000"/>
        <a:buFont typeface="Wingdings 2" panose="05020102010507070707" pitchFamily="18" charset="2"/>
        <a:buChar char="ö"/>
        <a:defRPr sz="2400">
          <a:solidFill>
            <a:schemeClr val="accent1"/>
          </a:solidFill>
          <a:latin typeface="+mn-lt"/>
          <a:ea typeface="+mn-ea"/>
          <a:cs typeface="+mn-cs"/>
        </a:defRPr>
      </a:lvl1pPr>
      <a:lvl2pPr marL="357188" indent="-357188" algn="l" rtl="0" eaLnBrk="0" fontAlgn="base" hangingPunct="0">
        <a:lnSpc>
          <a:spcPct val="130000"/>
        </a:lnSpc>
        <a:spcBef>
          <a:spcPct val="0"/>
        </a:spcBef>
        <a:spcAft>
          <a:spcPct val="0"/>
        </a:spcAft>
        <a:buFont typeface="Calibri" panose="020F0502020204030204" pitchFamily="34" charset="0"/>
        <a:buChar char=" "/>
        <a:defRPr>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a:solidFill>
            <a:srgbClr val="303030"/>
          </a:solidFill>
          <a:latin typeface="+mn-lt"/>
          <a:ea typeface="+mn-ea"/>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mn-lt"/>
          <a:ea typeface="+mn-ea"/>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mn-lt"/>
          <a:ea typeface="+mn-ea"/>
        </a:defRPr>
      </a:lvl5pPr>
      <a:lvl6pPr marL="2514600" indent="-228600" algn="l" rtl="0" fontAlgn="base">
        <a:lnSpc>
          <a:spcPct val="90000"/>
        </a:lnSpc>
        <a:spcBef>
          <a:spcPts val="500"/>
        </a:spcBef>
        <a:spcAft>
          <a:spcPct val="0"/>
        </a:spcAft>
        <a:buFont typeface="Calibri" pitchFamily="34" charset="0"/>
        <a:buChar char="•"/>
        <a:defRPr>
          <a:solidFill>
            <a:srgbClr val="303030"/>
          </a:solidFill>
          <a:latin typeface="+mn-lt"/>
          <a:ea typeface="+mn-ea"/>
        </a:defRPr>
      </a:lvl6pPr>
      <a:lvl7pPr marL="2971800" indent="-228600" algn="l" rtl="0" fontAlgn="base">
        <a:lnSpc>
          <a:spcPct val="90000"/>
        </a:lnSpc>
        <a:spcBef>
          <a:spcPts val="500"/>
        </a:spcBef>
        <a:spcAft>
          <a:spcPct val="0"/>
        </a:spcAft>
        <a:buFont typeface="Calibri" pitchFamily="34" charset="0"/>
        <a:buChar char="•"/>
        <a:defRPr>
          <a:solidFill>
            <a:srgbClr val="303030"/>
          </a:solidFill>
          <a:latin typeface="+mn-lt"/>
          <a:ea typeface="+mn-ea"/>
        </a:defRPr>
      </a:lvl7pPr>
      <a:lvl8pPr marL="3429000" indent="-228600" algn="l" rtl="0" fontAlgn="base">
        <a:lnSpc>
          <a:spcPct val="90000"/>
        </a:lnSpc>
        <a:spcBef>
          <a:spcPts val="500"/>
        </a:spcBef>
        <a:spcAft>
          <a:spcPct val="0"/>
        </a:spcAft>
        <a:buFont typeface="Calibri" pitchFamily="34" charset="0"/>
        <a:buChar char="•"/>
        <a:defRPr>
          <a:solidFill>
            <a:srgbClr val="303030"/>
          </a:solidFill>
          <a:latin typeface="+mn-lt"/>
          <a:ea typeface="+mn-ea"/>
        </a:defRPr>
      </a:lvl8pPr>
      <a:lvl9pPr marL="3886200" indent="-228600" algn="l" rtl="0" fontAlgn="base">
        <a:lnSpc>
          <a:spcPct val="90000"/>
        </a:lnSpc>
        <a:spcBef>
          <a:spcPts val="500"/>
        </a:spcBef>
        <a:spcAft>
          <a:spcPct val="0"/>
        </a:spcAft>
        <a:buFont typeface="Calibri" pitchFamily="34" charset="0"/>
        <a:buChar char="•"/>
        <a:defRPr>
          <a:solidFill>
            <a:srgbClr val="30303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hyperlink" Target="mailto:mail@boip.com.cn" TargetMode="External"/><Relationship Id="rId4" Type="http://schemas.openxmlformats.org/officeDocument/2006/relationships/hyperlink" Target="http://www.boip.cn/" TargetMode="Externa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0" y="1990725"/>
            <a:ext cx="7583488" cy="1582738"/>
          </a:xfrm>
          <a:prstGeom prst="rect">
            <a:avLst/>
          </a:prstGeom>
          <a:solidFill>
            <a:srgbClr val="C00000"/>
          </a:solidFill>
          <a:ln w="9525">
            <a:noFill/>
            <a:miter lim="800000"/>
            <a:headEnd/>
            <a:tailEnd/>
          </a:ln>
        </p:spPr>
        <p:txBody>
          <a:bodyPr/>
          <a:lstStyle/>
          <a:p>
            <a:pPr>
              <a:buFont typeface="Arial" pitchFamily="34" charset="0"/>
              <a:buNone/>
            </a:pPr>
            <a:endParaRPr lang="zh-CN" altLang="en-US"/>
          </a:p>
        </p:txBody>
      </p:sp>
      <p:sp>
        <p:nvSpPr>
          <p:cNvPr id="15363" name="TextBox 3"/>
          <p:cNvSpPr txBox="1">
            <a:spLocks noChangeArrowheads="1"/>
          </p:cNvSpPr>
          <p:nvPr/>
        </p:nvSpPr>
        <p:spPr bwMode="auto">
          <a:xfrm>
            <a:off x="-1587" y="2174023"/>
            <a:ext cx="7583488" cy="1200329"/>
          </a:xfrm>
          <a:prstGeom prst="rect">
            <a:avLst/>
          </a:prstGeom>
          <a:noFill/>
          <a:ln w="9525">
            <a:noFill/>
            <a:miter lim="800000"/>
            <a:headEnd/>
            <a:tailEnd/>
          </a:ln>
        </p:spPr>
        <p:txBody>
          <a:bodyPr wrap="square">
            <a:spAutoFit/>
          </a:bodyPr>
          <a:lstStyle/>
          <a:p>
            <a:pPr algn="ctr">
              <a:buFont typeface="Arial" pitchFamily="34" charset="0"/>
              <a:buNone/>
            </a:pPr>
            <a:r>
              <a:rPr lang="zh-CN" altLang="en-US" sz="4000" b="1" dirty="0">
                <a:latin typeface="微软雅黑" panose="020B0503020204020204" pitchFamily="34" charset="-122"/>
                <a:ea typeface="微软雅黑" panose="020B0503020204020204" pitchFamily="34" charset="-122"/>
              </a:rPr>
              <a:t>当</a:t>
            </a:r>
            <a:r>
              <a:rPr lang="en-US" altLang="zh-CN" sz="4000" b="1" dirty="0">
                <a:latin typeface="微软雅黑" panose="020B0503020204020204" pitchFamily="34" charset="-122"/>
                <a:ea typeface="微软雅黑" panose="020B0503020204020204" pitchFamily="34" charset="-122"/>
              </a:rPr>
              <a:t>AI</a:t>
            </a:r>
            <a:r>
              <a:rPr lang="zh-CN" altLang="en-US" sz="4000" b="1" dirty="0">
                <a:latin typeface="微软雅黑" panose="020B0503020204020204" pitchFamily="34" charset="-122"/>
                <a:ea typeface="微软雅黑" panose="020B0503020204020204" pitchFamily="34" charset="-122"/>
              </a:rPr>
              <a:t>遇上知识产权</a:t>
            </a:r>
            <a:endParaRPr lang="en-US" altLang="zh-CN" sz="4000" b="1" dirty="0">
              <a:latin typeface="微软雅黑" panose="020B0503020204020204" pitchFamily="34" charset="-122"/>
              <a:ea typeface="微软雅黑" panose="020B0503020204020204" pitchFamily="34" charset="-122"/>
            </a:endParaRPr>
          </a:p>
          <a:p>
            <a:pPr algn="ctr">
              <a:buFont typeface="Arial" pitchFamily="34" charset="0"/>
              <a:buNone/>
            </a:pPr>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人工智能领域知识产权实务问题初探</a:t>
            </a:r>
          </a:p>
        </p:txBody>
      </p:sp>
      <p:pic>
        <p:nvPicPr>
          <p:cNvPr id="15364" name="图片 4"/>
          <p:cNvPicPr>
            <a:picLocks noChangeAspect="1" noChangeArrowheads="1"/>
          </p:cNvPicPr>
          <p:nvPr/>
        </p:nvPicPr>
        <p:blipFill>
          <a:blip r:embed="rId3" cstate="print"/>
          <a:srcRect/>
          <a:stretch>
            <a:fillRect/>
          </a:stretch>
        </p:blipFill>
        <p:spPr bwMode="auto">
          <a:xfrm>
            <a:off x="269875" y="4441825"/>
            <a:ext cx="2095500" cy="2098675"/>
          </a:xfrm>
          <a:prstGeom prst="rect">
            <a:avLst/>
          </a:prstGeom>
          <a:noFill/>
          <a:ln w="9525">
            <a:noFill/>
            <a:miter lim="800000"/>
            <a:headEnd/>
            <a:tailEnd/>
          </a:ln>
        </p:spPr>
      </p:pic>
      <p:sp>
        <p:nvSpPr>
          <p:cNvPr id="15365" name="矩形 5"/>
          <p:cNvSpPr>
            <a:spLocks noChangeArrowheads="1"/>
          </p:cNvSpPr>
          <p:nvPr/>
        </p:nvSpPr>
        <p:spPr bwMode="auto">
          <a:xfrm>
            <a:off x="7608888" y="2381250"/>
            <a:ext cx="1511300" cy="923925"/>
          </a:xfrm>
          <a:prstGeom prst="rect">
            <a:avLst/>
          </a:prstGeom>
          <a:solidFill>
            <a:srgbClr val="CCCCFF"/>
          </a:solidFill>
          <a:ln w="9525">
            <a:solidFill>
              <a:schemeClr val="tx1"/>
            </a:solidFill>
            <a:round/>
            <a:headEnd/>
            <a:tailEnd/>
          </a:ln>
        </p:spPr>
        <p:txBody>
          <a:bodyPr/>
          <a:lstStyle/>
          <a:p>
            <a:pPr>
              <a:buFont typeface="Arial" pitchFamily="34" charset="0"/>
              <a:buNone/>
            </a:pPr>
            <a:endParaRPr lang="zh-CN" altLang="en-US"/>
          </a:p>
        </p:txBody>
      </p:sp>
      <p:sp>
        <p:nvSpPr>
          <p:cNvPr id="7" name="矩形 6">
            <a:extLst>
              <a:ext uri="{FF2B5EF4-FFF2-40B4-BE49-F238E27FC236}">
                <a16:creationId xmlns:a16="http://schemas.microsoft.com/office/drawing/2014/main" id="{5A124E91-160D-461D-A676-FF8F0A7842FB}"/>
              </a:ext>
            </a:extLst>
          </p:cNvPr>
          <p:cNvSpPr/>
          <p:nvPr/>
        </p:nvSpPr>
        <p:spPr bwMode="auto">
          <a:xfrm>
            <a:off x="9120188" y="2381250"/>
            <a:ext cx="1512887" cy="923925"/>
          </a:xfrm>
          <a:prstGeom prst="rect">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8" name="矩形 7">
            <a:extLst>
              <a:ext uri="{FF2B5EF4-FFF2-40B4-BE49-F238E27FC236}">
                <a16:creationId xmlns:a16="http://schemas.microsoft.com/office/drawing/2014/main" id="{FBAA9D8F-501B-4499-9078-D05874E69301}"/>
              </a:ext>
            </a:extLst>
          </p:cNvPr>
          <p:cNvSpPr/>
          <p:nvPr/>
        </p:nvSpPr>
        <p:spPr bwMode="auto">
          <a:xfrm>
            <a:off x="10633075" y="2379663"/>
            <a:ext cx="1511300" cy="925512"/>
          </a:xfrm>
          <a:prstGeom prst="rect">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p>
        </p:txBody>
      </p:sp>
      <p:sp>
        <p:nvSpPr>
          <p:cNvPr id="15368" name="矩形 8"/>
          <p:cNvSpPr>
            <a:spLocks noChangeArrowheads="1"/>
          </p:cNvSpPr>
          <p:nvPr/>
        </p:nvSpPr>
        <p:spPr bwMode="auto">
          <a:xfrm>
            <a:off x="9120188" y="1454150"/>
            <a:ext cx="1512887" cy="925513"/>
          </a:xfrm>
          <a:prstGeom prst="rect">
            <a:avLst/>
          </a:prstGeom>
          <a:solidFill>
            <a:srgbClr val="CCECFF"/>
          </a:solidFill>
          <a:ln w="9525">
            <a:solidFill>
              <a:schemeClr val="tx1"/>
            </a:solidFill>
            <a:round/>
            <a:headEnd/>
            <a:tailEnd/>
          </a:ln>
        </p:spPr>
        <p:txBody>
          <a:bodyPr/>
          <a:lstStyle/>
          <a:p>
            <a:pPr>
              <a:buFont typeface="Arial" pitchFamily="34" charset="0"/>
              <a:buNone/>
            </a:pPr>
            <a:endParaRPr lang="zh-CN" altLang="en-US"/>
          </a:p>
        </p:txBody>
      </p:sp>
      <p:sp>
        <p:nvSpPr>
          <p:cNvPr id="15369" name="矩形 9"/>
          <p:cNvSpPr>
            <a:spLocks noChangeArrowheads="1"/>
          </p:cNvSpPr>
          <p:nvPr/>
        </p:nvSpPr>
        <p:spPr bwMode="auto">
          <a:xfrm>
            <a:off x="9120188" y="3286125"/>
            <a:ext cx="1512887" cy="925513"/>
          </a:xfrm>
          <a:prstGeom prst="rect">
            <a:avLst/>
          </a:prstGeom>
          <a:solidFill>
            <a:srgbClr val="FFC000"/>
          </a:solidFill>
          <a:ln w="9525">
            <a:solidFill>
              <a:schemeClr val="tx1"/>
            </a:solidFill>
            <a:round/>
            <a:headEnd/>
            <a:tailEnd/>
          </a:ln>
        </p:spPr>
        <p:txBody>
          <a:bodyPr/>
          <a:lstStyle/>
          <a:p>
            <a:pPr>
              <a:buFont typeface="Arial" pitchFamily="34" charset="0"/>
              <a:buNone/>
            </a:pPr>
            <a:endParaRPr lang="zh-CN" altLang="en-US"/>
          </a:p>
        </p:txBody>
      </p:sp>
      <p:sp>
        <p:nvSpPr>
          <p:cNvPr id="15370" name="文本框 18"/>
          <p:cNvSpPr txBox="1">
            <a:spLocks noChangeArrowheads="1"/>
          </p:cNvSpPr>
          <p:nvPr/>
        </p:nvSpPr>
        <p:spPr bwMode="auto">
          <a:xfrm>
            <a:off x="2424113" y="4424363"/>
            <a:ext cx="6262687" cy="1987550"/>
          </a:xfrm>
          <a:prstGeom prst="rect">
            <a:avLst/>
          </a:prstGeom>
          <a:noFill/>
          <a:ln w="9525">
            <a:noFill/>
            <a:miter lim="800000"/>
            <a:headEnd/>
            <a:tailEnd/>
          </a:ln>
        </p:spPr>
        <p:txBody>
          <a:bodyPr anchor="ctr"/>
          <a:lstStyle/>
          <a:p>
            <a:pPr>
              <a:lnSpc>
                <a:spcPct val="150000"/>
              </a:lnSpc>
              <a:buFont typeface="Arial" pitchFamily="34" charset="0"/>
              <a:buNone/>
            </a:pPr>
            <a:r>
              <a:rPr lang="zh-CN" altLang="en-US" sz="1600" dirty="0">
                <a:solidFill>
                  <a:srgbClr val="000000"/>
                </a:solidFill>
                <a:latin typeface="微软雅黑" panose="020B0503020204020204" pitchFamily="34" charset="-122"/>
                <a:ea typeface="微软雅黑" panose="020B0503020204020204" pitchFamily="34" charset="-122"/>
              </a:rPr>
              <a:t>总部地址：北京市海淀区莲花池东路</a:t>
            </a:r>
            <a:r>
              <a:rPr lang="en-US" altLang="zh-CN" sz="1600" dirty="0">
                <a:solidFill>
                  <a:srgbClr val="000000"/>
                </a:solidFill>
                <a:latin typeface="微软雅黑" panose="020B0503020204020204" pitchFamily="34" charset="-122"/>
                <a:ea typeface="微软雅黑" panose="020B0503020204020204" pitchFamily="34" charset="-122"/>
              </a:rPr>
              <a:t>39</a:t>
            </a:r>
            <a:r>
              <a:rPr lang="zh-CN" altLang="en-US" sz="1600" dirty="0">
                <a:solidFill>
                  <a:srgbClr val="000000"/>
                </a:solidFill>
                <a:latin typeface="微软雅黑" panose="020B0503020204020204" pitchFamily="34" charset="-122"/>
                <a:ea typeface="微软雅黑" panose="020B0503020204020204" pitchFamily="34" charset="-122"/>
              </a:rPr>
              <a:t>号西金大厦</a:t>
            </a:r>
            <a:r>
              <a:rPr lang="en-US" altLang="zh-CN" sz="1600" dirty="0">
                <a:solidFill>
                  <a:srgbClr val="000000"/>
                </a:solidFill>
                <a:latin typeface="微软雅黑" panose="020B0503020204020204" pitchFamily="34" charset="-122"/>
                <a:ea typeface="微软雅黑" panose="020B0503020204020204" pitchFamily="34" charset="-122"/>
              </a:rPr>
              <a:t>6</a:t>
            </a:r>
            <a:r>
              <a:rPr lang="zh-CN" altLang="en-US" sz="1600" dirty="0">
                <a:solidFill>
                  <a:srgbClr val="000000"/>
                </a:solidFill>
                <a:latin typeface="微软雅黑" panose="020B0503020204020204" pitchFamily="34" charset="-122"/>
                <a:ea typeface="微软雅黑" panose="020B0503020204020204" pitchFamily="34" charset="-122"/>
              </a:rPr>
              <a:t>层</a:t>
            </a:r>
            <a:endParaRPr lang="en-US" altLang="zh-CN" sz="1600" dirty="0">
              <a:solidFill>
                <a:srgbClr val="000000"/>
              </a:solidFill>
              <a:latin typeface="微软雅黑" panose="020B0503020204020204" pitchFamily="34" charset="-122"/>
              <a:ea typeface="微软雅黑" panose="020B0503020204020204" pitchFamily="34" charset="-122"/>
            </a:endParaRPr>
          </a:p>
          <a:p>
            <a:pPr>
              <a:lnSpc>
                <a:spcPct val="150000"/>
              </a:lnSpc>
              <a:buFont typeface="Arial" pitchFamily="34" charset="0"/>
              <a:buNone/>
            </a:pPr>
            <a:r>
              <a:rPr lang="zh-CN" altLang="en-US" sz="1600" dirty="0">
                <a:solidFill>
                  <a:srgbClr val="000000"/>
                </a:solidFill>
                <a:latin typeface="微软雅黑" panose="020B0503020204020204" pitchFamily="34" charset="-122"/>
                <a:ea typeface="微软雅黑" panose="020B0503020204020204" pitchFamily="34" charset="-122"/>
              </a:rPr>
              <a:t>网址：</a:t>
            </a:r>
            <a:r>
              <a:rPr lang="en-US" altLang="zh-CN" sz="1600" dirty="0">
                <a:solidFill>
                  <a:srgbClr val="000000"/>
                </a:solidFill>
                <a:latin typeface="微软雅黑" panose="020B0503020204020204" pitchFamily="34" charset="-122"/>
                <a:ea typeface="微软雅黑" panose="020B0503020204020204" pitchFamily="34" charset="-122"/>
                <a:hlinkClick r:id="rId4"/>
              </a:rPr>
              <a:t>http://www.boip.cn/</a:t>
            </a:r>
            <a:endParaRPr lang="en-US" altLang="zh-CN" sz="1600" dirty="0">
              <a:solidFill>
                <a:srgbClr val="000000"/>
              </a:solidFill>
              <a:latin typeface="微软雅黑" panose="020B0503020204020204" pitchFamily="34" charset="-122"/>
              <a:ea typeface="微软雅黑" panose="020B0503020204020204" pitchFamily="34" charset="-122"/>
            </a:endParaRPr>
          </a:p>
          <a:p>
            <a:pPr>
              <a:lnSpc>
                <a:spcPct val="150000"/>
              </a:lnSpc>
              <a:buFont typeface="Wingdings 2" pitchFamily="18" charset="2"/>
              <a:buNone/>
            </a:pPr>
            <a:r>
              <a:rPr lang="zh-CN" altLang="en-US" sz="1600" dirty="0">
                <a:solidFill>
                  <a:srgbClr val="000000"/>
                </a:solidFill>
                <a:latin typeface="微软雅黑" panose="020B0503020204020204" pitchFamily="34" charset="-122"/>
                <a:ea typeface="微软雅黑" panose="020B0503020204020204" pitchFamily="34" charset="-122"/>
              </a:rPr>
              <a:t>邮箱：</a:t>
            </a:r>
            <a:r>
              <a:rPr lang="en-US" altLang="zh-CN" sz="1600" dirty="0">
                <a:solidFill>
                  <a:srgbClr val="000000"/>
                </a:solidFill>
                <a:latin typeface="微软雅黑" panose="020B0503020204020204" pitchFamily="34" charset="-122"/>
                <a:ea typeface="微软雅黑" panose="020B0503020204020204" pitchFamily="34" charset="-122"/>
                <a:hlinkClick r:id="rId5"/>
              </a:rPr>
              <a:t>mail@boip.com.cn</a:t>
            </a:r>
            <a:endParaRPr lang="en-US" altLang="zh-CN" sz="1600" dirty="0">
              <a:solidFill>
                <a:srgbClr val="000000"/>
              </a:solidFill>
              <a:latin typeface="微软雅黑" panose="020B0503020204020204" pitchFamily="34" charset="-122"/>
              <a:ea typeface="微软雅黑" panose="020B0503020204020204" pitchFamily="34" charset="-122"/>
            </a:endParaRPr>
          </a:p>
          <a:p>
            <a:pPr>
              <a:lnSpc>
                <a:spcPct val="150000"/>
              </a:lnSpc>
              <a:buFont typeface="Wingdings 2" pitchFamily="18" charset="2"/>
              <a:buNone/>
            </a:pPr>
            <a:r>
              <a:rPr lang="zh-CN" altLang="en-US" sz="1600" dirty="0">
                <a:solidFill>
                  <a:srgbClr val="000000"/>
                </a:solidFill>
                <a:latin typeface="微软雅黑" panose="020B0503020204020204" pitchFamily="34" charset="-122"/>
                <a:ea typeface="微软雅黑" panose="020B0503020204020204" pitchFamily="34" charset="-122"/>
              </a:rPr>
              <a:t>电话：</a:t>
            </a:r>
            <a:r>
              <a:rPr lang="en-US" altLang="zh-CN" sz="1600" dirty="0">
                <a:solidFill>
                  <a:srgbClr val="000000"/>
                </a:solidFill>
                <a:latin typeface="微软雅黑" panose="020B0503020204020204" pitchFamily="34" charset="-122"/>
                <a:ea typeface="微软雅黑" panose="020B0503020204020204" pitchFamily="34" charset="-122"/>
              </a:rPr>
              <a:t>010-6337 4188</a:t>
            </a:r>
          </a:p>
          <a:p>
            <a:pPr>
              <a:lnSpc>
                <a:spcPct val="150000"/>
              </a:lnSpc>
              <a:buClr>
                <a:schemeClr val="accent2"/>
              </a:buClr>
              <a:buSzPct val="80000"/>
              <a:buFont typeface="Wingdings 2" pitchFamily="18" charset="2"/>
              <a:buNone/>
            </a:pPr>
            <a:r>
              <a:rPr lang="zh-CN" altLang="en-US" sz="1600" dirty="0">
                <a:solidFill>
                  <a:srgbClr val="000000"/>
                </a:solidFill>
                <a:latin typeface="微软雅黑" panose="020B0503020204020204" pitchFamily="34" charset="-122"/>
                <a:ea typeface="微软雅黑" panose="020B0503020204020204" pitchFamily="34" charset="-122"/>
              </a:rPr>
              <a:t>传真：</a:t>
            </a:r>
            <a:r>
              <a:rPr lang="en-US" altLang="zh-CN" sz="1600" dirty="0">
                <a:solidFill>
                  <a:srgbClr val="000000"/>
                </a:solidFill>
                <a:latin typeface="微软雅黑" panose="020B0503020204020204" pitchFamily="34" charset="-122"/>
                <a:ea typeface="微软雅黑" panose="020B0503020204020204" pitchFamily="34" charset="-122"/>
              </a:rPr>
              <a:t>010-6337 7018</a:t>
            </a:r>
          </a:p>
        </p:txBody>
      </p:sp>
      <p:pic>
        <p:nvPicPr>
          <p:cNvPr id="15371" name="图片 2"/>
          <p:cNvPicPr>
            <a:picLocks noChangeAspect="1" noChangeArrowheads="1"/>
          </p:cNvPicPr>
          <p:nvPr/>
        </p:nvPicPr>
        <p:blipFill>
          <a:blip r:embed="rId6" cstate="print"/>
          <a:srcRect t="7555" r="22591" b="26234"/>
          <a:stretch>
            <a:fillRect/>
          </a:stretch>
        </p:blipFill>
        <p:spPr bwMode="auto">
          <a:xfrm>
            <a:off x="10633075" y="2381250"/>
            <a:ext cx="1511300" cy="904875"/>
          </a:xfrm>
          <a:prstGeom prst="rect">
            <a:avLst/>
          </a:prstGeom>
          <a:noFill/>
          <a:ln w="9525">
            <a:noFill/>
            <a:miter lim="800000"/>
            <a:headEnd/>
            <a:tailEnd/>
          </a:ln>
        </p:spPr>
      </p:pic>
      <p:pic>
        <p:nvPicPr>
          <p:cNvPr id="15372" name="图片 3"/>
          <p:cNvPicPr>
            <a:picLocks noChangeAspect="1" noChangeArrowheads="1"/>
          </p:cNvPicPr>
          <p:nvPr/>
        </p:nvPicPr>
        <p:blipFill>
          <a:blip r:embed="rId7" cstate="print"/>
          <a:srcRect t="2" b="8766"/>
          <a:stretch>
            <a:fillRect/>
          </a:stretch>
        </p:blipFill>
        <p:spPr bwMode="auto">
          <a:xfrm>
            <a:off x="7632700" y="3286125"/>
            <a:ext cx="1489075" cy="906463"/>
          </a:xfrm>
          <a:prstGeom prst="rect">
            <a:avLst/>
          </a:prstGeom>
          <a:noFill/>
          <a:ln w="9525">
            <a:noFill/>
            <a:miter lim="800000"/>
            <a:headEnd/>
            <a:tailEnd/>
          </a:ln>
        </p:spPr>
      </p:pic>
      <p:pic>
        <p:nvPicPr>
          <p:cNvPr id="15373" name="图片 4"/>
          <p:cNvPicPr>
            <a:picLocks noChangeAspect="1" noChangeArrowheads="1"/>
          </p:cNvPicPr>
          <p:nvPr/>
        </p:nvPicPr>
        <p:blipFill>
          <a:blip r:embed="rId8" cstate="print"/>
          <a:srcRect l="8133" t="9473" r="6337" b="15907"/>
          <a:stretch>
            <a:fillRect/>
          </a:stretch>
        </p:blipFill>
        <p:spPr bwMode="auto">
          <a:xfrm>
            <a:off x="9120188" y="2381250"/>
            <a:ext cx="1512887" cy="923925"/>
          </a:xfrm>
          <a:prstGeom prst="rect">
            <a:avLst/>
          </a:prstGeom>
          <a:noFill/>
          <a:ln w="9525">
            <a:noFill/>
            <a:miter lim="800000"/>
            <a:headEnd/>
            <a:tailEnd/>
          </a:ln>
        </p:spPr>
      </p:pic>
      <p:sp>
        <p:nvSpPr>
          <p:cNvPr id="3" name="灯片编号占位符 2"/>
          <p:cNvSpPr>
            <a:spLocks noGrp="1"/>
          </p:cNvSpPr>
          <p:nvPr>
            <p:ph type="sldNum" sz="quarter" idx="12"/>
          </p:nvPr>
        </p:nvSpPr>
        <p:spPr/>
        <p:txBody>
          <a:bodyPr/>
          <a:lstStyle/>
          <a:p>
            <a:fld id="{CEA4E8DF-9CC5-4152-89BD-2CCECA3ECDAD}" type="slidenum">
              <a:rPr lang="zh-CN" altLang="en-US" smtClean="0"/>
              <a:pPr/>
              <a:t>1</a:t>
            </a:fld>
            <a:endParaRPr lang="en-US" altLang="zh-CN"/>
          </a:p>
        </p:txBody>
      </p:sp>
      <p:pic>
        <p:nvPicPr>
          <p:cNvPr id="4" name="图片 3">
            <a:extLst>
              <a:ext uri="{FF2B5EF4-FFF2-40B4-BE49-F238E27FC236}">
                <a16:creationId xmlns:a16="http://schemas.microsoft.com/office/drawing/2014/main" id="{D656FDBC-A31C-403A-9957-99656EBA8ACF}"/>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95032" y="136525"/>
            <a:ext cx="2396968" cy="631329"/>
          </a:xfrm>
          <a:prstGeom prst="rect">
            <a:avLst/>
          </a:prstGeom>
        </p:spPr>
      </p:pic>
    </p:spTree>
  </p:cSld>
  <p:clrMapOvr>
    <a:masterClrMapping/>
  </p:clrMapOvr>
  <p:transition>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10</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人工智能的定义与分类</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pic>
        <p:nvPicPr>
          <p:cNvPr id="2" name="图片 1">
            <a:extLst>
              <a:ext uri="{FF2B5EF4-FFF2-40B4-BE49-F238E27FC236}">
                <a16:creationId xmlns:a16="http://schemas.microsoft.com/office/drawing/2014/main" id="{AE7F3809-525C-441F-8BFB-4577CA7B2675}"/>
              </a:ext>
            </a:extLst>
          </p:cNvPr>
          <p:cNvPicPr>
            <a:picLocks noChangeAspect="1"/>
          </p:cNvPicPr>
          <p:nvPr/>
        </p:nvPicPr>
        <p:blipFill>
          <a:blip r:embed="rId4"/>
          <a:stretch>
            <a:fillRect/>
          </a:stretch>
        </p:blipFill>
        <p:spPr>
          <a:xfrm>
            <a:off x="460231" y="803855"/>
            <a:ext cx="11271538" cy="5396628"/>
          </a:xfrm>
          <a:prstGeom prst="rect">
            <a:avLst/>
          </a:prstGeom>
        </p:spPr>
      </p:pic>
      <p:sp>
        <p:nvSpPr>
          <p:cNvPr id="4" name="矩形 3">
            <a:extLst>
              <a:ext uri="{FF2B5EF4-FFF2-40B4-BE49-F238E27FC236}">
                <a16:creationId xmlns:a16="http://schemas.microsoft.com/office/drawing/2014/main" id="{EDEF61A4-EF5B-4A5D-99FE-752ED396CFA9}"/>
              </a:ext>
            </a:extLst>
          </p:cNvPr>
          <p:cNvSpPr/>
          <p:nvPr/>
        </p:nvSpPr>
        <p:spPr bwMode="auto">
          <a:xfrm>
            <a:off x="3935760" y="813666"/>
            <a:ext cx="3816424" cy="74312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6" name="矩形 15">
            <a:extLst>
              <a:ext uri="{FF2B5EF4-FFF2-40B4-BE49-F238E27FC236}">
                <a16:creationId xmlns:a16="http://schemas.microsoft.com/office/drawing/2014/main" id="{76DC5709-C2D2-4A49-B3EE-3A86A301F6B8}"/>
              </a:ext>
            </a:extLst>
          </p:cNvPr>
          <p:cNvSpPr/>
          <p:nvPr/>
        </p:nvSpPr>
        <p:spPr bwMode="auto">
          <a:xfrm>
            <a:off x="10344472" y="2996952"/>
            <a:ext cx="1386584" cy="36004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7" name="矩形 16">
            <a:extLst>
              <a:ext uri="{FF2B5EF4-FFF2-40B4-BE49-F238E27FC236}">
                <a16:creationId xmlns:a16="http://schemas.microsoft.com/office/drawing/2014/main" id="{C89433EB-3615-4B9B-B78F-DAD873BB198F}"/>
              </a:ext>
            </a:extLst>
          </p:cNvPr>
          <p:cNvSpPr/>
          <p:nvPr/>
        </p:nvSpPr>
        <p:spPr bwMode="auto">
          <a:xfrm>
            <a:off x="9984432" y="5373216"/>
            <a:ext cx="1386584" cy="4320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8" name="文本框 17">
            <a:extLst>
              <a:ext uri="{FF2B5EF4-FFF2-40B4-BE49-F238E27FC236}">
                <a16:creationId xmlns:a16="http://schemas.microsoft.com/office/drawing/2014/main" id="{E2F7E24C-9F24-4171-82AB-412C786C3C9A}"/>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lang="zh-CN" altLang="en-US" sz="2000" dirty="0">
                <a:solidFill>
                  <a:srgbClr val="2E2E3F"/>
                </a:solidFill>
                <a:latin typeface="Century Gothic" panose="020B0502020202020204" pitchFamily="34" charset="0"/>
                <a:ea typeface="微软雅黑"/>
              </a:rPr>
              <a:t>技术分类、行业分类、产品分类</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3492341007"/>
      </p:ext>
    </p:extLst>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11</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目录</a:t>
            </a:r>
          </a:p>
        </p:txBody>
      </p:sp>
      <p:pic>
        <p:nvPicPr>
          <p:cNvPr id="24" name="图片 23">
            <a:extLst>
              <a:ext uri="{FF2B5EF4-FFF2-40B4-BE49-F238E27FC236}">
                <a16:creationId xmlns:a16="http://schemas.microsoft.com/office/drawing/2014/main" id="{5395FEAE-B472-4E54-8329-6CA54DB5A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cxnSp>
        <p:nvCxnSpPr>
          <p:cNvPr id="31" name="直接连接符 30">
            <a:extLst>
              <a:ext uri="{FF2B5EF4-FFF2-40B4-BE49-F238E27FC236}">
                <a16:creationId xmlns:a16="http://schemas.microsoft.com/office/drawing/2014/main" id="{FF559B03-144A-447A-BA24-00F48AA2B732}"/>
              </a:ext>
            </a:extLst>
          </p:cNvPr>
          <p:cNvCxnSpPr/>
          <p:nvPr/>
        </p:nvCxnSpPr>
        <p:spPr>
          <a:xfrm>
            <a:off x="0" y="3679898"/>
            <a:ext cx="12192000" cy="0"/>
          </a:xfrm>
          <a:prstGeom prst="line">
            <a:avLst/>
          </a:prstGeom>
          <a:noFill/>
          <a:ln w="19050" cap="flat" cmpd="sng" algn="ctr">
            <a:solidFill>
              <a:srgbClr val="D90012"/>
            </a:solidFill>
            <a:prstDash val="sysDash"/>
            <a:miter lim="800000"/>
          </a:ln>
          <a:effectLst/>
        </p:spPr>
      </p:cxnSp>
      <p:grpSp>
        <p:nvGrpSpPr>
          <p:cNvPr id="32" name="组合 31">
            <a:extLst>
              <a:ext uri="{FF2B5EF4-FFF2-40B4-BE49-F238E27FC236}">
                <a16:creationId xmlns:a16="http://schemas.microsoft.com/office/drawing/2014/main" id="{A4CC4D63-FF47-4547-BB0B-E7D76C841600}"/>
              </a:ext>
            </a:extLst>
          </p:cNvPr>
          <p:cNvGrpSpPr/>
          <p:nvPr/>
        </p:nvGrpSpPr>
        <p:grpSpPr>
          <a:xfrm>
            <a:off x="119336" y="1277262"/>
            <a:ext cx="1105637" cy="2522681"/>
            <a:chOff x="466878" y="1023579"/>
            <a:chExt cx="829228" cy="1892011"/>
          </a:xfrm>
        </p:grpSpPr>
        <p:cxnSp>
          <p:nvCxnSpPr>
            <p:cNvPr id="33" name="直接连接符 32">
              <a:extLst>
                <a:ext uri="{FF2B5EF4-FFF2-40B4-BE49-F238E27FC236}">
                  <a16:creationId xmlns:a16="http://schemas.microsoft.com/office/drawing/2014/main" id="{2135F37B-7D4C-4884-80D7-55F849743E21}"/>
                </a:ext>
              </a:extLst>
            </p:cNvPr>
            <p:cNvCxnSpPr/>
            <p:nvPr/>
          </p:nvCxnSpPr>
          <p:spPr>
            <a:xfrm>
              <a:off x="881492" y="1888431"/>
              <a:ext cx="0" cy="900000"/>
            </a:xfrm>
            <a:prstGeom prst="line">
              <a:avLst/>
            </a:prstGeom>
            <a:noFill/>
            <a:ln w="6350" cap="flat" cmpd="sng" algn="ctr">
              <a:solidFill>
                <a:srgbClr val="D90012"/>
              </a:solidFill>
              <a:prstDash val="solid"/>
              <a:miter lim="800000"/>
            </a:ln>
            <a:effectLst/>
          </p:spPr>
        </p:cxnSp>
        <p:sp>
          <p:nvSpPr>
            <p:cNvPr id="34" name="椭圆 33">
              <a:extLst>
                <a:ext uri="{FF2B5EF4-FFF2-40B4-BE49-F238E27FC236}">
                  <a16:creationId xmlns:a16="http://schemas.microsoft.com/office/drawing/2014/main" id="{2784174A-2AD3-4FE5-A007-84234059DC43}"/>
                </a:ext>
              </a:extLst>
            </p:cNvPr>
            <p:cNvSpPr/>
            <p:nvPr/>
          </p:nvSpPr>
          <p:spPr>
            <a:xfrm>
              <a:off x="79149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椭圆 43">
              <a:extLst>
                <a:ext uri="{FF2B5EF4-FFF2-40B4-BE49-F238E27FC236}">
                  <a16:creationId xmlns:a16="http://schemas.microsoft.com/office/drawing/2014/main" id="{004386EE-5D11-494C-B972-E37DA5AD8435}"/>
                </a:ext>
              </a:extLst>
            </p:cNvPr>
            <p:cNvSpPr/>
            <p:nvPr/>
          </p:nvSpPr>
          <p:spPr>
            <a:xfrm>
              <a:off x="46687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椭圆 44">
              <a:extLst>
                <a:ext uri="{FF2B5EF4-FFF2-40B4-BE49-F238E27FC236}">
                  <a16:creationId xmlns:a16="http://schemas.microsoft.com/office/drawing/2014/main" id="{3E70C003-96D8-4D7C-AFD0-14A652C07923}"/>
                </a:ext>
              </a:extLst>
            </p:cNvPr>
            <p:cNvSpPr/>
            <p:nvPr/>
          </p:nvSpPr>
          <p:spPr>
            <a:xfrm>
              <a:off x="580885"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01</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46" name="组合 45">
            <a:extLst>
              <a:ext uri="{FF2B5EF4-FFF2-40B4-BE49-F238E27FC236}">
                <a16:creationId xmlns:a16="http://schemas.microsoft.com/office/drawing/2014/main" id="{F4434179-A3AF-466D-8425-6C7C72A41B70}"/>
              </a:ext>
            </a:extLst>
          </p:cNvPr>
          <p:cNvGrpSpPr/>
          <p:nvPr/>
        </p:nvGrpSpPr>
        <p:grpSpPr>
          <a:xfrm>
            <a:off x="1343472" y="3559898"/>
            <a:ext cx="1105637" cy="2565856"/>
            <a:chOff x="1547664" y="2735590"/>
            <a:chExt cx="829228" cy="1924392"/>
          </a:xfrm>
        </p:grpSpPr>
        <p:cxnSp>
          <p:nvCxnSpPr>
            <p:cNvPr id="47" name="直接连接符 46">
              <a:extLst>
                <a:ext uri="{FF2B5EF4-FFF2-40B4-BE49-F238E27FC236}">
                  <a16:creationId xmlns:a16="http://schemas.microsoft.com/office/drawing/2014/main" id="{094CC10A-8BE3-42E3-93EB-D37ECED83384}"/>
                </a:ext>
              </a:extLst>
            </p:cNvPr>
            <p:cNvCxnSpPr/>
            <p:nvPr/>
          </p:nvCxnSpPr>
          <p:spPr>
            <a:xfrm>
              <a:off x="1962278" y="2825590"/>
              <a:ext cx="0" cy="900000"/>
            </a:xfrm>
            <a:prstGeom prst="line">
              <a:avLst/>
            </a:prstGeom>
            <a:noFill/>
            <a:ln w="6350" cap="flat" cmpd="sng" algn="ctr">
              <a:solidFill>
                <a:srgbClr val="D90012"/>
              </a:solidFill>
              <a:prstDash val="solid"/>
              <a:miter lim="800000"/>
            </a:ln>
            <a:effectLst/>
          </p:spPr>
        </p:cxnSp>
        <p:sp>
          <p:nvSpPr>
            <p:cNvPr id="48" name="椭圆 47">
              <a:extLst>
                <a:ext uri="{FF2B5EF4-FFF2-40B4-BE49-F238E27FC236}">
                  <a16:creationId xmlns:a16="http://schemas.microsoft.com/office/drawing/2014/main" id="{750A9350-201D-4D6B-9B57-1156C731A545}"/>
                </a:ext>
              </a:extLst>
            </p:cNvPr>
            <p:cNvSpPr/>
            <p:nvPr/>
          </p:nvSpPr>
          <p:spPr>
            <a:xfrm>
              <a:off x="187227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椭圆 48">
              <a:extLst>
                <a:ext uri="{FF2B5EF4-FFF2-40B4-BE49-F238E27FC236}">
                  <a16:creationId xmlns:a16="http://schemas.microsoft.com/office/drawing/2014/main" id="{CD77CEE6-9C55-44C5-8788-FD0325016BF3}"/>
                </a:ext>
              </a:extLst>
            </p:cNvPr>
            <p:cNvSpPr/>
            <p:nvPr/>
          </p:nvSpPr>
          <p:spPr>
            <a:xfrm>
              <a:off x="1547664" y="3830754"/>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a:extLst>
                <a:ext uri="{FF2B5EF4-FFF2-40B4-BE49-F238E27FC236}">
                  <a16:creationId xmlns:a16="http://schemas.microsoft.com/office/drawing/2014/main" id="{F9841F36-58E6-4D0F-BBD3-0D5861AE27E0}"/>
                </a:ext>
              </a:extLst>
            </p:cNvPr>
            <p:cNvSpPr/>
            <p:nvPr/>
          </p:nvSpPr>
          <p:spPr>
            <a:xfrm>
              <a:off x="1661671" y="3944755"/>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02</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1" name="组合 50">
            <a:extLst>
              <a:ext uri="{FF2B5EF4-FFF2-40B4-BE49-F238E27FC236}">
                <a16:creationId xmlns:a16="http://schemas.microsoft.com/office/drawing/2014/main" id="{C552910D-1AB7-4574-880E-4285D8A5E9ED}"/>
              </a:ext>
            </a:extLst>
          </p:cNvPr>
          <p:cNvGrpSpPr/>
          <p:nvPr/>
        </p:nvGrpSpPr>
        <p:grpSpPr>
          <a:xfrm>
            <a:off x="2639616" y="3559898"/>
            <a:ext cx="1105637" cy="1688208"/>
            <a:chOff x="2950684" y="2735590"/>
            <a:chExt cx="829228" cy="1266156"/>
          </a:xfrm>
        </p:grpSpPr>
        <p:cxnSp>
          <p:nvCxnSpPr>
            <p:cNvPr id="52" name="直接连接符 51">
              <a:extLst>
                <a:ext uri="{FF2B5EF4-FFF2-40B4-BE49-F238E27FC236}">
                  <a16:creationId xmlns:a16="http://schemas.microsoft.com/office/drawing/2014/main" id="{6337BA92-7245-4503-BC13-A5D2F12AF420}"/>
                </a:ext>
              </a:extLst>
            </p:cNvPr>
            <p:cNvCxnSpPr/>
            <p:nvPr/>
          </p:nvCxnSpPr>
          <p:spPr>
            <a:xfrm>
              <a:off x="3365298" y="2825590"/>
              <a:ext cx="0" cy="900000"/>
            </a:xfrm>
            <a:prstGeom prst="line">
              <a:avLst/>
            </a:prstGeom>
            <a:noFill/>
            <a:ln w="6350" cap="flat" cmpd="sng" algn="ctr">
              <a:solidFill>
                <a:srgbClr val="D90012"/>
              </a:solidFill>
              <a:prstDash val="solid"/>
              <a:miter lim="800000"/>
            </a:ln>
            <a:effectLst/>
          </p:spPr>
        </p:cxnSp>
        <p:sp>
          <p:nvSpPr>
            <p:cNvPr id="53" name="椭圆 52">
              <a:extLst>
                <a:ext uri="{FF2B5EF4-FFF2-40B4-BE49-F238E27FC236}">
                  <a16:creationId xmlns:a16="http://schemas.microsoft.com/office/drawing/2014/main" id="{B2AE7B6E-4FCC-45AA-B32F-A0BFBE276529}"/>
                </a:ext>
              </a:extLst>
            </p:cNvPr>
            <p:cNvSpPr/>
            <p:nvPr/>
          </p:nvSpPr>
          <p:spPr>
            <a:xfrm>
              <a:off x="327529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a:extLst>
                <a:ext uri="{FF2B5EF4-FFF2-40B4-BE49-F238E27FC236}">
                  <a16:creationId xmlns:a16="http://schemas.microsoft.com/office/drawing/2014/main" id="{36459FA5-91E9-4553-A967-8847C476509D}"/>
                </a:ext>
              </a:extLst>
            </p:cNvPr>
            <p:cNvSpPr/>
            <p:nvPr/>
          </p:nvSpPr>
          <p:spPr>
            <a:xfrm>
              <a:off x="295068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a:extLst>
                <a:ext uri="{FF2B5EF4-FFF2-40B4-BE49-F238E27FC236}">
                  <a16:creationId xmlns:a16="http://schemas.microsoft.com/office/drawing/2014/main" id="{F2CA3ED2-45E6-4566-9A32-42D45C785992}"/>
                </a:ext>
              </a:extLst>
            </p:cNvPr>
            <p:cNvSpPr/>
            <p:nvPr/>
          </p:nvSpPr>
          <p:spPr>
            <a:xfrm>
              <a:off x="306469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03</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6" name="组合 55">
            <a:extLst>
              <a:ext uri="{FF2B5EF4-FFF2-40B4-BE49-F238E27FC236}">
                <a16:creationId xmlns:a16="http://schemas.microsoft.com/office/drawing/2014/main" id="{63BA790C-7E60-4FC5-AB0C-9FE16C1A377C}"/>
              </a:ext>
            </a:extLst>
          </p:cNvPr>
          <p:cNvGrpSpPr/>
          <p:nvPr/>
        </p:nvGrpSpPr>
        <p:grpSpPr>
          <a:xfrm>
            <a:off x="3973364" y="1277262"/>
            <a:ext cx="1105637" cy="2522681"/>
            <a:chOff x="4283968" y="1023579"/>
            <a:chExt cx="829228" cy="1892011"/>
          </a:xfrm>
        </p:grpSpPr>
        <p:cxnSp>
          <p:nvCxnSpPr>
            <p:cNvPr id="57" name="直接连接符 56">
              <a:extLst>
                <a:ext uri="{FF2B5EF4-FFF2-40B4-BE49-F238E27FC236}">
                  <a16:creationId xmlns:a16="http://schemas.microsoft.com/office/drawing/2014/main" id="{17C6B94A-5AC8-4BAF-8641-76ACC457E041}"/>
                </a:ext>
              </a:extLst>
            </p:cNvPr>
            <p:cNvCxnSpPr/>
            <p:nvPr/>
          </p:nvCxnSpPr>
          <p:spPr>
            <a:xfrm>
              <a:off x="4698582" y="1876069"/>
              <a:ext cx="0" cy="900000"/>
            </a:xfrm>
            <a:prstGeom prst="line">
              <a:avLst/>
            </a:prstGeom>
            <a:noFill/>
            <a:ln w="6350" cap="flat" cmpd="sng" algn="ctr">
              <a:solidFill>
                <a:srgbClr val="D90012"/>
              </a:solidFill>
              <a:prstDash val="solid"/>
              <a:miter lim="800000"/>
            </a:ln>
            <a:effectLst/>
          </p:spPr>
        </p:cxnSp>
        <p:sp>
          <p:nvSpPr>
            <p:cNvPr id="58" name="椭圆 57">
              <a:extLst>
                <a:ext uri="{FF2B5EF4-FFF2-40B4-BE49-F238E27FC236}">
                  <a16:creationId xmlns:a16="http://schemas.microsoft.com/office/drawing/2014/main" id="{FD7E47B6-B4C4-4752-A069-4A2417E8C78E}"/>
                </a:ext>
              </a:extLst>
            </p:cNvPr>
            <p:cNvSpPr/>
            <p:nvPr/>
          </p:nvSpPr>
          <p:spPr>
            <a:xfrm>
              <a:off x="460858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a:extLst>
                <a:ext uri="{FF2B5EF4-FFF2-40B4-BE49-F238E27FC236}">
                  <a16:creationId xmlns:a16="http://schemas.microsoft.com/office/drawing/2014/main" id="{479772FF-3FC5-4261-8106-C4954BDF4631}"/>
                </a:ext>
              </a:extLst>
            </p:cNvPr>
            <p:cNvSpPr/>
            <p:nvPr/>
          </p:nvSpPr>
          <p:spPr>
            <a:xfrm>
              <a:off x="428396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a:extLst>
                <a:ext uri="{FF2B5EF4-FFF2-40B4-BE49-F238E27FC236}">
                  <a16:creationId xmlns:a16="http://schemas.microsoft.com/office/drawing/2014/main" id="{2F183550-96CC-439B-9BFD-CF99AA11E68E}"/>
                </a:ext>
              </a:extLst>
            </p:cNvPr>
            <p:cNvSpPr/>
            <p:nvPr/>
          </p:nvSpPr>
          <p:spPr>
            <a:xfrm>
              <a:off x="4397968"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04</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1" name="组合 60">
            <a:extLst>
              <a:ext uri="{FF2B5EF4-FFF2-40B4-BE49-F238E27FC236}">
                <a16:creationId xmlns:a16="http://schemas.microsoft.com/office/drawing/2014/main" id="{73F06879-8AD7-49CF-AD8B-2B0C9D2B2F1D}"/>
              </a:ext>
            </a:extLst>
          </p:cNvPr>
          <p:cNvGrpSpPr/>
          <p:nvPr/>
        </p:nvGrpSpPr>
        <p:grpSpPr>
          <a:xfrm>
            <a:off x="5447928" y="2227221"/>
            <a:ext cx="1105637" cy="1572677"/>
            <a:chOff x="5691315" y="1736082"/>
            <a:chExt cx="829228" cy="1179508"/>
          </a:xfrm>
        </p:grpSpPr>
        <p:cxnSp>
          <p:nvCxnSpPr>
            <p:cNvPr id="62" name="直接连接符 61">
              <a:extLst>
                <a:ext uri="{FF2B5EF4-FFF2-40B4-BE49-F238E27FC236}">
                  <a16:creationId xmlns:a16="http://schemas.microsoft.com/office/drawing/2014/main" id="{F78B6B70-E98F-4CCA-97C4-25E6E7CD452A}"/>
                </a:ext>
              </a:extLst>
            </p:cNvPr>
            <p:cNvCxnSpPr/>
            <p:nvPr/>
          </p:nvCxnSpPr>
          <p:spPr>
            <a:xfrm>
              <a:off x="6105928" y="2015590"/>
              <a:ext cx="0" cy="900000"/>
            </a:xfrm>
            <a:prstGeom prst="line">
              <a:avLst/>
            </a:prstGeom>
            <a:noFill/>
            <a:ln w="6350" cap="flat" cmpd="sng" algn="ctr">
              <a:solidFill>
                <a:srgbClr val="D90012"/>
              </a:solidFill>
              <a:prstDash val="solid"/>
              <a:miter lim="800000"/>
            </a:ln>
            <a:effectLst/>
          </p:spPr>
        </p:cxnSp>
        <p:sp>
          <p:nvSpPr>
            <p:cNvPr id="63" name="椭圆 62">
              <a:extLst>
                <a:ext uri="{FF2B5EF4-FFF2-40B4-BE49-F238E27FC236}">
                  <a16:creationId xmlns:a16="http://schemas.microsoft.com/office/drawing/2014/main" id="{19BA2109-5A6D-4EC9-8391-B977816B5BD2}"/>
                </a:ext>
              </a:extLst>
            </p:cNvPr>
            <p:cNvSpPr/>
            <p:nvPr/>
          </p:nvSpPr>
          <p:spPr>
            <a:xfrm>
              <a:off x="6015929"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a:extLst>
                <a:ext uri="{FF2B5EF4-FFF2-40B4-BE49-F238E27FC236}">
                  <a16:creationId xmlns:a16="http://schemas.microsoft.com/office/drawing/2014/main" id="{79CF385C-7D03-4A94-8B2A-609B9E4320B5}"/>
                </a:ext>
              </a:extLst>
            </p:cNvPr>
            <p:cNvSpPr/>
            <p:nvPr/>
          </p:nvSpPr>
          <p:spPr>
            <a:xfrm>
              <a:off x="5691315" y="1736082"/>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5" name="椭圆 64">
              <a:extLst>
                <a:ext uri="{FF2B5EF4-FFF2-40B4-BE49-F238E27FC236}">
                  <a16:creationId xmlns:a16="http://schemas.microsoft.com/office/drawing/2014/main" id="{3BAF979F-9A5F-4B75-9F45-A2B20897B6A8}"/>
                </a:ext>
              </a:extLst>
            </p:cNvPr>
            <p:cNvSpPr/>
            <p:nvPr/>
          </p:nvSpPr>
          <p:spPr>
            <a:xfrm>
              <a:off x="5805322" y="1850083"/>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05</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6" name="组合 65">
            <a:extLst>
              <a:ext uri="{FF2B5EF4-FFF2-40B4-BE49-F238E27FC236}">
                <a16:creationId xmlns:a16="http://schemas.microsoft.com/office/drawing/2014/main" id="{F5649DF0-3945-4911-A8B2-9BA31B06DA06}"/>
              </a:ext>
            </a:extLst>
          </p:cNvPr>
          <p:cNvGrpSpPr/>
          <p:nvPr/>
        </p:nvGrpSpPr>
        <p:grpSpPr>
          <a:xfrm>
            <a:off x="7025971" y="3559898"/>
            <a:ext cx="1105637" cy="1688208"/>
            <a:chOff x="7308304" y="2735590"/>
            <a:chExt cx="829228" cy="1266156"/>
          </a:xfrm>
        </p:grpSpPr>
        <p:cxnSp>
          <p:nvCxnSpPr>
            <p:cNvPr id="67" name="直接连接符 66">
              <a:extLst>
                <a:ext uri="{FF2B5EF4-FFF2-40B4-BE49-F238E27FC236}">
                  <a16:creationId xmlns:a16="http://schemas.microsoft.com/office/drawing/2014/main" id="{1A118C74-6F9F-4AF5-B7D0-065EDCBBCA66}"/>
                </a:ext>
              </a:extLst>
            </p:cNvPr>
            <p:cNvCxnSpPr/>
            <p:nvPr/>
          </p:nvCxnSpPr>
          <p:spPr>
            <a:xfrm>
              <a:off x="7722918" y="2836513"/>
              <a:ext cx="0" cy="900000"/>
            </a:xfrm>
            <a:prstGeom prst="line">
              <a:avLst/>
            </a:prstGeom>
            <a:noFill/>
            <a:ln w="6350" cap="flat" cmpd="sng" algn="ctr">
              <a:solidFill>
                <a:srgbClr val="D90012"/>
              </a:solidFill>
              <a:prstDash val="solid"/>
              <a:miter lim="800000"/>
            </a:ln>
            <a:effectLst/>
          </p:spPr>
        </p:cxnSp>
        <p:sp>
          <p:nvSpPr>
            <p:cNvPr id="68" name="椭圆 67">
              <a:extLst>
                <a:ext uri="{FF2B5EF4-FFF2-40B4-BE49-F238E27FC236}">
                  <a16:creationId xmlns:a16="http://schemas.microsoft.com/office/drawing/2014/main" id="{90B5F7EE-5DA6-4A70-9930-D14BBC7682E1}"/>
                </a:ext>
              </a:extLst>
            </p:cNvPr>
            <p:cNvSpPr/>
            <p:nvPr/>
          </p:nvSpPr>
          <p:spPr>
            <a:xfrm>
              <a:off x="763291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9" name="椭圆 68">
              <a:extLst>
                <a:ext uri="{FF2B5EF4-FFF2-40B4-BE49-F238E27FC236}">
                  <a16:creationId xmlns:a16="http://schemas.microsoft.com/office/drawing/2014/main" id="{22EE64A4-D7D5-4544-919B-F6E168DB4D73}"/>
                </a:ext>
              </a:extLst>
            </p:cNvPr>
            <p:cNvSpPr/>
            <p:nvPr/>
          </p:nvSpPr>
          <p:spPr>
            <a:xfrm>
              <a:off x="730830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0" name="椭圆 69">
              <a:extLst>
                <a:ext uri="{FF2B5EF4-FFF2-40B4-BE49-F238E27FC236}">
                  <a16:creationId xmlns:a16="http://schemas.microsoft.com/office/drawing/2014/main" id="{F8BDDFE8-8666-4B37-898A-4E955AD9978B}"/>
                </a:ext>
              </a:extLst>
            </p:cNvPr>
            <p:cNvSpPr/>
            <p:nvPr/>
          </p:nvSpPr>
          <p:spPr>
            <a:xfrm>
              <a:off x="742231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06</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sp>
        <p:nvSpPr>
          <p:cNvPr id="72" name="文本框 71">
            <a:extLst>
              <a:ext uri="{FF2B5EF4-FFF2-40B4-BE49-F238E27FC236}">
                <a16:creationId xmlns:a16="http://schemas.microsoft.com/office/drawing/2014/main" id="{8F04C1FE-FECB-4122-A05C-634B973B8D2D}"/>
              </a:ext>
            </a:extLst>
          </p:cNvPr>
          <p:cNvSpPr txBox="1"/>
          <p:nvPr/>
        </p:nvSpPr>
        <p:spPr>
          <a:xfrm>
            <a:off x="1416368" y="1547891"/>
            <a:ext cx="1415772" cy="461665"/>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项目背景</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3" name="文本框 72">
            <a:extLst>
              <a:ext uri="{FF2B5EF4-FFF2-40B4-BE49-F238E27FC236}">
                <a16:creationId xmlns:a16="http://schemas.microsoft.com/office/drawing/2014/main" id="{FBC28409-F684-4DEA-8AAF-9C078EBA106C}"/>
              </a:ext>
            </a:extLst>
          </p:cNvPr>
          <p:cNvSpPr txBox="1"/>
          <p:nvPr/>
        </p:nvSpPr>
        <p:spPr>
          <a:xfrm>
            <a:off x="3910545" y="4149559"/>
            <a:ext cx="2646878" cy="769441"/>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rgbClr val="C00000"/>
                </a:solidFill>
                <a:latin typeface="微软雅黑" panose="020B0503020204020204" pitchFamily="34" charset="-122"/>
                <a:ea typeface="微软雅黑" panose="020B0503020204020204" pitchFamily="34" charset="-122"/>
              </a:rPr>
              <a:t>人工智能产业分析</a:t>
            </a:r>
            <a:endParaRPr lang="en-US" altLang="zh-CN" sz="2400" dirty="0">
              <a:solidFill>
                <a:srgbClr val="C00000"/>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rgbClr val="C00000"/>
                </a:solidFill>
                <a:latin typeface="微软雅黑" panose="020B0503020204020204" pitchFamily="34" charset="-122"/>
                <a:ea typeface="微软雅黑" panose="020B0503020204020204" pitchFamily="34" charset="-122"/>
              </a:rPr>
              <a:t>智慧金融</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74" name="文本框 73">
            <a:extLst>
              <a:ext uri="{FF2B5EF4-FFF2-40B4-BE49-F238E27FC236}">
                <a16:creationId xmlns:a16="http://schemas.microsoft.com/office/drawing/2014/main" id="{1CB9B591-40FA-4A2C-A728-786882FCA007}"/>
              </a:ext>
            </a:extLst>
          </p:cNvPr>
          <p:cNvSpPr txBox="1"/>
          <p:nvPr/>
        </p:nvSpPr>
        <p:spPr>
          <a:xfrm>
            <a:off x="5202862" y="1052736"/>
            <a:ext cx="3877985"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人工智能领域知识产权创造</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人工智能专利保护客体</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人工智能生成发明的发明人身份</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5" name="文本框 74">
            <a:extLst>
              <a:ext uri="{FF2B5EF4-FFF2-40B4-BE49-F238E27FC236}">
                <a16:creationId xmlns:a16="http://schemas.microsoft.com/office/drawing/2014/main" id="{4C3DB0E1-6471-4377-977A-A339B8AC2A81}"/>
              </a:ext>
            </a:extLst>
          </p:cNvPr>
          <p:cNvSpPr txBox="1"/>
          <p:nvPr/>
        </p:nvSpPr>
        <p:spPr>
          <a:xfrm>
            <a:off x="6775489" y="2324404"/>
            <a:ext cx="5416868"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人工智能领域知识产权保护的司法问题</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侵权诉讼中的举证责任分析</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rPr>
              <a:t>GUI</a:t>
            </a: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外观设计专利保护问题分析</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6" name="文本框 75">
            <a:extLst>
              <a:ext uri="{FF2B5EF4-FFF2-40B4-BE49-F238E27FC236}">
                <a16:creationId xmlns:a16="http://schemas.microsoft.com/office/drawing/2014/main" id="{F1698D55-D051-4E18-8475-A1358153211B}"/>
              </a:ext>
            </a:extLst>
          </p:cNvPr>
          <p:cNvSpPr txBox="1"/>
          <p:nvPr/>
        </p:nvSpPr>
        <p:spPr>
          <a:xfrm>
            <a:off x="2604141" y="5506694"/>
            <a:ext cx="3262432" cy="461665"/>
          </a:xfrm>
          <a:prstGeom prst="rect">
            <a:avLst/>
          </a:prstGeom>
          <a:noFill/>
          <a:effectLst/>
        </p:spPr>
        <p:txBody>
          <a:bodyPr wrap="none" rtlCol="0">
            <a:spAutoFit/>
          </a:bodyPr>
          <a:lstStyle/>
          <a:p>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人工智能的定义与分类</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7" name="文本框 76">
            <a:extLst>
              <a:ext uri="{FF2B5EF4-FFF2-40B4-BE49-F238E27FC236}">
                <a16:creationId xmlns:a16="http://schemas.microsoft.com/office/drawing/2014/main" id="{88FB95AF-2110-4EA6-A356-D9671082AA21}"/>
              </a:ext>
            </a:extLst>
          </p:cNvPr>
          <p:cNvSpPr txBox="1"/>
          <p:nvPr/>
        </p:nvSpPr>
        <p:spPr>
          <a:xfrm>
            <a:off x="6499006" y="5443955"/>
            <a:ext cx="4493538" cy="769441"/>
          </a:xfrm>
          <a:prstGeom prst="rect">
            <a:avLst/>
          </a:prstGeom>
          <a:noFill/>
          <a:effectLst/>
        </p:spPr>
        <p:txBody>
          <a:bodyPr wrap="none" rtlCol="0">
            <a:spAutoFit/>
          </a:bodyPr>
          <a:lstStyle/>
          <a:p>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人工智能领域知识产权风险防控</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开源软件知识产权风险防控</a:t>
            </a:r>
            <a:endParaRPr lang="en-US" altLang="zh-CN" sz="2000" dirty="0">
              <a:solidFill>
                <a:schemeClr val="bg1">
                  <a:lumMod val="60000"/>
                  <a:lumOff val="40000"/>
                </a:schemeClr>
              </a:solidFill>
              <a:latin typeface="Century Gothic" panose="020B0502020202020204" pitchFamily="34" charset="0"/>
              <a:ea typeface="微软雅黑"/>
            </a:endParaRPr>
          </a:p>
        </p:txBody>
      </p:sp>
    </p:spTree>
    <p:extLst>
      <p:ext uri="{BB962C8B-B14F-4D97-AF65-F5344CB8AC3E}">
        <p14:creationId xmlns:p14="http://schemas.microsoft.com/office/powerpoint/2010/main" val="333364635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100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25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50" presetClass="entr" presetSubtype="0" decel="100000"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1000" fill="hold"/>
                                        <p:tgtEl>
                                          <p:spTgt spid="72"/>
                                        </p:tgtEl>
                                        <p:attrNameLst>
                                          <p:attrName>ppt_w</p:attrName>
                                        </p:attrNameLst>
                                      </p:cBhvr>
                                      <p:tavLst>
                                        <p:tav tm="0">
                                          <p:val>
                                            <p:strVal val="#ppt_w+.3"/>
                                          </p:val>
                                        </p:tav>
                                        <p:tav tm="100000">
                                          <p:val>
                                            <p:strVal val="#ppt_w"/>
                                          </p:val>
                                        </p:tav>
                                      </p:tavLst>
                                    </p:anim>
                                    <p:anim calcmode="lin" valueType="num">
                                      <p:cBhvr>
                                        <p:cTn id="43" dur="1000" fill="hold"/>
                                        <p:tgtEl>
                                          <p:spTgt spid="72"/>
                                        </p:tgtEl>
                                        <p:attrNameLst>
                                          <p:attrName>ppt_h</p:attrName>
                                        </p:attrNameLst>
                                      </p:cBhvr>
                                      <p:tavLst>
                                        <p:tav tm="0">
                                          <p:val>
                                            <p:strVal val="#ppt_h"/>
                                          </p:val>
                                        </p:tav>
                                        <p:tav tm="100000">
                                          <p:val>
                                            <p:strVal val="#ppt_h"/>
                                          </p:val>
                                        </p:tav>
                                      </p:tavLst>
                                    </p:anim>
                                    <p:animEffect transition="in" filter="fade">
                                      <p:cBhvr>
                                        <p:cTn id="44" dur="1000"/>
                                        <p:tgtEl>
                                          <p:spTgt spid="72"/>
                                        </p:tgtEl>
                                      </p:cBhvr>
                                    </p:animEffect>
                                  </p:childTnLst>
                                </p:cTn>
                              </p:par>
                              <p:par>
                                <p:cTn id="45" presetID="50" presetClass="entr" presetSubtype="0" decel="100000" fill="hold" grpId="0"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1000" fill="hold"/>
                                        <p:tgtEl>
                                          <p:spTgt spid="73"/>
                                        </p:tgtEl>
                                        <p:attrNameLst>
                                          <p:attrName>ppt_w</p:attrName>
                                        </p:attrNameLst>
                                      </p:cBhvr>
                                      <p:tavLst>
                                        <p:tav tm="0">
                                          <p:val>
                                            <p:strVal val="#ppt_w+.3"/>
                                          </p:val>
                                        </p:tav>
                                        <p:tav tm="100000">
                                          <p:val>
                                            <p:strVal val="#ppt_w"/>
                                          </p:val>
                                        </p:tav>
                                      </p:tavLst>
                                    </p:anim>
                                    <p:anim calcmode="lin" valueType="num">
                                      <p:cBhvr>
                                        <p:cTn id="48" dur="1000" fill="hold"/>
                                        <p:tgtEl>
                                          <p:spTgt spid="73"/>
                                        </p:tgtEl>
                                        <p:attrNameLst>
                                          <p:attrName>ppt_h</p:attrName>
                                        </p:attrNameLst>
                                      </p:cBhvr>
                                      <p:tavLst>
                                        <p:tav tm="0">
                                          <p:val>
                                            <p:strVal val="#ppt_h"/>
                                          </p:val>
                                        </p:tav>
                                        <p:tav tm="100000">
                                          <p:val>
                                            <p:strVal val="#ppt_h"/>
                                          </p:val>
                                        </p:tav>
                                      </p:tavLst>
                                    </p:anim>
                                    <p:animEffect transition="in" filter="fade">
                                      <p:cBhvr>
                                        <p:cTn id="49" dur="1000"/>
                                        <p:tgtEl>
                                          <p:spTgt spid="73"/>
                                        </p:tgtEl>
                                      </p:cBhvr>
                                    </p:animEffect>
                                  </p:childTnLst>
                                </p:cTn>
                              </p:par>
                              <p:par>
                                <p:cTn id="50" presetID="50" presetClass="entr" presetSubtype="0" decel="100000" fill="hold" grpId="0" nodeType="withEffect">
                                  <p:stCondLst>
                                    <p:cond delay="750"/>
                                  </p:stCondLst>
                                  <p:childTnLst>
                                    <p:set>
                                      <p:cBhvr>
                                        <p:cTn id="51" dur="1" fill="hold">
                                          <p:stCondLst>
                                            <p:cond delay="0"/>
                                          </p:stCondLst>
                                        </p:cTn>
                                        <p:tgtEl>
                                          <p:spTgt spid="74"/>
                                        </p:tgtEl>
                                        <p:attrNameLst>
                                          <p:attrName>style.visibility</p:attrName>
                                        </p:attrNameLst>
                                      </p:cBhvr>
                                      <p:to>
                                        <p:strVal val="visible"/>
                                      </p:to>
                                    </p:set>
                                    <p:anim calcmode="lin" valueType="num">
                                      <p:cBhvr>
                                        <p:cTn id="52" dur="1000" fill="hold"/>
                                        <p:tgtEl>
                                          <p:spTgt spid="74"/>
                                        </p:tgtEl>
                                        <p:attrNameLst>
                                          <p:attrName>ppt_w</p:attrName>
                                        </p:attrNameLst>
                                      </p:cBhvr>
                                      <p:tavLst>
                                        <p:tav tm="0">
                                          <p:val>
                                            <p:strVal val="#ppt_w+.3"/>
                                          </p:val>
                                        </p:tav>
                                        <p:tav tm="100000">
                                          <p:val>
                                            <p:strVal val="#ppt_w"/>
                                          </p:val>
                                        </p:tav>
                                      </p:tavLst>
                                    </p:anim>
                                    <p:anim calcmode="lin" valueType="num">
                                      <p:cBhvr>
                                        <p:cTn id="53" dur="1000" fill="hold"/>
                                        <p:tgtEl>
                                          <p:spTgt spid="74"/>
                                        </p:tgtEl>
                                        <p:attrNameLst>
                                          <p:attrName>ppt_h</p:attrName>
                                        </p:attrNameLst>
                                      </p:cBhvr>
                                      <p:tavLst>
                                        <p:tav tm="0">
                                          <p:val>
                                            <p:strVal val="#ppt_h"/>
                                          </p:val>
                                        </p:tav>
                                        <p:tav tm="100000">
                                          <p:val>
                                            <p:strVal val="#ppt_h"/>
                                          </p:val>
                                        </p:tav>
                                      </p:tavLst>
                                    </p:anim>
                                    <p:animEffect transition="in" filter="fade">
                                      <p:cBhvr>
                                        <p:cTn id="54" dur="1000"/>
                                        <p:tgtEl>
                                          <p:spTgt spid="74"/>
                                        </p:tgtEl>
                                      </p:cBhvr>
                                    </p:animEffect>
                                  </p:childTnLst>
                                </p:cTn>
                              </p:par>
                              <p:par>
                                <p:cTn id="55" presetID="50" presetClass="entr" presetSubtype="0" decel="100000" fill="hold" grpId="0" nodeType="withEffect">
                                  <p:stCondLst>
                                    <p:cond delay="1000"/>
                                  </p:stCondLst>
                                  <p:childTnLst>
                                    <p:set>
                                      <p:cBhvr>
                                        <p:cTn id="56" dur="1" fill="hold">
                                          <p:stCondLst>
                                            <p:cond delay="0"/>
                                          </p:stCondLst>
                                        </p:cTn>
                                        <p:tgtEl>
                                          <p:spTgt spid="75"/>
                                        </p:tgtEl>
                                        <p:attrNameLst>
                                          <p:attrName>style.visibility</p:attrName>
                                        </p:attrNameLst>
                                      </p:cBhvr>
                                      <p:to>
                                        <p:strVal val="visible"/>
                                      </p:to>
                                    </p:set>
                                    <p:anim calcmode="lin" valueType="num">
                                      <p:cBhvr>
                                        <p:cTn id="57" dur="1000" fill="hold"/>
                                        <p:tgtEl>
                                          <p:spTgt spid="75"/>
                                        </p:tgtEl>
                                        <p:attrNameLst>
                                          <p:attrName>ppt_w</p:attrName>
                                        </p:attrNameLst>
                                      </p:cBhvr>
                                      <p:tavLst>
                                        <p:tav tm="0">
                                          <p:val>
                                            <p:strVal val="#ppt_w+.3"/>
                                          </p:val>
                                        </p:tav>
                                        <p:tav tm="100000">
                                          <p:val>
                                            <p:strVal val="#ppt_w"/>
                                          </p:val>
                                        </p:tav>
                                      </p:tavLst>
                                    </p:anim>
                                    <p:anim calcmode="lin" valueType="num">
                                      <p:cBhvr>
                                        <p:cTn id="58" dur="1000" fill="hold"/>
                                        <p:tgtEl>
                                          <p:spTgt spid="75"/>
                                        </p:tgtEl>
                                        <p:attrNameLst>
                                          <p:attrName>ppt_h</p:attrName>
                                        </p:attrNameLst>
                                      </p:cBhvr>
                                      <p:tavLst>
                                        <p:tav tm="0">
                                          <p:val>
                                            <p:strVal val="#ppt_h"/>
                                          </p:val>
                                        </p:tav>
                                        <p:tav tm="100000">
                                          <p:val>
                                            <p:strVal val="#ppt_h"/>
                                          </p:val>
                                        </p:tav>
                                      </p:tavLst>
                                    </p:anim>
                                    <p:animEffect transition="in" filter="fade">
                                      <p:cBhvr>
                                        <p:cTn id="59" dur="1000"/>
                                        <p:tgtEl>
                                          <p:spTgt spid="75"/>
                                        </p:tgtEl>
                                      </p:cBhvr>
                                    </p:animEffect>
                                  </p:childTnLst>
                                </p:cTn>
                              </p:par>
                              <p:par>
                                <p:cTn id="60" presetID="50" presetClass="entr" presetSubtype="0" decel="100000" fill="hold" grpId="0" nodeType="withEffect">
                                  <p:stCondLst>
                                    <p:cond delay="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1000" fill="hold"/>
                                        <p:tgtEl>
                                          <p:spTgt spid="76"/>
                                        </p:tgtEl>
                                        <p:attrNameLst>
                                          <p:attrName>ppt_w</p:attrName>
                                        </p:attrNameLst>
                                      </p:cBhvr>
                                      <p:tavLst>
                                        <p:tav tm="0">
                                          <p:val>
                                            <p:strVal val="#ppt_w+.3"/>
                                          </p:val>
                                        </p:tav>
                                        <p:tav tm="100000">
                                          <p:val>
                                            <p:strVal val="#ppt_w"/>
                                          </p:val>
                                        </p:tav>
                                      </p:tavLst>
                                    </p:anim>
                                    <p:anim calcmode="lin" valueType="num">
                                      <p:cBhvr>
                                        <p:cTn id="63" dur="1000" fill="hold"/>
                                        <p:tgtEl>
                                          <p:spTgt spid="76"/>
                                        </p:tgtEl>
                                        <p:attrNameLst>
                                          <p:attrName>ppt_h</p:attrName>
                                        </p:attrNameLst>
                                      </p:cBhvr>
                                      <p:tavLst>
                                        <p:tav tm="0">
                                          <p:val>
                                            <p:strVal val="#ppt_h"/>
                                          </p:val>
                                        </p:tav>
                                        <p:tav tm="100000">
                                          <p:val>
                                            <p:strVal val="#ppt_h"/>
                                          </p:val>
                                        </p:tav>
                                      </p:tavLst>
                                    </p:anim>
                                    <p:animEffect transition="in" filter="fade">
                                      <p:cBhvr>
                                        <p:cTn id="64" dur="1000"/>
                                        <p:tgtEl>
                                          <p:spTgt spid="76"/>
                                        </p:tgtEl>
                                      </p:cBhvr>
                                    </p:animEffect>
                                  </p:childTnLst>
                                </p:cTn>
                              </p:par>
                              <p:par>
                                <p:cTn id="65" presetID="50" presetClass="entr" presetSubtype="0" decel="100000" fill="hold" grpId="0" nodeType="withEffect">
                                  <p:stCondLst>
                                    <p:cond delay="1250"/>
                                  </p:stCondLst>
                                  <p:childTnLst>
                                    <p:set>
                                      <p:cBhvr>
                                        <p:cTn id="66" dur="1" fill="hold">
                                          <p:stCondLst>
                                            <p:cond delay="0"/>
                                          </p:stCondLst>
                                        </p:cTn>
                                        <p:tgtEl>
                                          <p:spTgt spid="77"/>
                                        </p:tgtEl>
                                        <p:attrNameLst>
                                          <p:attrName>style.visibility</p:attrName>
                                        </p:attrNameLst>
                                      </p:cBhvr>
                                      <p:to>
                                        <p:strVal val="visible"/>
                                      </p:to>
                                    </p:set>
                                    <p:anim calcmode="lin" valueType="num">
                                      <p:cBhvr>
                                        <p:cTn id="67" dur="1000" fill="hold"/>
                                        <p:tgtEl>
                                          <p:spTgt spid="77"/>
                                        </p:tgtEl>
                                        <p:attrNameLst>
                                          <p:attrName>ppt_w</p:attrName>
                                        </p:attrNameLst>
                                      </p:cBhvr>
                                      <p:tavLst>
                                        <p:tav tm="0">
                                          <p:val>
                                            <p:strVal val="#ppt_w+.3"/>
                                          </p:val>
                                        </p:tav>
                                        <p:tav tm="100000">
                                          <p:val>
                                            <p:strVal val="#ppt_w"/>
                                          </p:val>
                                        </p:tav>
                                      </p:tavLst>
                                    </p:anim>
                                    <p:anim calcmode="lin" valueType="num">
                                      <p:cBhvr>
                                        <p:cTn id="68" dur="1000" fill="hold"/>
                                        <p:tgtEl>
                                          <p:spTgt spid="77"/>
                                        </p:tgtEl>
                                        <p:attrNameLst>
                                          <p:attrName>ppt_h</p:attrName>
                                        </p:attrNameLst>
                                      </p:cBhvr>
                                      <p:tavLst>
                                        <p:tav tm="0">
                                          <p:val>
                                            <p:strVal val="#ppt_h"/>
                                          </p:val>
                                        </p:tav>
                                        <p:tav tm="100000">
                                          <p:val>
                                            <p:strVal val="#ppt_h"/>
                                          </p:val>
                                        </p:tav>
                                      </p:tavLst>
                                    </p:anim>
                                    <p:animEffect transition="in" filter="fade">
                                      <p:cBhvr>
                                        <p:cTn id="69"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12</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470414"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人工智能产业分析</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以智慧金融为例</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0" name="文本框 9">
            <a:extLst>
              <a:ext uri="{FF2B5EF4-FFF2-40B4-BE49-F238E27FC236}">
                <a16:creationId xmlns:a16="http://schemas.microsoft.com/office/drawing/2014/main" id="{CAEF3924-E519-445C-8960-12B4B8A79ABC}"/>
              </a:ext>
            </a:extLst>
          </p:cNvPr>
          <p:cNvSpPr txBox="1"/>
          <p:nvPr/>
        </p:nvSpPr>
        <p:spPr>
          <a:xfrm>
            <a:off x="623392" y="1196752"/>
            <a:ext cx="10945216" cy="4983224"/>
          </a:xfrm>
          <a:prstGeom prst="rect">
            <a:avLst/>
          </a:prstGeom>
          <a:noFill/>
        </p:spPr>
        <p:txBody>
          <a:bodyPr wrap="square" rtlCol="0">
            <a:spAutoFit/>
          </a:bodyPr>
          <a:lstStyle/>
          <a:p>
            <a:pPr>
              <a:lnSpc>
                <a:spcPct val="150000"/>
              </a:lnSpc>
            </a:pPr>
            <a:r>
              <a:rPr lang="zh-CN" altLang="en-US" sz="2400" dirty="0">
                <a:solidFill>
                  <a:srgbClr val="C00000"/>
                </a:solidFill>
                <a:latin typeface="微软雅黑" panose="020B0503020204020204" pitchFamily="34" charset="-122"/>
                <a:ea typeface="微软雅黑" panose="020B0503020204020204" pitchFamily="34" charset="-122"/>
              </a:rPr>
              <a:t>定义：</a:t>
            </a:r>
            <a:r>
              <a:rPr lang="zh-CN" altLang="en-US" dirty="0">
                <a:solidFill>
                  <a:srgbClr val="000000"/>
                </a:solidFill>
                <a:latin typeface="微软雅黑" panose="020B0503020204020204" pitchFamily="34" charset="-122"/>
                <a:ea typeface="微软雅黑" panose="020B0503020204020204" pitchFamily="34" charset="-122"/>
              </a:rPr>
              <a:t>“将人工智能技术应用到金融行业中，是人工智能技术与金融业深度结合的新业态。旨在使用机器代替金融行业的重复性劳动和经营管理经验，提升金融服务效率和防控金融风险”。</a:t>
            </a:r>
            <a:endParaRPr lang="en-US" altLang="zh-CN" dirty="0">
              <a:solidFill>
                <a:srgbClr val="000000"/>
              </a:solidFill>
              <a:latin typeface="微软雅黑" panose="020B0503020204020204" pitchFamily="34" charset="-122"/>
              <a:ea typeface="微软雅黑" panose="020B0503020204020204" pitchFamily="34" charset="-122"/>
            </a:endParaRPr>
          </a:p>
          <a:p>
            <a:pPr algn="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——《2019</a:t>
            </a:r>
            <a:r>
              <a:rPr lang="zh-CN" altLang="en-US" dirty="0">
                <a:solidFill>
                  <a:srgbClr val="000000"/>
                </a:solidFill>
                <a:latin typeface="微软雅黑" panose="020B0503020204020204" pitchFamily="34" charset="-122"/>
                <a:ea typeface="微软雅黑" panose="020B0503020204020204" pitchFamily="34" charset="-122"/>
              </a:rPr>
              <a:t>年中国智慧金融发展报告</a:t>
            </a:r>
            <a:r>
              <a:rPr lang="en-US" altLang="zh-CN" dirty="0">
                <a:solidFill>
                  <a:srgbClr val="000000"/>
                </a:solidFill>
                <a:latin typeface="微软雅黑" panose="020B0503020204020204" pitchFamily="34" charset="-122"/>
                <a:ea typeface="微软雅黑" panose="020B0503020204020204" pitchFamily="34" charset="-122"/>
              </a:rPr>
              <a:t>》</a:t>
            </a:r>
            <a:endParaRPr lang="zh-CN" altLang="en-US"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C00000"/>
                </a:solidFill>
                <a:latin typeface="微软雅黑" panose="020B0503020204020204" pitchFamily="34" charset="-122"/>
                <a:ea typeface="微软雅黑" panose="020B0503020204020204" pitchFamily="34" charset="-122"/>
              </a:rPr>
              <a:t>政策环境：</a:t>
            </a:r>
            <a:endParaRPr lang="en-US" altLang="zh-CN" sz="2400" dirty="0">
              <a:solidFill>
                <a:srgbClr val="C0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en-US" altLang="zh-CN" dirty="0">
                <a:solidFill>
                  <a:srgbClr val="000000"/>
                </a:solidFill>
                <a:latin typeface="微软雅黑" panose="020B0503020204020204" pitchFamily="34" charset="-122"/>
                <a:ea typeface="微软雅黑" panose="020B0503020204020204" pitchFamily="34" charset="-122"/>
              </a:rPr>
              <a:t>2017</a:t>
            </a:r>
            <a:r>
              <a:rPr lang="zh-CN" altLang="en-US" dirty="0">
                <a:solidFill>
                  <a:srgbClr val="000000"/>
                </a:solidFill>
                <a:latin typeface="微软雅黑" panose="020B0503020204020204" pitchFamily="34" charset="-122"/>
                <a:ea typeface="微软雅黑" panose="020B0503020204020204" pitchFamily="34" charset="-122"/>
              </a:rPr>
              <a:t>年，</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中国金融业信息技术“十三五”发展规划</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将人工智能、大数据等新一代信息技术设为金融科技的重点研究方向，从政策高度上确立了人工智能在金融领域的发展基调；</a:t>
            </a:r>
          </a:p>
          <a:p>
            <a:pPr marL="285750" indent="-285750">
              <a:lnSpc>
                <a:spcPct val="150000"/>
              </a:lnSpc>
              <a:buFont typeface="Wingdings" panose="05000000000000000000" pitchFamily="2" charset="2"/>
              <a:buChar char="p"/>
            </a:pPr>
            <a:r>
              <a:rPr lang="en-US" altLang="zh-CN" dirty="0">
                <a:solidFill>
                  <a:srgbClr val="000000"/>
                </a:solidFill>
                <a:latin typeface="微软雅黑" panose="020B0503020204020204" pitchFamily="34" charset="-122"/>
                <a:ea typeface="微软雅黑" panose="020B0503020204020204" pitchFamily="34" charset="-122"/>
              </a:rPr>
              <a:t>2018</a:t>
            </a:r>
            <a:r>
              <a:rPr lang="zh-CN" altLang="en-US" dirty="0">
                <a:solidFill>
                  <a:srgbClr val="000000"/>
                </a:solidFill>
                <a:latin typeface="微软雅黑" panose="020B0503020204020204" pitchFamily="34" charset="-122"/>
                <a:ea typeface="微软雅黑" panose="020B0503020204020204" pitchFamily="34" charset="-122"/>
              </a:rPr>
              <a:t>年，工信部发布</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促进新一代人工智能产业发展三年行动计划</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，明确指出要以市场需求为牵引，推动人工智能产品在金融等领域的集成应用；</a:t>
            </a:r>
            <a:endParaRPr lang="en-US" altLang="zh-CN" dirty="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en-US" altLang="zh-CN" dirty="0">
                <a:solidFill>
                  <a:srgbClr val="000000"/>
                </a:solidFill>
                <a:latin typeface="微软雅黑" panose="020B0503020204020204" pitchFamily="34" charset="-122"/>
                <a:ea typeface="微软雅黑" panose="020B0503020204020204" pitchFamily="34" charset="-122"/>
              </a:rPr>
              <a:t>2019</a:t>
            </a:r>
            <a:r>
              <a:rPr lang="zh-CN" altLang="en-US" dirty="0">
                <a:solidFill>
                  <a:srgbClr val="000000"/>
                </a:solidFill>
                <a:latin typeface="微软雅黑" panose="020B0503020204020204" pitchFamily="34" charset="-122"/>
                <a:ea typeface="微软雅黑" panose="020B0503020204020204" pitchFamily="34" charset="-122"/>
              </a:rPr>
              <a:t>年，中国人民银行正式发布了</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金融科技（</a:t>
            </a:r>
            <a:r>
              <a:rPr lang="en-US" altLang="zh-CN" sz="2000" dirty="0">
                <a:solidFill>
                  <a:srgbClr val="C00000"/>
                </a:solidFill>
                <a:latin typeface="微软雅黑" panose="020B0503020204020204" pitchFamily="34" charset="-122"/>
                <a:ea typeface="微软雅黑" panose="020B0503020204020204" pitchFamily="34" charset="-122"/>
              </a:rPr>
              <a:t>FinTech</a:t>
            </a:r>
            <a:r>
              <a:rPr lang="zh-CN" altLang="en-US" sz="2000" dirty="0">
                <a:solidFill>
                  <a:srgbClr val="C00000"/>
                </a:solidFill>
                <a:latin typeface="微软雅黑" panose="020B0503020204020204" pitchFamily="34" charset="-122"/>
                <a:ea typeface="微软雅黑" panose="020B0503020204020204" pitchFamily="34" charset="-122"/>
              </a:rPr>
              <a:t>）发展规划（</a:t>
            </a:r>
            <a:r>
              <a:rPr lang="en-US" altLang="zh-CN" sz="2000" dirty="0">
                <a:solidFill>
                  <a:srgbClr val="C00000"/>
                </a:solidFill>
                <a:latin typeface="微软雅黑" panose="020B0503020204020204" pitchFamily="34" charset="-122"/>
                <a:ea typeface="微软雅黑" panose="020B0503020204020204" pitchFamily="34" charset="-122"/>
              </a:rPr>
              <a:t>2019-2021</a:t>
            </a:r>
            <a:r>
              <a:rPr lang="zh-CN" altLang="en-US" sz="2000" dirty="0">
                <a:solidFill>
                  <a:srgbClr val="C00000"/>
                </a:solidFill>
                <a:latin typeface="微软雅黑" panose="020B0503020204020204" pitchFamily="34" charset="-122"/>
                <a:ea typeface="微软雅黑" panose="020B0503020204020204" pitchFamily="34" charset="-122"/>
              </a:rPr>
              <a:t>年）</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，作为我国金融科技第一份科学、全面的规划，该发展规划明确提出未来三年金融科技工作的指导思想、基本原则、发展目标、重点任务和保障措施，为金融科技发展指明了方向和路径</a:t>
            </a:r>
            <a:endParaRPr lang="en-US" altLang="zh-CN"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463949"/>
      </p:ext>
    </p:extLst>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13</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人工智能产业分析</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以智慧金融为例</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pic>
        <p:nvPicPr>
          <p:cNvPr id="10" name="图片 9">
            <a:extLst>
              <a:ext uri="{FF2B5EF4-FFF2-40B4-BE49-F238E27FC236}">
                <a16:creationId xmlns:a16="http://schemas.microsoft.com/office/drawing/2014/main" id="{3DAC8898-2154-4CE1-ADC2-3CDB920C56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36" y="799288"/>
            <a:ext cx="6722492" cy="5426187"/>
          </a:xfrm>
          <a:prstGeom prst="rect">
            <a:avLst/>
          </a:prstGeom>
          <a:noFill/>
          <a:ln>
            <a:noFill/>
          </a:ln>
        </p:spPr>
      </p:pic>
      <p:sp>
        <p:nvSpPr>
          <p:cNvPr id="2" name="矩形 1">
            <a:extLst>
              <a:ext uri="{FF2B5EF4-FFF2-40B4-BE49-F238E27FC236}">
                <a16:creationId xmlns:a16="http://schemas.microsoft.com/office/drawing/2014/main" id="{0E19E299-2054-49E7-BF60-849A544DF7B1}"/>
              </a:ext>
            </a:extLst>
          </p:cNvPr>
          <p:cNvSpPr/>
          <p:nvPr/>
        </p:nvSpPr>
        <p:spPr bwMode="auto">
          <a:xfrm>
            <a:off x="119948" y="1484784"/>
            <a:ext cx="6721880" cy="144016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2" name="矩形 11">
            <a:extLst>
              <a:ext uri="{FF2B5EF4-FFF2-40B4-BE49-F238E27FC236}">
                <a16:creationId xmlns:a16="http://schemas.microsoft.com/office/drawing/2014/main" id="{09B00FA9-8677-4B8D-828F-1D27C0FBC82E}"/>
              </a:ext>
            </a:extLst>
          </p:cNvPr>
          <p:cNvSpPr/>
          <p:nvPr/>
        </p:nvSpPr>
        <p:spPr bwMode="auto">
          <a:xfrm>
            <a:off x="5759702" y="3211676"/>
            <a:ext cx="961240" cy="1945516"/>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3" name="文本框 12">
            <a:extLst>
              <a:ext uri="{FF2B5EF4-FFF2-40B4-BE49-F238E27FC236}">
                <a16:creationId xmlns:a16="http://schemas.microsoft.com/office/drawing/2014/main" id="{970150DC-7F4D-44CD-BF01-045CFBF92AA4}"/>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lang="zh-CN" altLang="en-US" sz="2000" dirty="0">
                <a:solidFill>
                  <a:srgbClr val="2E2E3F"/>
                </a:solidFill>
                <a:latin typeface="Century Gothic" panose="020B0502020202020204" pitchFamily="34" charset="0"/>
                <a:ea typeface="微软雅黑"/>
              </a:rPr>
              <a:t>智慧金融生态体系</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5" name="文本框 4">
            <a:extLst>
              <a:ext uri="{FF2B5EF4-FFF2-40B4-BE49-F238E27FC236}">
                <a16:creationId xmlns:a16="http://schemas.microsoft.com/office/drawing/2014/main" id="{4D8C3A1C-E185-4841-9253-5F4AC25FBA41}"/>
              </a:ext>
            </a:extLst>
          </p:cNvPr>
          <p:cNvSpPr txBox="1"/>
          <p:nvPr/>
        </p:nvSpPr>
        <p:spPr>
          <a:xfrm>
            <a:off x="6888088" y="1340768"/>
            <a:ext cx="5303912" cy="4336893"/>
          </a:xfrm>
          <a:prstGeom prst="rect">
            <a:avLst/>
          </a:prstGeom>
          <a:noFill/>
        </p:spPr>
        <p:txBody>
          <a:bodyPr wrap="square" rtlCol="0">
            <a:spAutoFit/>
          </a:bodyPr>
          <a:lstStyle/>
          <a:p>
            <a:pPr>
              <a:lnSpc>
                <a:spcPct val="150000"/>
              </a:lnSpc>
            </a:pPr>
            <a:r>
              <a:rPr lang="zh-CN" altLang="en-US" sz="2000" b="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智能投顾</a:t>
            </a:r>
            <a:r>
              <a:rPr lang="zh-CN" altLang="en-US" sz="18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更加偏向于站在客户立场上为客户提供资产配置建议，对客户资金配置到股票、债券、基金等品种上的份额提供合理建议，收取咨询服务费，主要面向</a:t>
            </a:r>
            <a:r>
              <a:rPr lang="en-US" altLang="zh-CN" sz="18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z="18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端客户；</a:t>
            </a:r>
            <a:endParaRPr lang="en-US" altLang="zh-CN" sz="18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000" b="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智能投研</a:t>
            </a:r>
            <a:r>
              <a:rPr lang="zh-CN" altLang="en-US" sz="18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更加偏向于辅助资产管理，服务于金融机构的投研人员，主要面向</a:t>
            </a:r>
            <a:r>
              <a:rPr lang="en-US" altLang="zh-CN" sz="18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z="18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端</a:t>
            </a:r>
            <a:endParaRPr lang="en-US" altLang="zh-CN" sz="18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18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金融行业是</a:t>
            </a:r>
            <a:r>
              <a:rPr lang="zh-CN" altLang="en-US" sz="2000" b="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区块链</a:t>
            </a:r>
            <a:r>
              <a:rPr lang="zh-CN" altLang="en-US" sz="1800" b="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应用发展最早、应用场景开发最成熟的领域，以支付交易、资产管理以及供应链金融为代表，覆盖多种金融业务场景，如票据、支付、供应链金融、征信、保险等，应用场景丰富</a:t>
            </a:r>
          </a:p>
        </p:txBody>
      </p:sp>
    </p:spTree>
    <p:extLst>
      <p:ext uri="{BB962C8B-B14F-4D97-AF65-F5344CB8AC3E}">
        <p14:creationId xmlns:p14="http://schemas.microsoft.com/office/powerpoint/2010/main" val="3682081430"/>
      </p:ext>
    </p:extLst>
  </p:cSld>
  <p:clrMapOvr>
    <a:masterClrMapping/>
  </p:clrMapOvr>
  <p:transition>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14</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人工智能产业分析</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以智慧金融为例</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pic>
        <p:nvPicPr>
          <p:cNvPr id="10" name="图片 9">
            <a:extLst>
              <a:ext uri="{FF2B5EF4-FFF2-40B4-BE49-F238E27FC236}">
                <a16:creationId xmlns:a16="http://schemas.microsoft.com/office/drawing/2014/main" id="{DE246A37-8C64-4A04-B2A1-F0C079B383E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206295"/>
            <a:ext cx="6474770" cy="4445410"/>
          </a:xfrm>
          <a:prstGeom prst="rect">
            <a:avLst/>
          </a:prstGeom>
          <a:noFill/>
        </p:spPr>
      </p:pic>
      <p:sp>
        <p:nvSpPr>
          <p:cNvPr id="2" name="文本框 1">
            <a:extLst>
              <a:ext uri="{FF2B5EF4-FFF2-40B4-BE49-F238E27FC236}">
                <a16:creationId xmlns:a16="http://schemas.microsoft.com/office/drawing/2014/main" id="{A34A1FA0-5ECF-4070-B9FE-4591FF7A9D0F}"/>
              </a:ext>
            </a:extLst>
          </p:cNvPr>
          <p:cNvSpPr txBox="1"/>
          <p:nvPr/>
        </p:nvSpPr>
        <p:spPr>
          <a:xfrm>
            <a:off x="5591944" y="1122054"/>
            <a:ext cx="5976293" cy="4706225"/>
          </a:xfrm>
          <a:prstGeom prst="rect">
            <a:avLst/>
          </a:prstGeom>
          <a:noFill/>
        </p:spPr>
        <p:txBody>
          <a:bodyPr wrap="square" rtlCol="0">
            <a:spAutoFit/>
          </a:bodyPr>
          <a:lstStyle/>
          <a:p>
            <a:pPr>
              <a:lnSpc>
                <a:spcPct val="150000"/>
              </a:lnSpc>
            </a:pP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将人工智能引入</a:t>
            </a:r>
            <a:r>
              <a:rPr lang="zh-CN" altLang="zh-CN" sz="20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投顾与投研</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业务中，通过大数据识别用户风险偏好，依据需求者设定的投资目的及风险承受度，提供个性化的投资组合建议。同时，在金融数据基础上，通过深度学习、自然语言处理等人工智能算法，对数据、时间和结论信息进行自动分析处理，为金融机构从业人员提供辅助决策，以提高行业工作效率</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0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智能风控</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在智慧金融领域占有重要地位，</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依托智能风控架构体系，有效识别风险、降低风险，提高反欺诈、核心授信决策效率，从而在获客、授信、反欺诈、营销等业务中得到具体落地应用，使得智能风控成为金融科技领域未来的重要发展方向</a:t>
            </a:r>
            <a:endParaRPr lang="zh-CN" altLang="zh-CN" sz="1200" b="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文本框 11">
            <a:extLst>
              <a:ext uri="{FF2B5EF4-FFF2-40B4-BE49-F238E27FC236}">
                <a16:creationId xmlns:a16="http://schemas.microsoft.com/office/drawing/2014/main" id="{C346E091-3E71-42F5-8CC7-422D4D920232}"/>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lang="zh-CN" altLang="en-US" sz="2000" dirty="0">
                <a:solidFill>
                  <a:srgbClr val="2E2E3F"/>
                </a:solidFill>
                <a:latin typeface="Century Gothic" panose="020B0502020202020204" pitchFamily="34" charset="0"/>
                <a:ea typeface="微软雅黑"/>
              </a:rPr>
              <a:t>智慧金融应用场景专利布局</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2836641383"/>
      </p:ext>
    </p:extLst>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15</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人工智能产业分析</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以智慧金融为例</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pic>
        <p:nvPicPr>
          <p:cNvPr id="10" name="图片 9">
            <a:extLst>
              <a:ext uri="{FF2B5EF4-FFF2-40B4-BE49-F238E27FC236}">
                <a16:creationId xmlns:a16="http://schemas.microsoft.com/office/drawing/2014/main" id="{CFECC635-28F7-4438-9025-FFDA699747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33602"/>
            <a:ext cx="7182382" cy="3990795"/>
          </a:xfrm>
          <a:prstGeom prst="rect">
            <a:avLst/>
          </a:prstGeom>
          <a:noFill/>
        </p:spPr>
      </p:pic>
      <p:sp>
        <p:nvSpPr>
          <p:cNvPr id="2" name="文本框 1">
            <a:extLst>
              <a:ext uri="{FF2B5EF4-FFF2-40B4-BE49-F238E27FC236}">
                <a16:creationId xmlns:a16="http://schemas.microsoft.com/office/drawing/2014/main" id="{7B879A09-0E7D-4A62-96E1-16A8BF715713}"/>
              </a:ext>
            </a:extLst>
          </p:cNvPr>
          <p:cNvSpPr txBox="1"/>
          <p:nvPr/>
        </p:nvSpPr>
        <p:spPr>
          <a:xfrm>
            <a:off x="7191641" y="2068466"/>
            <a:ext cx="5009618" cy="2721066"/>
          </a:xfrm>
          <a:prstGeom prst="rect">
            <a:avLst/>
          </a:prstGeom>
          <a:noFill/>
        </p:spPr>
        <p:txBody>
          <a:bodyPr wrap="square" rtlCol="0">
            <a:spAutoFit/>
          </a:bodyPr>
          <a:lstStyle/>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G06Q</a:t>
            </a:r>
            <a:r>
              <a:rPr lang="zh-CN" altLang="en-US" dirty="0">
                <a:solidFill>
                  <a:srgbClr val="000000"/>
                </a:solidFill>
                <a:latin typeface="微软雅黑" panose="020B0503020204020204" pitchFamily="34" charset="-122"/>
                <a:ea typeface="微软雅黑" panose="020B0503020204020204" pitchFamily="34" charset="-122"/>
              </a:rPr>
              <a:t>：专门适用于金融的数据处理系统或方法</a:t>
            </a:r>
          </a:p>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G06F</a:t>
            </a:r>
            <a:r>
              <a:rPr lang="zh-CN" altLang="en-US" dirty="0">
                <a:solidFill>
                  <a:srgbClr val="000000"/>
                </a:solidFill>
                <a:latin typeface="微软雅黑" panose="020B0503020204020204" pitchFamily="34" charset="-122"/>
                <a:ea typeface="微软雅黑" panose="020B0503020204020204" pitchFamily="34" charset="-122"/>
              </a:rPr>
              <a:t>：电数字数据处理，如人工智能模型训练</a:t>
            </a:r>
          </a:p>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G06K</a:t>
            </a:r>
            <a:r>
              <a:rPr lang="zh-CN" altLang="en-US" dirty="0">
                <a:solidFill>
                  <a:srgbClr val="000000"/>
                </a:solidFill>
                <a:latin typeface="微软雅黑" panose="020B0503020204020204" pitchFamily="34" charset="-122"/>
                <a:ea typeface="微软雅黑" panose="020B0503020204020204" pitchFamily="34" charset="-122"/>
              </a:rPr>
              <a:t>：数据识别、数据表示、记录载体、记录载体的处理</a:t>
            </a:r>
          </a:p>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G06N</a:t>
            </a:r>
            <a:r>
              <a:rPr lang="zh-CN" altLang="en-US" dirty="0">
                <a:solidFill>
                  <a:srgbClr val="000000"/>
                </a:solidFill>
                <a:latin typeface="微软雅黑" panose="020B0503020204020204" pitchFamily="34" charset="-122"/>
                <a:ea typeface="微软雅黑" panose="020B0503020204020204" pitchFamily="34" charset="-122"/>
              </a:rPr>
              <a:t>：特定计算机模型的计算机系统，包括智慧金融的计算机系统或平台创新</a:t>
            </a:r>
          </a:p>
        </p:txBody>
      </p:sp>
      <p:sp>
        <p:nvSpPr>
          <p:cNvPr id="12" name="文本框 11">
            <a:extLst>
              <a:ext uri="{FF2B5EF4-FFF2-40B4-BE49-F238E27FC236}">
                <a16:creationId xmlns:a16="http://schemas.microsoft.com/office/drawing/2014/main" id="{44B10074-E1A4-448D-A42C-DFDA95B784D7}"/>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lang="zh-CN" altLang="en-US" sz="2000" dirty="0">
                <a:solidFill>
                  <a:srgbClr val="2E2E3F"/>
                </a:solidFill>
                <a:latin typeface="Century Gothic" panose="020B0502020202020204" pitchFamily="34" charset="0"/>
                <a:ea typeface="微软雅黑"/>
              </a:rPr>
              <a:t>智慧金融领域分类号分布</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4152853879"/>
      </p:ext>
    </p:extLst>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16</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人工智能产业分析</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以智慧金融为例</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pic>
        <p:nvPicPr>
          <p:cNvPr id="10" name="图片 9">
            <a:extLst>
              <a:ext uri="{FF2B5EF4-FFF2-40B4-BE49-F238E27FC236}">
                <a16:creationId xmlns:a16="http://schemas.microsoft.com/office/drawing/2014/main" id="{99423FC1-7DAF-471C-AFA0-C4244F83A94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071874"/>
            <a:ext cx="6384032" cy="4714252"/>
          </a:xfrm>
          <a:prstGeom prst="rect">
            <a:avLst/>
          </a:prstGeom>
          <a:noFill/>
        </p:spPr>
      </p:pic>
      <p:grpSp>
        <p:nvGrpSpPr>
          <p:cNvPr id="9" name="组合 8">
            <a:extLst>
              <a:ext uri="{FF2B5EF4-FFF2-40B4-BE49-F238E27FC236}">
                <a16:creationId xmlns:a16="http://schemas.microsoft.com/office/drawing/2014/main" id="{B16E5813-EF78-4541-812B-76E168C0C3F5}"/>
              </a:ext>
            </a:extLst>
          </p:cNvPr>
          <p:cNvGrpSpPr>
            <a:grpSpLocks noChangeAspect="1"/>
          </p:cNvGrpSpPr>
          <p:nvPr/>
        </p:nvGrpSpPr>
        <p:grpSpPr>
          <a:xfrm>
            <a:off x="5550747" y="944079"/>
            <a:ext cx="6131065" cy="4790780"/>
            <a:chOff x="5221148" y="2541955"/>
            <a:chExt cx="4642507" cy="3627629"/>
          </a:xfrm>
        </p:grpSpPr>
        <p:pic>
          <p:nvPicPr>
            <p:cNvPr id="2" name="图片 1">
              <a:extLst>
                <a:ext uri="{FF2B5EF4-FFF2-40B4-BE49-F238E27FC236}">
                  <a16:creationId xmlns:a16="http://schemas.microsoft.com/office/drawing/2014/main" id="{46734CEC-170F-4C4B-81DE-BF346A90D9F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382706" y="2541955"/>
              <a:ext cx="1426588" cy="1774090"/>
            </a:xfrm>
            <a:prstGeom prst="rect">
              <a:avLst/>
            </a:prstGeom>
          </p:spPr>
        </p:pic>
        <p:pic>
          <p:nvPicPr>
            <p:cNvPr id="4" name="图片 3">
              <a:extLst>
                <a:ext uri="{FF2B5EF4-FFF2-40B4-BE49-F238E27FC236}">
                  <a16:creationId xmlns:a16="http://schemas.microsoft.com/office/drawing/2014/main" id="{EEA01C9F-0B2D-4BDA-BA44-ABC387FA513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809294" y="2545003"/>
              <a:ext cx="1566808" cy="1767993"/>
            </a:xfrm>
            <a:prstGeom prst="rect">
              <a:avLst/>
            </a:prstGeom>
          </p:spPr>
        </p:pic>
        <p:pic>
          <p:nvPicPr>
            <p:cNvPr id="5" name="图片 4">
              <a:extLst>
                <a:ext uri="{FF2B5EF4-FFF2-40B4-BE49-F238E27FC236}">
                  <a16:creationId xmlns:a16="http://schemas.microsoft.com/office/drawing/2014/main" id="{A5285FEC-DCDB-462F-801F-CCC3CAFB7A10}"/>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376102" y="2548050"/>
              <a:ext cx="1487553" cy="1761897"/>
            </a:xfrm>
            <a:prstGeom prst="rect">
              <a:avLst/>
            </a:prstGeom>
          </p:spPr>
        </p:pic>
        <p:pic>
          <p:nvPicPr>
            <p:cNvPr id="6" name="图片 5">
              <a:extLst>
                <a:ext uri="{FF2B5EF4-FFF2-40B4-BE49-F238E27FC236}">
                  <a16:creationId xmlns:a16="http://schemas.microsoft.com/office/drawing/2014/main" id="{3A984FA7-7FDC-489E-80AE-6899094E225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221148" y="4407687"/>
              <a:ext cx="1749704" cy="1761897"/>
            </a:xfrm>
            <a:prstGeom prst="rect">
              <a:avLst/>
            </a:prstGeom>
          </p:spPr>
        </p:pic>
        <p:pic>
          <p:nvPicPr>
            <p:cNvPr id="7" name="图片 6">
              <a:extLst>
                <a:ext uri="{FF2B5EF4-FFF2-40B4-BE49-F238E27FC236}">
                  <a16:creationId xmlns:a16="http://schemas.microsoft.com/office/drawing/2014/main" id="{9C31E0E7-D622-4DFA-A80C-CA624FA6F950}"/>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493077" y="4407686"/>
              <a:ext cx="2987299" cy="1761897"/>
            </a:xfrm>
            <a:prstGeom prst="rect">
              <a:avLst/>
            </a:prstGeom>
          </p:spPr>
        </p:pic>
      </p:grpSp>
      <p:sp>
        <p:nvSpPr>
          <p:cNvPr id="19" name="文本框 18">
            <a:extLst>
              <a:ext uri="{FF2B5EF4-FFF2-40B4-BE49-F238E27FC236}">
                <a16:creationId xmlns:a16="http://schemas.microsoft.com/office/drawing/2014/main" id="{C75D9DBC-1FE4-4F52-868A-8DED793E8F64}"/>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lang="zh-CN" altLang="en-US" sz="2000" dirty="0">
                <a:solidFill>
                  <a:srgbClr val="2E2E3F"/>
                </a:solidFill>
                <a:latin typeface="Century Gothic" panose="020B0502020202020204" pitchFamily="34" charset="0"/>
                <a:ea typeface="微软雅黑"/>
              </a:rPr>
              <a:t>智慧金融应用场景专利技术分布</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3142604832"/>
      </p:ext>
    </p:extLst>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17</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人工智能产业分析</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以智慧金融为例</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pic>
        <p:nvPicPr>
          <p:cNvPr id="10" name="图片 9">
            <a:extLst>
              <a:ext uri="{FF2B5EF4-FFF2-40B4-BE49-F238E27FC236}">
                <a16:creationId xmlns:a16="http://schemas.microsoft.com/office/drawing/2014/main" id="{735335C3-F34D-41A9-B855-36CCFEF7174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815562"/>
            <a:ext cx="8610124" cy="5232095"/>
          </a:xfrm>
          <a:prstGeom prst="rect">
            <a:avLst/>
          </a:prstGeom>
          <a:noFill/>
        </p:spPr>
      </p:pic>
      <p:sp>
        <p:nvSpPr>
          <p:cNvPr id="12" name="文本框 11">
            <a:extLst>
              <a:ext uri="{FF2B5EF4-FFF2-40B4-BE49-F238E27FC236}">
                <a16:creationId xmlns:a16="http://schemas.microsoft.com/office/drawing/2014/main" id="{0DEE6D90-B452-4848-B6B5-060FD9DC126B}"/>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lang="zh-CN" altLang="en-US" sz="2000" dirty="0">
                <a:solidFill>
                  <a:srgbClr val="2E2E3F"/>
                </a:solidFill>
                <a:latin typeface="Century Gothic" panose="020B0502020202020204" pitchFamily="34" charset="0"/>
                <a:ea typeface="微软雅黑"/>
              </a:rPr>
              <a:t>智慧金融全球专利申请人排名</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2" name="文本框 1">
            <a:extLst>
              <a:ext uri="{FF2B5EF4-FFF2-40B4-BE49-F238E27FC236}">
                <a16:creationId xmlns:a16="http://schemas.microsoft.com/office/drawing/2014/main" id="{ECA0B044-0583-4410-9348-ACAD70DF80F4}"/>
              </a:ext>
            </a:extLst>
          </p:cNvPr>
          <p:cNvSpPr txBox="1"/>
          <p:nvPr/>
        </p:nvSpPr>
        <p:spPr>
          <a:xfrm>
            <a:off x="5231904" y="2780928"/>
            <a:ext cx="6960096" cy="2998065"/>
          </a:xfrm>
          <a:prstGeom prst="rect">
            <a:avLst/>
          </a:prstGeom>
          <a:noFill/>
        </p:spPr>
        <p:txBody>
          <a:bodyPr wrap="square" rtlCol="0">
            <a:spAutoFit/>
          </a:bodyPr>
          <a:lstStyle/>
          <a:p>
            <a:pPr>
              <a:lnSpc>
                <a:spcPct val="150000"/>
              </a:lnSpc>
            </a:pPr>
            <a:r>
              <a:rPr lang="en-US" altLang="zh-CN" sz="1800" dirty="0">
                <a:solidFill>
                  <a:srgbClr val="000000"/>
                </a:solidFill>
                <a:effectLst/>
                <a:latin typeface="微软雅黑" panose="020B0503020204020204" pitchFamily="34" charset="-122"/>
                <a:ea typeface="微软雅黑" panose="020B0503020204020204" pitchFamily="34" charset="-122"/>
              </a:rPr>
              <a:t>2020</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800" dirty="0">
                <a:solidFill>
                  <a:srgbClr val="000000"/>
                </a:solidFill>
                <a:effectLst/>
                <a:latin typeface="微软雅黑" panose="020B0503020204020204" pitchFamily="34" charset="-122"/>
                <a:ea typeface="微软雅黑" panose="020B0503020204020204" pitchFamily="34" charset="-122"/>
              </a:rPr>
              <a:t>8</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800" dirty="0">
                <a:solidFill>
                  <a:srgbClr val="000000"/>
                </a:solidFill>
                <a:effectLst/>
                <a:latin typeface="微软雅黑" panose="020B0503020204020204" pitchFamily="34" charset="-122"/>
                <a:ea typeface="微软雅黑" panose="020B0503020204020204" pitchFamily="34" charset="-122"/>
              </a:rPr>
              <a:t>14</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日，第三届全球人工智能产品应用博览会在苏州召开，平安集团旗下</a:t>
            </a:r>
            <a:r>
              <a:rPr lang="zh-CN" altLang="zh-CN" sz="20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平安科技、金融壹账通</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受邀参展，并带来</a:t>
            </a:r>
            <a:r>
              <a:rPr lang="en-US" altLang="zh-CN" sz="1800" dirty="0">
                <a:solidFill>
                  <a:srgbClr val="000000"/>
                </a:solidFill>
                <a:effectLst/>
                <a:latin typeface="微软雅黑" panose="020B0503020204020204" pitchFamily="34" charset="-122"/>
                <a:ea typeface="微软雅黑" panose="020B0503020204020204" pitchFamily="34" charset="-122"/>
              </a:rPr>
              <a:t>5G</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消息金融解决方案、微表情面审辅助系统等多项金融生活产品。特别地，微表情面审辅助系统提供微表情欺诈识别技术、基于知识图谱的智能问答引擎、交叉校验实时提示欺诈风险、可视化面审评估报告等四大人工智能创新技术，实时抓取客户问答时的微表情变化，识别信贷欺诈风险，提升风控水平</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15398410"/>
      </p:ext>
    </p:extLst>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18</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人工智能产业分析</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以智慧金融为例</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pic>
        <p:nvPicPr>
          <p:cNvPr id="10" name="图片 9">
            <a:extLst>
              <a:ext uri="{FF2B5EF4-FFF2-40B4-BE49-F238E27FC236}">
                <a16:creationId xmlns:a16="http://schemas.microsoft.com/office/drawing/2014/main" id="{2B0495B5-8EF8-41EA-80D1-A0C0AEA6F6C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816263"/>
            <a:ext cx="8673871" cy="5230800"/>
          </a:xfrm>
          <a:prstGeom prst="rect">
            <a:avLst/>
          </a:prstGeom>
          <a:noFill/>
        </p:spPr>
      </p:pic>
      <p:sp>
        <p:nvSpPr>
          <p:cNvPr id="12" name="文本框 11">
            <a:extLst>
              <a:ext uri="{FF2B5EF4-FFF2-40B4-BE49-F238E27FC236}">
                <a16:creationId xmlns:a16="http://schemas.microsoft.com/office/drawing/2014/main" id="{95D71971-68D7-4D81-8F32-FC637F8132F1}"/>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lang="zh-CN" altLang="en-US" sz="2000" dirty="0">
                <a:solidFill>
                  <a:srgbClr val="2E2E3F"/>
                </a:solidFill>
                <a:latin typeface="Century Gothic" panose="020B0502020202020204" pitchFamily="34" charset="0"/>
                <a:ea typeface="微软雅黑"/>
              </a:rPr>
              <a:t>智慧金融中国专利申请人排名</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2" name="文本框 1">
            <a:extLst>
              <a:ext uri="{FF2B5EF4-FFF2-40B4-BE49-F238E27FC236}">
                <a16:creationId xmlns:a16="http://schemas.microsoft.com/office/drawing/2014/main" id="{ACD4E781-2C89-4D0D-A548-1EA56AAA590F}"/>
              </a:ext>
            </a:extLst>
          </p:cNvPr>
          <p:cNvSpPr txBox="1"/>
          <p:nvPr/>
        </p:nvSpPr>
        <p:spPr>
          <a:xfrm>
            <a:off x="4943872" y="2708920"/>
            <a:ext cx="7248128" cy="2582566"/>
          </a:xfrm>
          <a:prstGeom prst="rect">
            <a:avLst/>
          </a:prstGeom>
          <a:noFill/>
        </p:spPr>
        <p:txBody>
          <a:bodyPr wrap="square" rtlCol="0">
            <a:spAutoFit/>
          </a:bodyPr>
          <a:lstStyle/>
          <a:p>
            <a:pPr>
              <a:lnSpc>
                <a:spcPct val="150000"/>
              </a:lnSpc>
            </a:pPr>
            <a:r>
              <a:rPr lang="zh-CN" altLang="en-US" sz="1800" dirty="0">
                <a:solidFill>
                  <a:srgbClr val="000000"/>
                </a:solidFill>
                <a:effectLst/>
                <a:latin typeface="微软雅黑" panose="020B0503020204020204" pitchFamily="34" charset="-122"/>
                <a:ea typeface="微软雅黑" panose="020B0503020204020204" pitchFamily="34" charset="-122"/>
              </a:rPr>
              <a:t>考察国外科技企业智慧金融领域在中国专利布局情况</a:t>
            </a:r>
            <a:endParaRPr lang="en-US" altLang="zh-CN" sz="1800" dirty="0">
              <a:solidFill>
                <a:srgbClr val="000000"/>
              </a:solidFill>
              <a:effectLst/>
              <a:latin typeface="微软雅黑" panose="020B0503020204020204" pitchFamily="34" charset="-122"/>
              <a:ea typeface="微软雅黑" panose="020B0503020204020204" pitchFamily="34" charset="-122"/>
            </a:endParaRPr>
          </a:p>
          <a:p>
            <a:pPr>
              <a:lnSpc>
                <a:spcPct val="150000"/>
              </a:lnSpc>
            </a:pPr>
            <a:r>
              <a:rPr lang="en-US" altLang="zh-CN" sz="1800" dirty="0">
                <a:solidFill>
                  <a:srgbClr val="000000"/>
                </a:solidFill>
                <a:effectLst/>
                <a:latin typeface="微软雅黑" panose="020B0503020204020204" pitchFamily="34" charset="-122"/>
                <a:ea typeface="微软雅黑" panose="020B0503020204020204" pitchFamily="34" charset="-122"/>
              </a:rPr>
              <a:t>2020</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800" dirty="0">
                <a:solidFill>
                  <a:srgbClr val="000000"/>
                </a:solidFill>
                <a:effectLst/>
                <a:latin typeface="微软雅黑" panose="020B0503020204020204" pitchFamily="34" charset="-122"/>
                <a:ea typeface="微软雅黑" panose="020B0503020204020204" pitchFamily="34" charset="-122"/>
              </a:rPr>
              <a:t>11</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800" dirty="0">
                <a:solidFill>
                  <a:srgbClr val="000000"/>
                </a:solidFill>
                <a:effectLst/>
                <a:latin typeface="微软雅黑" panose="020B0503020204020204" pitchFamily="34" charset="-122"/>
                <a:ea typeface="微软雅黑" panose="020B0503020204020204" pitchFamily="34" charset="-122"/>
              </a:rPr>
              <a:t>24</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日，</a:t>
            </a:r>
            <a:r>
              <a:rPr lang="zh-CN" altLang="zh-CN" sz="20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微软中国</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与小冰在北京宣布达成战略合作，联合推出一系列人工智能</a:t>
            </a:r>
            <a:r>
              <a:rPr lang="en-US" altLang="zh-CN" sz="1800" dirty="0">
                <a:solidFill>
                  <a:srgbClr val="000000"/>
                </a:solidFill>
                <a:effectLst/>
                <a:latin typeface="微软雅黑" panose="020B0503020204020204" pitchFamily="34" charset="-122"/>
                <a:ea typeface="微软雅黑" panose="020B0503020204020204" pitchFamily="34" charset="-122"/>
              </a:rPr>
              <a:t>+</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云计算商业化解决方案，覆盖智慧金融领域</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自</a:t>
            </a:r>
            <a:r>
              <a:rPr lang="en-US" altLang="zh-CN" sz="1800" dirty="0">
                <a:solidFill>
                  <a:srgbClr val="000000"/>
                </a:solidFill>
                <a:effectLst/>
                <a:latin typeface="微软雅黑" panose="020B0503020204020204" pitchFamily="34" charset="-122"/>
                <a:ea typeface="微软雅黑" panose="020B0503020204020204" pitchFamily="34" charset="-122"/>
              </a:rPr>
              <a:t>2017</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800" dirty="0">
                <a:solidFill>
                  <a:srgbClr val="000000"/>
                </a:solidFill>
                <a:effectLst/>
                <a:latin typeface="微软雅黑" panose="020B0503020204020204" pitchFamily="34" charset="-122"/>
                <a:ea typeface="微软雅黑" panose="020B0503020204020204" pitchFamily="34" charset="-122"/>
              </a:rPr>
              <a:t>11</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月起，小冰与万得资讯、华尔街见闻等国内主要金融信息服务提供商合作，为其用户提供由人工智能技术生成的上市公告文本摘要</a:t>
            </a:r>
            <a:endParaRPr lang="zh-CN" altLang="en-US"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304275"/>
      </p:ext>
    </p:extLst>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19</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人工智能产业分析</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以智慧金融为例</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grpSp>
        <p:nvGrpSpPr>
          <p:cNvPr id="2" name="组合 1">
            <a:extLst>
              <a:ext uri="{FF2B5EF4-FFF2-40B4-BE49-F238E27FC236}">
                <a16:creationId xmlns:a16="http://schemas.microsoft.com/office/drawing/2014/main" id="{0BA5637D-EB49-4169-943C-C5001B5A576F}"/>
              </a:ext>
            </a:extLst>
          </p:cNvPr>
          <p:cNvGrpSpPr>
            <a:grpSpLocks noChangeAspect="1"/>
          </p:cNvGrpSpPr>
          <p:nvPr/>
        </p:nvGrpSpPr>
        <p:grpSpPr>
          <a:xfrm>
            <a:off x="0" y="1280602"/>
            <a:ext cx="7249460" cy="4296796"/>
            <a:chOff x="1055440" y="1472718"/>
            <a:chExt cx="5279654" cy="3129281"/>
          </a:xfrm>
        </p:grpSpPr>
        <p:pic>
          <p:nvPicPr>
            <p:cNvPr id="10" name="图片 9">
              <a:extLst>
                <a:ext uri="{FF2B5EF4-FFF2-40B4-BE49-F238E27FC236}">
                  <a16:creationId xmlns:a16="http://schemas.microsoft.com/office/drawing/2014/main" id="{88B284FF-3913-42D9-8796-F7EB4E4A170A}"/>
                </a:ext>
              </a:extLst>
            </p:cNvPr>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514" b="-1"/>
            <a:stretch/>
          </p:blipFill>
          <p:spPr bwMode="auto">
            <a:xfrm>
              <a:off x="1055440" y="1484784"/>
              <a:ext cx="2620010" cy="1548765"/>
            </a:xfrm>
            <a:prstGeom prst="rect">
              <a:avLst/>
            </a:prstGeom>
            <a:noFill/>
            <a:ln>
              <a:noFill/>
            </a:ln>
            <a:extLst>
              <a:ext uri="{53640926-AAD7-44D8-BBD7-CCE9431645EC}">
                <a14:shadowObscured xmlns:a14="http://schemas.microsoft.com/office/drawing/2010/main"/>
              </a:ext>
            </a:extLst>
          </p:spPr>
        </p:pic>
        <p:pic>
          <p:nvPicPr>
            <p:cNvPr id="12" name="图片 11">
              <a:extLst>
                <a:ext uri="{FF2B5EF4-FFF2-40B4-BE49-F238E27FC236}">
                  <a16:creationId xmlns:a16="http://schemas.microsoft.com/office/drawing/2014/main" id="{DA8ABF53-A701-42D6-B092-5E70E57B7F9E}"/>
                </a:ext>
              </a:extLst>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5450" y="1472718"/>
              <a:ext cx="2620645" cy="1572895"/>
            </a:xfrm>
            <a:prstGeom prst="rect">
              <a:avLst/>
            </a:prstGeom>
            <a:noFill/>
          </p:spPr>
        </p:pic>
        <p:pic>
          <p:nvPicPr>
            <p:cNvPr id="13" name="图片 12">
              <a:extLst>
                <a:ext uri="{FF2B5EF4-FFF2-40B4-BE49-F238E27FC236}">
                  <a16:creationId xmlns:a16="http://schemas.microsoft.com/office/drawing/2014/main" id="{D26A7E09-058A-4FD6-9575-708E190FA7D8}"/>
                </a:ext>
              </a:extLst>
            </p:cNvPr>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6"/>
            <a:stretch/>
          </p:blipFill>
          <p:spPr bwMode="auto">
            <a:xfrm>
              <a:off x="1055440" y="3057679"/>
              <a:ext cx="2620010" cy="1544320"/>
            </a:xfrm>
            <a:prstGeom prst="rect">
              <a:avLst/>
            </a:prstGeom>
            <a:noFill/>
            <a:ln>
              <a:noFill/>
            </a:ln>
            <a:extLst>
              <a:ext uri="{53640926-AAD7-44D8-BBD7-CCE9431645EC}">
                <a14:shadowObscured xmlns:a14="http://schemas.microsoft.com/office/drawing/2010/main"/>
              </a:ext>
            </a:extLst>
          </p:spPr>
        </p:pic>
        <p:pic>
          <p:nvPicPr>
            <p:cNvPr id="14" name="图片 13">
              <a:extLst>
                <a:ext uri="{FF2B5EF4-FFF2-40B4-BE49-F238E27FC236}">
                  <a16:creationId xmlns:a16="http://schemas.microsoft.com/office/drawing/2014/main" id="{673BD15A-47AF-4DA4-A434-64B063FEC162}"/>
                </a:ext>
              </a:extLst>
            </p:cNvPr>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514" b="-1"/>
            <a:stretch/>
          </p:blipFill>
          <p:spPr bwMode="auto">
            <a:xfrm>
              <a:off x="3715084" y="3033549"/>
              <a:ext cx="2620010" cy="1548765"/>
            </a:xfrm>
            <a:prstGeom prst="rect">
              <a:avLst/>
            </a:prstGeom>
            <a:noFill/>
            <a:ln>
              <a:noFill/>
            </a:ln>
            <a:extLst>
              <a:ext uri="{53640926-AAD7-44D8-BBD7-CCE9431645EC}">
                <a14:shadowObscured xmlns:a14="http://schemas.microsoft.com/office/drawing/2010/main"/>
              </a:ext>
            </a:extLst>
          </p:spPr>
        </p:pic>
      </p:grpSp>
      <p:sp>
        <p:nvSpPr>
          <p:cNvPr id="4" name="文本框 3">
            <a:extLst>
              <a:ext uri="{FF2B5EF4-FFF2-40B4-BE49-F238E27FC236}">
                <a16:creationId xmlns:a16="http://schemas.microsoft.com/office/drawing/2014/main" id="{0EA81F64-557B-46DB-8BD3-FFABCFC9B277}"/>
              </a:ext>
            </a:extLst>
          </p:cNvPr>
          <p:cNvSpPr txBox="1"/>
          <p:nvPr/>
        </p:nvSpPr>
        <p:spPr>
          <a:xfrm>
            <a:off x="7032104" y="1932613"/>
            <a:ext cx="5159896" cy="3044231"/>
          </a:xfrm>
          <a:prstGeom prst="rect">
            <a:avLst/>
          </a:prstGeom>
          <a:noFill/>
        </p:spPr>
        <p:txBody>
          <a:bodyPr wrap="square" rtlCol="0">
            <a:spAutoFit/>
          </a:bodyPr>
          <a:lstStyle/>
          <a:p>
            <a:pPr>
              <a:lnSpc>
                <a:spcPct val="150000"/>
              </a:lnSpc>
            </a:pPr>
            <a:r>
              <a:rPr lang="zh-CN" altLang="zh-CN" sz="20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阿里巴巴</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不仅涉及智能投顾与投研，在智能风控、金融产品营销、智能客服等应用场景也都有专利布局，其与建行签署战略合作协议，合作开发智慧银行解决方案</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作为传统金融保险服务机构，</a:t>
            </a:r>
            <a:r>
              <a:rPr lang="zh-CN" altLang="zh-CN" sz="20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平安科技</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不仅关注智能投顾与投研场景的专利保护，更加注重保险场景的专利布局，这与其金融保险业务密切相关</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1148F72E-B4F5-402A-AAB1-5EDD61243E2D}"/>
              </a:ext>
            </a:extLst>
          </p:cNvPr>
          <p:cNvSpPr txBox="1"/>
          <p:nvPr/>
        </p:nvSpPr>
        <p:spPr>
          <a:xfrm>
            <a:off x="3431704" y="6260156"/>
            <a:ext cx="4572508"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lang="zh-CN" altLang="en-US" sz="2000" dirty="0">
                <a:solidFill>
                  <a:srgbClr val="2E2E3F"/>
                </a:solidFill>
                <a:latin typeface="Century Gothic" panose="020B0502020202020204" pitchFamily="34" charset="0"/>
                <a:ea typeface="微软雅黑"/>
              </a:rPr>
              <a:t>智慧金融重要申请人应用场景专利分布</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1221393789"/>
      </p:ext>
    </p:extLst>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209523" y="639825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2</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3200" b="1" dirty="0">
                <a:latin typeface="微软雅黑" pitchFamily="34" charset="-122"/>
                <a:ea typeface="微软雅黑" pitchFamily="34" charset="-122"/>
              </a:rPr>
              <a:t>公司简介</a:t>
            </a:r>
          </a:p>
        </p:txBody>
      </p:sp>
      <p:pic>
        <p:nvPicPr>
          <p:cNvPr id="25" name="图片 24">
            <a:extLst>
              <a:ext uri="{FF2B5EF4-FFF2-40B4-BE49-F238E27FC236}">
                <a16:creationId xmlns:a16="http://schemas.microsoft.com/office/drawing/2014/main" id="{0A54AA7F-C6E7-4EDB-9A25-DBA35C2ECF2D}"/>
              </a:ext>
            </a:extLst>
          </p:cNvPr>
          <p:cNvPicPr>
            <a:picLocks noChangeAspect="1"/>
          </p:cNvPicPr>
          <p:nvPr/>
        </p:nvPicPr>
        <p:blipFill>
          <a:blip r:embed="rId3"/>
          <a:stretch>
            <a:fillRect/>
          </a:stretch>
        </p:blipFill>
        <p:spPr>
          <a:xfrm>
            <a:off x="0" y="824064"/>
            <a:ext cx="12192000" cy="5413248"/>
          </a:xfrm>
          <a:prstGeom prst="rect">
            <a:avLst/>
          </a:prstGeom>
        </p:spPr>
      </p:pic>
      <p:pic>
        <p:nvPicPr>
          <p:cNvPr id="12" name="图片 11">
            <a:extLst>
              <a:ext uri="{FF2B5EF4-FFF2-40B4-BE49-F238E27FC236}">
                <a16:creationId xmlns:a16="http://schemas.microsoft.com/office/drawing/2014/main" id="{88AF24AF-9B07-4870-83F5-FADECCCCE5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Tree>
    <p:extLst>
      <p:ext uri="{BB962C8B-B14F-4D97-AF65-F5344CB8AC3E}">
        <p14:creationId xmlns:p14="http://schemas.microsoft.com/office/powerpoint/2010/main" val="74801178"/>
      </p:ext>
    </p:extLst>
  </p:cSld>
  <p:clrMapOvr>
    <a:masterClrMapping/>
  </p:clrMapOvr>
  <p:transition>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20</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人工智能产业分析</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以智慧金融为例</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2" name="文本框 1">
            <a:extLst>
              <a:ext uri="{FF2B5EF4-FFF2-40B4-BE49-F238E27FC236}">
                <a16:creationId xmlns:a16="http://schemas.microsoft.com/office/drawing/2014/main" id="{32AF823F-643B-41A8-BE76-02CF6716B5E3}"/>
              </a:ext>
            </a:extLst>
          </p:cNvPr>
          <p:cNvSpPr txBox="1"/>
          <p:nvPr/>
        </p:nvSpPr>
        <p:spPr>
          <a:xfrm>
            <a:off x="659396" y="1714034"/>
            <a:ext cx="10873208" cy="3546612"/>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zh-CN" sz="20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得益于人工智能技术的发展和良好的政策环境，智慧金融作为人工智能技术在金融领域的应用，已经</a:t>
            </a:r>
            <a:r>
              <a:rPr lang="zh-CN" altLang="zh-CN" sz="24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渗透入传统金融的各个环节和领域</a:t>
            </a:r>
            <a:r>
              <a:rPr lang="zh-CN" altLang="zh-CN" sz="20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，如：客服、风控、营销、保险、投研、以及投资顾问服务等，并与这些环节领域融合产生了可落地的应用场景</a:t>
            </a:r>
            <a:endParaRPr lang="en-US" altLang="zh-CN" sz="20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p"/>
            </a:pPr>
            <a:r>
              <a:rPr lang="zh-CN" altLang="en-US" sz="2000" dirty="0">
                <a:solidFill>
                  <a:srgbClr val="000000"/>
                </a:solidFill>
                <a:latin typeface="微软雅黑" panose="020B0503020204020204" pitchFamily="34" charset="-122"/>
                <a:ea typeface="微软雅黑" panose="020B0503020204020204" pitchFamily="34" charset="-122"/>
              </a:rPr>
              <a:t>从</a:t>
            </a:r>
            <a:r>
              <a:rPr lang="zh-CN" altLang="en-US" sz="2400" dirty="0">
                <a:solidFill>
                  <a:srgbClr val="C00000"/>
                </a:solidFill>
                <a:latin typeface="微软雅黑" panose="020B0503020204020204" pitchFamily="34" charset="-122"/>
                <a:ea typeface="微软雅黑" panose="020B0503020204020204" pitchFamily="34" charset="-122"/>
              </a:rPr>
              <a:t>专利申请主体</a:t>
            </a:r>
            <a:r>
              <a:rPr lang="zh-CN" altLang="en-US" sz="2000" dirty="0">
                <a:solidFill>
                  <a:srgbClr val="000000"/>
                </a:solidFill>
                <a:latin typeface="微软雅黑" panose="020B0503020204020204" pitchFamily="34" charset="-122"/>
                <a:ea typeface="微软雅黑" panose="020B0503020204020204" pitchFamily="34" charset="-122"/>
              </a:rPr>
              <a:t>来看，科技公司和金融机构借助各自优势争相布局，合作与竞争并存，呈现科技巨头、支付平台、传统金融机构三足鼎立之势</a:t>
            </a:r>
            <a:endPar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p"/>
            </a:pPr>
            <a:r>
              <a:rPr lang="zh-CN" altLang="en-US" sz="2000" dirty="0">
                <a:solidFill>
                  <a:srgbClr val="000000"/>
                </a:solidFill>
                <a:latin typeface="微软雅黑" panose="020B0503020204020204" pitchFamily="34" charset="-122"/>
                <a:ea typeface="微软雅黑" panose="020B0503020204020204" pitchFamily="34" charset="-122"/>
              </a:rPr>
              <a:t>仍存在</a:t>
            </a:r>
            <a:r>
              <a:rPr lang="zh-CN" altLang="en-US" sz="2400" dirty="0">
                <a:solidFill>
                  <a:srgbClr val="C00000"/>
                </a:solidFill>
                <a:latin typeface="微软雅黑" panose="020B0503020204020204" pitchFamily="34" charset="-122"/>
                <a:ea typeface="微软雅黑" panose="020B0503020204020204" pitchFamily="34" charset="-122"/>
              </a:rPr>
              <a:t>不均衡之处</a:t>
            </a:r>
            <a:r>
              <a:rPr lang="zh-CN" altLang="en-US" sz="2000" dirty="0">
                <a:solidFill>
                  <a:srgbClr val="000000"/>
                </a:solidFill>
                <a:latin typeface="微软雅黑" panose="020B0503020204020204" pitchFamily="34" charset="-122"/>
                <a:ea typeface="微软雅黑" panose="020B0503020204020204" pitchFamily="34" charset="-122"/>
              </a:rPr>
              <a:t>：一是地域发展不均衡；二是智慧金融各应用场景发展不均衡；三是智慧金融各应用的人工智能技术含量不均衡</a:t>
            </a:r>
          </a:p>
        </p:txBody>
      </p:sp>
      <p:sp>
        <p:nvSpPr>
          <p:cNvPr id="12" name="文本框 11">
            <a:extLst>
              <a:ext uri="{FF2B5EF4-FFF2-40B4-BE49-F238E27FC236}">
                <a16:creationId xmlns:a16="http://schemas.microsoft.com/office/drawing/2014/main" id="{46A2D006-8000-4ABD-A23B-E00924A6A3BF}"/>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智慧金融产业分析小结</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3780232780"/>
      </p:ext>
    </p:extLst>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21</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目录</a:t>
            </a:r>
          </a:p>
        </p:txBody>
      </p:sp>
      <p:pic>
        <p:nvPicPr>
          <p:cNvPr id="24" name="图片 23">
            <a:extLst>
              <a:ext uri="{FF2B5EF4-FFF2-40B4-BE49-F238E27FC236}">
                <a16:creationId xmlns:a16="http://schemas.microsoft.com/office/drawing/2014/main" id="{5395FEAE-B472-4E54-8329-6CA54DB5A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cxnSp>
        <p:nvCxnSpPr>
          <p:cNvPr id="31" name="直接连接符 30">
            <a:extLst>
              <a:ext uri="{FF2B5EF4-FFF2-40B4-BE49-F238E27FC236}">
                <a16:creationId xmlns:a16="http://schemas.microsoft.com/office/drawing/2014/main" id="{FF559B03-144A-447A-BA24-00F48AA2B732}"/>
              </a:ext>
            </a:extLst>
          </p:cNvPr>
          <p:cNvCxnSpPr/>
          <p:nvPr/>
        </p:nvCxnSpPr>
        <p:spPr>
          <a:xfrm>
            <a:off x="0" y="3679898"/>
            <a:ext cx="12192000" cy="0"/>
          </a:xfrm>
          <a:prstGeom prst="line">
            <a:avLst/>
          </a:prstGeom>
          <a:noFill/>
          <a:ln w="19050" cap="flat" cmpd="sng" algn="ctr">
            <a:solidFill>
              <a:srgbClr val="D90012"/>
            </a:solidFill>
            <a:prstDash val="sysDash"/>
            <a:miter lim="800000"/>
          </a:ln>
          <a:effectLst/>
        </p:spPr>
      </p:cxnSp>
      <p:grpSp>
        <p:nvGrpSpPr>
          <p:cNvPr id="32" name="组合 31">
            <a:extLst>
              <a:ext uri="{FF2B5EF4-FFF2-40B4-BE49-F238E27FC236}">
                <a16:creationId xmlns:a16="http://schemas.microsoft.com/office/drawing/2014/main" id="{A4CC4D63-FF47-4547-BB0B-E7D76C841600}"/>
              </a:ext>
            </a:extLst>
          </p:cNvPr>
          <p:cNvGrpSpPr/>
          <p:nvPr/>
        </p:nvGrpSpPr>
        <p:grpSpPr>
          <a:xfrm>
            <a:off x="119336" y="1277262"/>
            <a:ext cx="1105637" cy="2522681"/>
            <a:chOff x="466878" y="1023579"/>
            <a:chExt cx="829228" cy="1892011"/>
          </a:xfrm>
        </p:grpSpPr>
        <p:cxnSp>
          <p:nvCxnSpPr>
            <p:cNvPr id="33" name="直接连接符 32">
              <a:extLst>
                <a:ext uri="{FF2B5EF4-FFF2-40B4-BE49-F238E27FC236}">
                  <a16:creationId xmlns:a16="http://schemas.microsoft.com/office/drawing/2014/main" id="{2135F37B-7D4C-4884-80D7-55F849743E21}"/>
                </a:ext>
              </a:extLst>
            </p:cNvPr>
            <p:cNvCxnSpPr/>
            <p:nvPr/>
          </p:nvCxnSpPr>
          <p:spPr>
            <a:xfrm>
              <a:off x="881492" y="1888431"/>
              <a:ext cx="0" cy="900000"/>
            </a:xfrm>
            <a:prstGeom prst="line">
              <a:avLst/>
            </a:prstGeom>
            <a:noFill/>
            <a:ln w="6350" cap="flat" cmpd="sng" algn="ctr">
              <a:solidFill>
                <a:srgbClr val="D90012"/>
              </a:solidFill>
              <a:prstDash val="solid"/>
              <a:miter lim="800000"/>
            </a:ln>
            <a:effectLst/>
          </p:spPr>
        </p:cxnSp>
        <p:sp>
          <p:nvSpPr>
            <p:cNvPr id="34" name="椭圆 33">
              <a:extLst>
                <a:ext uri="{FF2B5EF4-FFF2-40B4-BE49-F238E27FC236}">
                  <a16:creationId xmlns:a16="http://schemas.microsoft.com/office/drawing/2014/main" id="{2784174A-2AD3-4FE5-A007-84234059DC43}"/>
                </a:ext>
              </a:extLst>
            </p:cNvPr>
            <p:cNvSpPr/>
            <p:nvPr/>
          </p:nvSpPr>
          <p:spPr>
            <a:xfrm>
              <a:off x="79149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椭圆 43">
              <a:extLst>
                <a:ext uri="{FF2B5EF4-FFF2-40B4-BE49-F238E27FC236}">
                  <a16:creationId xmlns:a16="http://schemas.microsoft.com/office/drawing/2014/main" id="{004386EE-5D11-494C-B972-E37DA5AD8435}"/>
                </a:ext>
              </a:extLst>
            </p:cNvPr>
            <p:cNvSpPr/>
            <p:nvPr/>
          </p:nvSpPr>
          <p:spPr>
            <a:xfrm>
              <a:off x="46687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椭圆 44">
              <a:extLst>
                <a:ext uri="{FF2B5EF4-FFF2-40B4-BE49-F238E27FC236}">
                  <a16:creationId xmlns:a16="http://schemas.microsoft.com/office/drawing/2014/main" id="{3E70C003-96D8-4D7C-AFD0-14A652C07923}"/>
                </a:ext>
              </a:extLst>
            </p:cNvPr>
            <p:cNvSpPr/>
            <p:nvPr/>
          </p:nvSpPr>
          <p:spPr>
            <a:xfrm>
              <a:off x="580885"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01</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46" name="组合 45">
            <a:extLst>
              <a:ext uri="{FF2B5EF4-FFF2-40B4-BE49-F238E27FC236}">
                <a16:creationId xmlns:a16="http://schemas.microsoft.com/office/drawing/2014/main" id="{F4434179-A3AF-466D-8425-6C7C72A41B70}"/>
              </a:ext>
            </a:extLst>
          </p:cNvPr>
          <p:cNvGrpSpPr/>
          <p:nvPr/>
        </p:nvGrpSpPr>
        <p:grpSpPr>
          <a:xfrm>
            <a:off x="1343472" y="3559898"/>
            <a:ext cx="1105637" cy="2565856"/>
            <a:chOff x="1547664" y="2735590"/>
            <a:chExt cx="829228" cy="1924392"/>
          </a:xfrm>
        </p:grpSpPr>
        <p:cxnSp>
          <p:nvCxnSpPr>
            <p:cNvPr id="47" name="直接连接符 46">
              <a:extLst>
                <a:ext uri="{FF2B5EF4-FFF2-40B4-BE49-F238E27FC236}">
                  <a16:creationId xmlns:a16="http://schemas.microsoft.com/office/drawing/2014/main" id="{094CC10A-8BE3-42E3-93EB-D37ECED83384}"/>
                </a:ext>
              </a:extLst>
            </p:cNvPr>
            <p:cNvCxnSpPr/>
            <p:nvPr/>
          </p:nvCxnSpPr>
          <p:spPr>
            <a:xfrm>
              <a:off x="1962278" y="2825590"/>
              <a:ext cx="0" cy="900000"/>
            </a:xfrm>
            <a:prstGeom prst="line">
              <a:avLst/>
            </a:prstGeom>
            <a:noFill/>
            <a:ln w="6350" cap="flat" cmpd="sng" algn="ctr">
              <a:solidFill>
                <a:srgbClr val="D90012"/>
              </a:solidFill>
              <a:prstDash val="solid"/>
              <a:miter lim="800000"/>
            </a:ln>
            <a:effectLst/>
          </p:spPr>
        </p:cxnSp>
        <p:sp>
          <p:nvSpPr>
            <p:cNvPr id="48" name="椭圆 47">
              <a:extLst>
                <a:ext uri="{FF2B5EF4-FFF2-40B4-BE49-F238E27FC236}">
                  <a16:creationId xmlns:a16="http://schemas.microsoft.com/office/drawing/2014/main" id="{750A9350-201D-4D6B-9B57-1156C731A545}"/>
                </a:ext>
              </a:extLst>
            </p:cNvPr>
            <p:cNvSpPr/>
            <p:nvPr/>
          </p:nvSpPr>
          <p:spPr>
            <a:xfrm>
              <a:off x="187227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椭圆 48">
              <a:extLst>
                <a:ext uri="{FF2B5EF4-FFF2-40B4-BE49-F238E27FC236}">
                  <a16:creationId xmlns:a16="http://schemas.microsoft.com/office/drawing/2014/main" id="{CD77CEE6-9C55-44C5-8788-FD0325016BF3}"/>
                </a:ext>
              </a:extLst>
            </p:cNvPr>
            <p:cNvSpPr/>
            <p:nvPr/>
          </p:nvSpPr>
          <p:spPr>
            <a:xfrm>
              <a:off x="1547664" y="3830754"/>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a:extLst>
                <a:ext uri="{FF2B5EF4-FFF2-40B4-BE49-F238E27FC236}">
                  <a16:creationId xmlns:a16="http://schemas.microsoft.com/office/drawing/2014/main" id="{F9841F36-58E6-4D0F-BBD3-0D5861AE27E0}"/>
                </a:ext>
              </a:extLst>
            </p:cNvPr>
            <p:cNvSpPr/>
            <p:nvPr/>
          </p:nvSpPr>
          <p:spPr>
            <a:xfrm>
              <a:off x="1661671" y="3944755"/>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02</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1" name="组合 50">
            <a:extLst>
              <a:ext uri="{FF2B5EF4-FFF2-40B4-BE49-F238E27FC236}">
                <a16:creationId xmlns:a16="http://schemas.microsoft.com/office/drawing/2014/main" id="{C552910D-1AB7-4574-880E-4285D8A5E9ED}"/>
              </a:ext>
            </a:extLst>
          </p:cNvPr>
          <p:cNvGrpSpPr/>
          <p:nvPr/>
        </p:nvGrpSpPr>
        <p:grpSpPr>
          <a:xfrm>
            <a:off x="2639616" y="3559898"/>
            <a:ext cx="1105637" cy="1688208"/>
            <a:chOff x="2950684" y="2735590"/>
            <a:chExt cx="829228" cy="1266156"/>
          </a:xfrm>
        </p:grpSpPr>
        <p:cxnSp>
          <p:nvCxnSpPr>
            <p:cNvPr id="52" name="直接连接符 51">
              <a:extLst>
                <a:ext uri="{FF2B5EF4-FFF2-40B4-BE49-F238E27FC236}">
                  <a16:creationId xmlns:a16="http://schemas.microsoft.com/office/drawing/2014/main" id="{6337BA92-7245-4503-BC13-A5D2F12AF420}"/>
                </a:ext>
              </a:extLst>
            </p:cNvPr>
            <p:cNvCxnSpPr/>
            <p:nvPr/>
          </p:nvCxnSpPr>
          <p:spPr>
            <a:xfrm>
              <a:off x="3365298" y="2825590"/>
              <a:ext cx="0" cy="900000"/>
            </a:xfrm>
            <a:prstGeom prst="line">
              <a:avLst/>
            </a:prstGeom>
            <a:noFill/>
            <a:ln w="6350" cap="flat" cmpd="sng" algn="ctr">
              <a:solidFill>
                <a:srgbClr val="D90012"/>
              </a:solidFill>
              <a:prstDash val="solid"/>
              <a:miter lim="800000"/>
            </a:ln>
            <a:effectLst/>
          </p:spPr>
        </p:cxnSp>
        <p:sp>
          <p:nvSpPr>
            <p:cNvPr id="53" name="椭圆 52">
              <a:extLst>
                <a:ext uri="{FF2B5EF4-FFF2-40B4-BE49-F238E27FC236}">
                  <a16:creationId xmlns:a16="http://schemas.microsoft.com/office/drawing/2014/main" id="{B2AE7B6E-4FCC-45AA-B32F-A0BFBE276529}"/>
                </a:ext>
              </a:extLst>
            </p:cNvPr>
            <p:cNvSpPr/>
            <p:nvPr/>
          </p:nvSpPr>
          <p:spPr>
            <a:xfrm>
              <a:off x="327529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a:extLst>
                <a:ext uri="{FF2B5EF4-FFF2-40B4-BE49-F238E27FC236}">
                  <a16:creationId xmlns:a16="http://schemas.microsoft.com/office/drawing/2014/main" id="{36459FA5-91E9-4553-A967-8847C476509D}"/>
                </a:ext>
              </a:extLst>
            </p:cNvPr>
            <p:cNvSpPr/>
            <p:nvPr/>
          </p:nvSpPr>
          <p:spPr>
            <a:xfrm>
              <a:off x="295068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a:extLst>
                <a:ext uri="{FF2B5EF4-FFF2-40B4-BE49-F238E27FC236}">
                  <a16:creationId xmlns:a16="http://schemas.microsoft.com/office/drawing/2014/main" id="{F2CA3ED2-45E6-4566-9A32-42D45C785992}"/>
                </a:ext>
              </a:extLst>
            </p:cNvPr>
            <p:cNvSpPr/>
            <p:nvPr/>
          </p:nvSpPr>
          <p:spPr>
            <a:xfrm>
              <a:off x="306469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03</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6" name="组合 55">
            <a:extLst>
              <a:ext uri="{FF2B5EF4-FFF2-40B4-BE49-F238E27FC236}">
                <a16:creationId xmlns:a16="http://schemas.microsoft.com/office/drawing/2014/main" id="{63BA790C-7E60-4FC5-AB0C-9FE16C1A377C}"/>
              </a:ext>
            </a:extLst>
          </p:cNvPr>
          <p:cNvGrpSpPr/>
          <p:nvPr/>
        </p:nvGrpSpPr>
        <p:grpSpPr>
          <a:xfrm>
            <a:off x="3973364" y="1277262"/>
            <a:ext cx="1105637" cy="2522681"/>
            <a:chOff x="4283968" y="1023579"/>
            <a:chExt cx="829228" cy="1892011"/>
          </a:xfrm>
        </p:grpSpPr>
        <p:cxnSp>
          <p:nvCxnSpPr>
            <p:cNvPr id="57" name="直接连接符 56">
              <a:extLst>
                <a:ext uri="{FF2B5EF4-FFF2-40B4-BE49-F238E27FC236}">
                  <a16:creationId xmlns:a16="http://schemas.microsoft.com/office/drawing/2014/main" id="{17C6B94A-5AC8-4BAF-8641-76ACC457E041}"/>
                </a:ext>
              </a:extLst>
            </p:cNvPr>
            <p:cNvCxnSpPr/>
            <p:nvPr/>
          </p:nvCxnSpPr>
          <p:spPr>
            <a:xfrm>
              <a:off x="4698582" y="1876069"/>
              <a:ext cx="0" cy="900000"/>
            </a:xfrm>
            <a:prstGeom prst="line">
              <a:avLst/>
            </a:prstGeom>
            <a:noFill/>
            <a:ln w="6350" cap="flat" cmpd="sng" algn="ctr">
              <a:solidFill>
                <a:srgbClr val="D90012"/>
              </a:solidFill>
              <a:prstDash val="solid"/>
              <a:miter lim="800000"/>
            </a:ln>
            <a:effectLst/>
          </p:spPr>
        </p:cxnSp>
        <p:sp>
          <p:nvSpPr>
            <p:cNvPr id="58" name="椭圆 57">
              <a:extLst>
                <a:ext uri="{FF2B5EF4-FFF2-40B4-BE49-F238E27FC236}">
                  <a16:creationId xmlns:a16="http://schemas.microsoft.com/office/drawing/2014/main" id="{FD7E47B6-B4C4-4752-A069-4A2417E8C78E}"/>
                </a:ext>
              </a:extLst>
            </p:cNvPr>
            <p:cNvSpPr/>
            <p:nvPr/>
          </p:nvSpPr>
          <p:spPr>
            <a:xfrm>
              <a:off x="460858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a:extLst>
                <a:ext uri="{FF2B5EF4-FFF2-40B4-BE49-F238E27FC236}">
                  <a16:creationId xmlns:a16="http://schemas.microsoft.com/office/drawing/2014/main" id="{479772FF-3FC5-4261-8106-C4954BDF4631}"/>
                </a:ext>
              </a:extLst>
            </p:cNvPr>
            <p:cNvSpPr/>
            <p:nvPr/>
          </p:nvSpPr>
          <p:spPr>
            <a:xfrm>
              <a:off x="428396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a:extLst>
                <a:ext uri="{FF2B5EF4-FFF2-40B4-BE49-F238E27FC236}">
                  <a16:creationId xmlns:a16="http://schemas.microsoft.com/office/drawing/2014/main" id="{2F183550-96CC-439B-9BFD-CF99AA11E68E}"/>
                </a:ext>
              </a:extLst>
            </p:cNvPr>
            <p:cNvSpPr/>
            <p:nvPr/>
          </p:nvSpPr>
          <p:spPr>
            <a:xfrm>
              <a:off x="4397968"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04</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1" name="组合 60">
            <a:extLst>
              <a:ext uri="{FF2B5EF4-FFF2-40B4-BE49-F238E27FC236}">
                <a16:creationId xmlns:a16="http://schemas.microsoft.com/office/drawing/2014/main" id="{73F06879-8AD7-49CF-AD8B-2B0C9D2B2F1D}"/>
              </a:ext>
            </a:extLst>
          </p:cNvPr>
          <p:cNvGrpSpPr/>
          <p:nvPr/>
        </p:nvGrpSpPr>
        <p:grpSpPr>
          <a:xfrm>
            <a:off x="5447928" y="2227221"/>
            <a:ext cx="1105637" cy="1572677"/>
            <a:chOff x="5691315" y="1736082"/>
            <a:chExt cx="829228" cy="1179508"/>
          </a:xfrm>
        </p:grpSpPr>
        <p:cxnSp>
          <p:nvCxnSpPr>
            <p:cNvPr id="62" name="直接连接符 61">
              <a:extLst>
                <a:ext uri="{FF2B5EF4-FFF2-40B4-BE49-F238E27FC236}">
                  <a16:creationId xmlns:a16="http://schemas.microsoft.com/office/drawing/2014/main" id="{F78B6B70-E98F-4CCA-97C4-25E6E7CD452A}"/>
                </a:ext>
              </a:extLst>
            </p:cNvPr>
            <p:cNvCxnSpPr/>
            <p:nvPr/>
          </p:nvCxnSpPr>
          <p:spPr>
            <a:xfrm>
              <a:off x="6105928" y="2015590"/>
              <a:ext cx="0" cy="900000"/>
            </a:xfrm>
            <a:prstGeom prst="line">
              <a:avLst/>
            </a:prstGeom>
            <a:noFill/>
            <a:ln w="6350" cap="flat" cmpd="sng" algn="ctr">
              <a:solidFill>
                <a:srgbClr val="D90012"/>
              </a:solidFill>
              <a:prstDash val="solid"/>
              <a:miter lim="800000"/>
            </a:ln>
            <a:effectLst/>
          </p:spPr>
        </p:cxnSp>
        <p:sp>
          <p:nvSpPr>
            <p:cNvPr id="63" name="椭圆 62">
              <a:extLst>
                <a:ext uri="{FF2B5EF4-FFF2-40B4-BE49-F238E27FC236}">
                  <a16:creationId xmlns:a16="http://schemas.microsoft.com/office/drawing/2014/main" id="{19BA2109-5A6D-4EC9-8391-B977816B5BD2}"/>
                </a:ext>
              </a:extLst>
            </p:cNvPr>
            <p:cNvSpPr/>
            <p:nvPr/>
          </p:nvSpPr>
          <p:spPr>
            <a:xfrm>
              <a:off x="6015929"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a:extLst>
                <a:ext uri="{FF2B5EF4-FFF2-40B4-BE49-F238E27FC236}">
                  <a16:creationId xmlns:a16="http://schemas.microsoft.com/office/drawing/2014/main" id="{79CF385C-7D03-4A94-8B2A-609B9E4320B5}"/>
                </a:ext>
              </a:extLst>
            </p:cNvPr>
            <p:cNvSpPr/>
            <p:nvPr/>
          </p:nvSpPr>
          <p:spPr>
            <a:xfrm>
              <a:off x="5691315" y="1736082"/>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5" name="椭圆 64">
              <a:extLst>
                <a:ext uri="{FF2B5EF4-FFF2-40B4-BE49-F238E27FC236}">
                  <a16:creationId xmlns:a16="http://schemas.microsoft.com/office/drawing/2014/main" id="{3BAF979F-9A5F-4B75-9F45-A2B20897B6A8}"/>
                </a:ext>
              </a:extLst>
            </p:cNvPr>
            <p:cNvSpPr/>
            <p:nvPr/>
          </p:nvSpPr>
          <p:spPr>
            <a:xfrm>
              <a:off x="5805322" y="1850083"/>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05</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6" name="组合 65">
            <a:extLst>
              <a:ext uri="{FF2B5EF4-FFF2-40B4-BE49-F238E27FC236}">
                <a16:creationId xmlns:a16="http://schemas.microsoft.com/office/drawing/2014/main" id="{F5649DF0-3945-4911-A8B2-9BA31B06DA06}"/>
              </a:ext>
            </a:extLst>
          </p:cNvPr>
          <p:cNvGrpSpPr/>
          <p:nvPr/>
        </p:nvGrpSpPr>
        <p:grpSpPr>
          <a:xfrm>
            <a:off x="7025971" y="3559898"/>
            <a:ext cx="1105637" cy="1688208"/>
            <a:chOff x="7308304" y="2735590"/>
            <a:chExt cx="829228" cy="1266156"/>
          </a:xfrm>
        </p:grpSpPr>
        <p:cxnSp>
          <p:nvCxnSpPr>
            <p:cNvPr id="67" name="直接连接符 66">
              <a:extLst>
                <a:ext uri="{FF2B5EF4-FFF2-40B4-BE49-F238E27FC236}">
                  <a16:creationId xmlns:a16="http://schemas.microsoft.com/office/drawing/2014/main" id="{1A118C74-6F9F-4AF5-B7D0-065EDCBBCA66}"/>
                </a:ext>
              </a:extLst>
            </p:cNvPr>
            <p:cNvCxnSpPr/>
            <p:nvPr/>
          </p:nvCxnSpPr>
          <p:spPr>
            <a:xfrm>
              <a:off x="7722918" y="2836513"/>
              <a:ext cx="0" cy="900000"/>
            </a:xfrm>
            <a:prstGeom prst="line">
              <a:avLst/>
            </a:prstGeom>
            <a:noFill/>
            <a:ln w="6350" cap="flat" cmpd="sng" algn="ctr">
              <a:solidFill>
                <a:srgbClr val="D90012"/>
              </a:solidFill>
              <a:prstDash val="solid"/>
              <a:miter lim="800000"/>
            </a:ln>
            <a:effectLst/>
          </p:spPr>
        </p:cxnSp>
        <p:sp>
          <p:nvSpPr>
            <p:cNvPr id="68" name="椭圆 67">
              <a:extLst>
                <a:ext uri="{FF2B5EF4-FFF2-40B4-BE49-F238E27FC236}">
                  <a16:creationId xmlns:a16="http://schemas.microsoft.com/office/drawing/2014/main" id="{90B5F7EE-5DA6-4A70-9930-D14BBC7682E1}"/>
                </a:ext>
              </a:extLst>
            </p:cNvPr>
            <p:cNvSpPr/>
            <p:nvPr/>
          </p:nvSpPr>
          <p:spPr>
            <a:xfrm>
              <a:off x="763291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9" name="椭圆 68">
              <a:extLst>
                <a:ext uri="{FF2B5EF4-FFF2-40B4-BE49-F238E27FC236}">
                  <a16:creationId xmlns:a16="http://schemas.microsoft.com/office/drawing/2014/main" id="{22EE64A4-D7D5-4544-919B-F6E168DB4D73}"/>
                </a:ext>
              </a:extLst>
            </p:cNvPr>
            <p:cNvSpPr/>
            <p:nvPr/>
          </p:nvSpPr>
          <p:spPr>
            <a:xfrm>
              <a:off x="730830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0" name="椭圆 69">
              <a:extLst>
                <a:ext uri="{FF2B5EF4-FFF2-40B4-BE49-F238E27FC236}">
                  <a16:creationId xmlns:a16="http://schemas.microsoft.com/office/drawing/2014/main" id="{F8BDDFE8-8666-4B37-898A-4E955AD9978B}"/>
                </a:ext>
              </a:extLst>
            </p:cNvPr>
            <p:cNvSpPr/>
            <p:nvPr/>
          </p:nvSpPr>
          <p:spPr>
            <a:xfrm>
              <a:off x="742231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06</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sp>
        <p:nvSpPr>
          <p:cNvPr id="72" name="文本框 71">
            <a:extLst>
              <a:ext uri="{FF2B5EF4-FFF2-40B4-BE49-F238E27FC236}">
                <a16:creationId xmlns:a16="http://schemas.microsoft.com/office/drawing/2014/main" id="{8F04C1FE-FECB-4122-A05C-634B973B8D2D}"/>
              </a:ext>
            </a:extLst>
          </p:cNvPr>
          <p:cNvSpPr txBox="1"/>
          <p:nvPr/>
        </p:nvSpPr>
        <p:spPr>
          <a:xfrm>
            <a:off x="1416368" y="1547891"/>
            <a:ext cx="1415772" cy="461665"/>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项目背景</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3" name="文本框 72">
            <a:extLst>
              <a:ext uri="{FF2B5EF4-FFF2-40B4-BE49-F238E27FC236}">
                <a16:creationId xmlns:a16="http://schemas.microsoft.com/office/drawing/2014/main" id="{FBC28409-F684-4DEA-8AAF-9C078EBA106C}"/>
              </a:ext>
            </a:extLst>
          </p:cNvPr>
          <p:cNvSpPr txBox="1"/>
          <p:nvPr/>
        </p:nvSpPr>
        <p:spPr>
          <a:xfrm>
            <a:off x="3910545" y="4149559"/>
            <a:ext cx="2646878" cy="769441"/>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人工智能产业分析</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智慧金融</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4" name="文本框 73">
            <a:extLst>
              <a:ext uri="{FF2B5EF4-FFF2-40B4-BE49-F238E27FC236}">
                <a16:creationId xmlns:a16="http://schemas.microsoft.com/office/drawing/2014/main" id="{1CB9B591-40FA-4A2C-A728-786882FCA007}"/>
              </a:ext>
            </a:extLst>
          </p:cNvPr>
          <p:cNvSpPr txBox="1"/>
          <p:nvPr/>
        </p:nvSpPr>
        <p:spPr>
          <a:xfrm>
            <a:off x="5202862" y="1052736"/>
            <a:ext cx="3877985"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rgbClr val="C00000"/>
                </a:solidFill>
                <a:latin typeface="微软雅黑" panose="020B0503020204020204" pitchFamily="34" charset="-122"/>
                <a:ea typeface="微软雅黑" panose="020B0503020204020204" pitchFamily="34" charset="-122"/>
              </a:rPr>
              <a:t>人工智能领域知识产权创造</a:t>
            </a:r>
            <a:endParaRPr lang="en-US" altLang="zh-CN" sz="2400" dirty="0">
              <a:solidFill>
                <a:srgbClr val="C00000"/>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rgbClr val="C00000"/>
                </a:solidFill>
                <a:latin typeface="微软雅黑" panose="020B0503020204020204" pitchFamily="34" charset="-122"/>
                <a:ea typeface="微软雅黑" panose="020B0503020204020204" pitchFamily="34" charset="-122"/>
              </a:rPr>
              <a:t>人工智能专利保护客体</a:t>
            </a:r>
            <a:endParaRPr lang="en-US" altLang="zh-CN" sz="2000" dirty="0">
              <a:solidFill>
                <a:srgbClr val="C00000"/>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人工智能生成发明的发明人身份</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5" name="文本框 74">
            <a:extLst>
              <a:ext uri="{FF2B5EF4-FFF2-40B4-BE49-F238E27FC236}">
                <a16:creationId xmlns:a16="http://schemas.microsoft.com/office/drawing/2014/main" id="{4C3DB0E1-6471-4377-977A-A339B8AC2A81}"/>
              </a:ext>
            </a:extLst>
          </p:cNvPr>
          <p:cNvSpPr txBox="1"/>
          <p:nvPr/>
        </p:nvSpPr>
        <p:spPr>
          <a:xfrm>
            <a:off x="6775489" y="2324404"/>
            <a:ext cx="5416868"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人工智能领域知识产权保护的司法问题</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侵权诉讼中的举证责任分析</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rPr>
              <a:t>GUI</a:t>
            </a: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外观设计专利保护问题分析</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6" name="文本框 75">
            <a:extLst>
              <a:ext uri="{FF2B5EF4-FFF2-40B4-BE49-F238E27FC236}">
                <a16:creationId xmlns:a16="http://schemas.microsoft.com/office/drawing/2014/main" id="{F1698D55-D051-4E18-8475-A1358153211B}"/>
              </a:ext>
            </a:extLst>
          </p:cNvPr>
          <p:cNvSpPr txBox="1"/>
          <p:nvPr/>
        </p:nvSpPr>
        <p:spPr>
          <a:xfrm>
            <a:off x="2604141" y="5506694"/>
            <a:ext cx="3262432" cy="461665"/>
          </a:xfrm>
          <a:prstGeom prst="rect">
            <a:avLst/>
          </a:prstGeom>
          <a:noFill/>
          <a:effectLst/>
        </p:spPr>
        <p:txBody>
          <a:bodyPr wrap="none" rtlCol="0">
            <a:spAutoFit/>
          </a:bodyPr>
          <a:lstStyle/>
          <a:p>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人工智能的定义与分类</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7" name="文本框 76">
            <a:extLst>
              <a:ext uri="{FF2B5EF4-FFF2-40B4-BE49-F238E27FC236}">
                <a16:creationId xmlns:a16="http://schemas.microsoft.com/office/drawing/2014/main" id="{88FB95AF-2110-4EA6-A356-D9671082AA21}"/>
              </a:ext>
            </a:extLst>
          </p:cNvPr>
          <p:cNvSpPr txBox="1"/>
          <p:nvPr/>
        </p:nvSpPr>
        <p:spPr>
          <a:xfrm>
            <a:off x="6499006" y="5443955"/>
            <a:ext cx="4493538" cy="769441"/>
          </a:xfrm>
          <a:prstGeom prst="rect">
            <a:avLst/>
          </a:prstGeom>
          <a:noFill/>
          <a:effectLst/>
        </p:spPr>
        <p:txBody>
          <a:bodyPr wrap="none" rtlCol="0">
            <a:spAutoFit/>
          </a:bodyPr>
          <a:lstStyle/>
          <a:p>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人工智能领域知识产权风险防控</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开源软件知识产权风险防控</a:t>
            </a:r>
            <a:endParaRPr lang="en-US" altLang="zh-CN" sz="2000" dirty="0">
              <a:solidFill>
                <a:schemeClr val="bg1">
                  <a:lumMod val="60000"/>
                  <a:lumOff val="40000"/>
                </a:schemeClr>
              </a:solidFill>
              <a:latin typeface="Century Gothic" panose="020B0502020202020204" pitchFamily="34" charset="0"/>
              <a:ea typeface="微软雅黑"/>
            </a:endParaRPr>
          </a:p>
        </p:txBody>
      </p:sp>
    </p:spTree>
    <p:extLst>
      <p:ext uri="{BB962C8B-B14F-4D97-AF65-F5344CB8AC3E}">
        <p14:creationId xmlns:p14="http://schemas.microsoft.com/office/powerpoint/2010/main" val="278063325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100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25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50" presetClass="entr" presetSubtype="0" decel="100000"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1000" fill="hold"/>
                                        <p:tgtEl>
                                          <p:spTgt spid="72"/>
                                        </p:tgtEl>
                                        <p:attrNameLst>
                                          <p:attrName>ppt_w</p:attrName>
                                        </p:attrNameLst>
                                      </p:cBhvr>
                                      <p:tavLst>
                                        <p:tav tm="0">
                                          <p:val>
                                            <p:strVal val="#ppt_w+.3"/>
                                          </p:val>
                                        </p:tav>
                                        <p:tav tm="100000">
                                          <p:val>
                                            <p:strVal val="#ppt_w"/>
                                          </p:val>
                                        </p:tav>
                                      </p:tavLst>
                                    </p:anim>
                                    <p:anim calcmode="lin" valueType="num">
                                      <p:cBhvr>
                                        <p:cTn id="43" dur="1000" fill="hold"/>
                                        <p:tgtEl>
                                          <p:spTgt spid="72"/>
                                        </p:tgtEl>
                                        <p:attrNameLst>
                                          <p:attrName>ppt_h</p:attrName>
                                        </p:attrNameLst>
                                      </p:cBhvr>
                                      <p:tavLst>
                                        <p:tav tm="0">
                                          <p:val>
                                            <p:strVal val="#ppt_h"/>
                                          </p:val>
                                        </p:tav>
                                        <p:tav tm="100000">
                                          <p:val>
                                            <p:strVal val="#ppt_h"/>
                                          </p:val>
                                        </p:tav>
                                      </p:tavLst>
                                    </p:anim>
                                    <p:animEffect transition="in" filter="fade">
                                      <p:cBhvr>
                                        <p:cTn id="44" dur="1000"/>
                                        <p:tgtEl>
                                          <p:spTgt spid="72"/>
                                        </p:tgtEl>
                                      </p:cBhvr>
                                    </p:animEffect>
                                  </p:childTnLst>
                                </p:cTn>
                              </p:par>
                              <p:par>
                                <p:cTn id="45" presetID="50" presetClass="entr" presetSubtype="0" decel="100000" fill="hold" grpId="0"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1000" fill="hold"/>
                                        <p:tgtEl>
                                          <p:spTgt spid="73"/>
                                        </p:tgtEl>
                                        <p:attrNameLst>
                                          <p:attrName>ppt_w</p:attrName>
                                        </p:attrNameLst>
                                      </p:cBhvr>
                                      <p:tavLst>
                                        <p:tav tm="0">
                                          <p:val>
                                            <p:strVal val="#ppt_w+.3"/>
                                          </p:val>
                                        </p:tav>
                                        <p:tav tm="100000">
                                          <p:val>
                                            <p:strVal val="#ppt_w"/>
                                          </p:val>
                                        </p:tav>
                                      </p:tavLst>
                                    </p:anim>
                                    <p:anim calcmode="lin" valueType="num">
                                      <p:cBhvr>
                                        <p:cTn id="48" dur="1000" fill="hold"/>
                                        <p:tgtEl>
                                          <p:spTgt spid="73"/>
                                        </p:tgtEl>
                                        <p:attrNameLst>
                                          <p:attrName>ppt_h</p:attrName>
                                        </p:attrNameLst>
                                      </p:cBhvr>
                                      <p:tavLst>
                                        <p:tav tm="0">
                                          <p:val>
                                            <p:strVal val="#ppt_h"/>
                                          </p:val>
                                        </p:tav>
                                        <p:tav tm="100000">
                                          <p:val>
                                            <p:strVal val="#ppt_h"/>
                                          </p:val>
                                        </p:tav>
                                      </p:tavLst>
                                    </p:anim>
                                    <p:animEffect transition="in" filter="fade">
                                      <p:cBhvr>
                                        <p:cTn id="49" dur="1000"/>
                                        <p:tgtEl>
                                          <p:spTgt spid="73"/>
                                        </p:tgtEl>
                                      </p:cBhvr>
                                    </p:animEffect>
                                  </p:childTnLst>
                                </p:cTn>
                              </p:par>
                              <p:par>
                                <p:cTn id="50" presetID="50" presetClass="entr" presetSubtype="0" decel="100000" fill="hold" grpId="0" nodeType="withEffect">
                                  <p:stCondLst>
                                    <p:cond delay="750"/>
                                  </p:stCondLst>
                                  <p:childTnLst>
                                    <p:set>
                                      <p:cBhvr>
                                        <p:cTn id="51" dur="1" fill="hold">
                                          <p:stCondLst>
                                            <p:cond delay="0"/>
                                          </p:stCondLst>
                                        </p:cTn>
                                        <p:tgtEl>
                                          <p:spTgt spid="74"/>
                                        </p:tgtEl>
                                        <p:attrNameLst>
                                          <p:attrName>style.visibility</p:attrName>
                                        </p:attrNameLst>
                                      </p:cBhvr>
                                      <p:to>
                                        <p:strVal val="visible"/>
                                      </p:to>
                                    </p:set>
                                    <p:anim calcmode="lin" valueType="num">
                                      <p:cBhvr>
                                        <p:cTn id="52" dur="1000" fill="hold"/>
                                        <p:tgtEl>
                                          <p:spTgt spid="74"/>
                                        </p:tgtEl>
                                        <p:attrNameLst>
                                          <p:attrName>ppt_w</p:attrName>
                                        </p:attrNameLst>
                                      </p:cBhvr>
                                      <p:tavLst>
                                        <p:tav tm="0">
                                          <p:val>
                                            <p:strVal val="#ppt_w+.3"/>
                                          </p:val>
                                        </p:tav>
                                        <p:tav tm="100000">
                                          <p:val>
                                            <p:strVal val="#ppt_w"/>
                                          </p:val>
                                        </p:tav>
                                      </p:tavLst>
                                    </p:anim>
                                    <p:anim calcmode="lin" valueType="num">
                                      <p:cBhvr>
                                        <p:cTn id="53" dur="1000" fill="hold"/>
                                        <p:tgtEl>
                                          <p:spTgt spid="74"/>
                                        </p:tgtEl>
                                        <p:attrNameLst>
                                          <p:attrName>ppt_h</p:attrName>
                                        </p:attrNameLst>
                                      </p:cBhvr>
                                      <p:tavLst>
                                        <p:tav tm="0">
                                          <p:val>
                                            <p:strVal val="#ppt_h"/>
                                          </p:val>
                                        </p:tav>
                                        <p:tav tm="100000">
                                          <p:val>
                                            <p:strVal val="#ppt_h"/>
                                          </p:val>
                                        </p:tav>
                                      </p:tavLst>
                                    </p:anim>
                                    <p:animEffect transition="in" filter="fade">
                                      <p:cBhvr>
                                        <p:cTn id="54" dur="1000"/>
                                        <p:tgtEl>
                                          <p:spTgt spid="74"/>
                                        </p:tgtEl>
                                      </p:cBhvr>
                                    </p:animEffect>
                                  </p:childTnLst>
                                </p:cTn>
                              </p:par>
                              <p:par>
                                <p:cTn id="55" presetID="50" presetClass="entr" presetSubtype="0" decel="100000" fill="hold" grpId="0" nodeType="withEffect">
                                  <p:stCondLst>
                                    <p:cond delay="1000"/>
                                  </p:stCondLst>
                                  <p:childTnLst>
                                    <p:set>
                                      <p:cBhvr>
                                        <p:cTn id="56" dur="1" fill="hold">
                                          <p:stCondLst>
                                            <p:cond delay="0"/>
                                          </p:stCondLst>
                                        </p:cTn>
                                        <p:tgtEl>
                                          <p:spTgt spid="75"/>
                                        </p:tgtEl>
                                        <p:attrNameLst>
                                          <p:attrName>style.visibility</p:attrName>
                                        </p:attrNameLst>
                                      </p:cBhvr>
                                      <p:to>
                                        <p:strVal val="visible"/>
                                      </p:to>
                                    </p:set>
                                    <p:anim calcmode="lin" valueType="num">
                                      <p:cBhvr>
                                        <p:cTn id="57" dur="1000" fill="hold"/>
                                        <p:tgtEl>
                                          <p:spTgt spid="75"/>
                                        </p:tgtEl>
                                        <p:attrNameLst>
                                          <p:attrName>ppt_w</p:attrName>
                                        </p:attrNameLst>
                                      </p:cBhvr>
                                      <p:tavLst>
                                        <p:tav tm="0">
                                          <p:val>
                                            <p:strVal val="#ppt_w+.3"/>
                                          </p:val>
                                        </p:tav>
                                        <p:tav tm="100000">
                                          <p:val>
                                            <p:strVal val="#ppt_w"/>
                                          </p:val>
                                        </p:tav>
                                      </p:tavLst>
                                    </p:anim>
                                    <p:anim calcmode="lin" valueType="num">
                                      <p:cBhvr>
                                        <p:cTn id="58" dur="1000" fill="hold"/>
                                        <p:tgtEl>
                                          <p:spTgt spid="75"/>
                                        </p:tgtEl>
                                        <p:attrNameLst>
                                          <p:attrName>ppt_h</p:attrName>
                                        </p:attrNameLst>
                                      </p:cBhvr>
                                      <p:tavLst>
                                        <p:tav tm="0">
                                          <p:val>
                                            <p:strVal val="#ppt_h"/>
                                          </p:val>
                                        </p:tav>
                                        <p:tav tm="100000">
                                          <p:val>
                                            <p:strVal val="#ppt_h"/>
                                          </p:val>
                                        </p:tav>
                                      </p:tavLst>
                                    </p:anim>
                                    <p:animEffect transition="in" filter="fade">
                                      <p:cBhvr>
                                        <p:cTn id="59" dur="1000"/>
                                        <p:tgtEl>
                                          <p:spTgt spid="75"/>
                                        </p:tgtEl>
                                      </p:cBhvr>
                                    </p:animEffect>
                                  </p:childTnLst>
                                </p:cTn>
                              </p:par>
                              <p:par>
                                <p:cTn id="60" presetID="50" presetClass="entr" presetSubtype="0" decel="100000" fill="hold" grpId="0" nodeType="withEffect">
                                  <p:stCondLst>
                                    <p:cond delay="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1000" fill="hold"/>
                                        <p:tgtEl>
                                          <p:spTgt spid="76"/>
                                        </p:tgtEl>
                                        <p:attrNameLst>
                                          <p:attrName>ppt_w</p:attrName>
                                        </p:attrNameLst>
                                      </p:cBhvr>
                                      <p:tavLst>
                                        <p:tav tm="0">
                                          <p:val>
                                            <p:strVal val="#ppt_w+.3"/>
                                          </p:val>
                                        </p:tav>
                                        <p:tav tm="100000">
                                          <p:val>
                                            <p:strVal val="#ppt_w"/>
                                          </p:val>
                                        </p:tav>
                                      </p:tavLst>
                                    </p:anim>
                                    <p:anim calcmode="lin" valueType="num">
                                      <p:cBhvr>
                                        <p:cTn id="63" dur="1000" fill="hold"/>
                                        <p:tgtEl>
                                          <p:spTgt spid="76"/>
                                        </p:tgtEl>
                                        <p:attrNameLst>
                                          <p:attrName>ppt_h</p:attrName>
                                        </p:attrNameLst>
                                      </p:cBhvr>
                                      <p:tavLst>
                                        <p:tav tm="0">
                                          <p:val>
                                            <p:strVal val="#ppt_h"/>
                                          </p:val>
                                        </p:tav>
                                        <p:tav tm="100000">
                                          <p:val>
                                            <p:strVal val="#ppt_h"/>
                                          </p:val>
                                        </p:tav>
                                      </p:tavLst>
                                    </p:anim>
                                    <p:animEffect transition="in" filter="fade">
                                      <p:cBhvr>
                                        <p:cTn id="64" dur="1000"/>
                                        <p:tgtEl>
                                          <p:spTgt spid="76"/>
                                        </p:tgtEl>
                                      </p:cBhvr>
                                    </p:animEffect>
                                  </p:childTnLst>
                                </p:cTn>
                              </p:par>
                              <p:par>
                                <p:cTn id="65" presetID="50" presetClass="entr" presetSubtype="0" decel="100000" fill="hold" grpId="0" nodeType="withEffect">
                                  <p:stCondLst>
                                    <p:cond delay="1250"/>
                                  </p:stCondLst>
                                  <p:childTnLst>
                                    <p:set>
                                      <p:cBhvr>
                                        <p:cTn id="66" dur="1" fill="hold">
                                          <p:stCondLst>
                                            <p:cond delay="0"/>
                                          </p:stCondLst>
                                        </p:cTn>
                                        <p:tgtEl>
                                          <p:spTgt spid="77"/>
                                        </p:tgtEl>
                                        <p:attrNameLst>
                                          <p:attrName>style.visibility</p:attrName>
                                        </p:attrNameLst>
                                      </p:cBhvr>
                                      <p:to>
                                        <p:strVal val="visible"/>
                                      </p:to>
                                    </p:set>
                                    <p:anim calcmode="lin" valueType="num">
                                      <p:cBhvr>
                                        <p:cTn id="67" dur="1000" fill="hold"/>
                                        <p:tgtEl>
                                          <p:spTgt spid="77"/>
                                        </p:tgtEl>
                                        <p:attrNameLst>
                                          <p:attrName>ppt_w</p:attrName>
                                        </p:attrNameLst>
                                      </p:cBhvr>
                                      <p:tavLst>
                                        <p:tav tm="0">
                                          <p:val>
                                            <p:strVal val="#ppt_w+.3"/>
                                          </p:val>
                                        </p:tav>
                                        <p:tav tm="100000">
                                          <p:val>
                                            <p:strVal val="#ppt_w"/>
                                          </p:val>
                                        </p:tav>
                                      </p:tavLst>
                                    </p:anim>
                                    <p:anim calcmode="lin" valueType="num">
                                      <p:cBhvr>
                                        <p:cTn id="68" dur="1000" fill="hold"/>
                                        <p:tgtEl>
                                          <p:spTgt spid="77"/>
                                        </p:tgtEl>
                                        <p:attrNameLst>
                                          <p:attrName>ppt_h</p:attrName>
                                        </p:attrNameLst>
                                      </p:cBhvr>
                                      <p:tavLst>
                                        <p:tav tm="0">
                                          <p:val>
                                            <p:strVal val="#ppt_h"/>
                                          </p:val>
                                        </p:tav>
                                        <p:tav tm="100000">
                                          <p:val>
                                            <p:strVal val="#ppt_h"/>
                                          </p:val>
                                        </p:tav>
                                      </p:tavLst>
                                    </p:anim>
                                    <p:animEffect transition="in" filter="fade">
                                      <p:cBhvr>
                                        <p:cTn id="69"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22</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人工智能领域知识产权创造</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2" name="文本框 1">
            <a:extLst>
              <a:ext uri="{FF2B5EF4-FFF2-40B4-BE49-F238E27FC236}">
                <a16:creationId xmlns:a16="http://schemas.microsoft.com/office/drawing/2014/main" id="{FB90819A-F250-40E3-B469-1F865FBAEB70}"/>
              </a:ext>
            </a:extLst>
          </p:cNvPr>
          <p:cNvSpPr txBox="1"/>
          <p:nvPr/>
        </p:nvSpPr>
        <p:spPr>
          <a:xfrm>
            <a:off x="515380" y="793748"/>
            <a:ext cx="11161240" cy="3505896"/>
          </a:xfrm>
          <a:prstGeom prst="rect">
            <a:avLst/>
          </a:prstGeom>
          <a:noFill/>
        </p:spPr>
        <p:txBody>
          <a:bodyPr wrap="square" rtlCol="0">
            <a:spAutoFit/>
          </a:bodyPr>
          <a:lstStyle/>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专利法</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第</a:t>
            </a:r>
            <a:r>
              <a:rPr lang="en-US" altLang="zh-CN" sz="2000" dirty="0">
                <a:solidFill>
                  <a:srgbClr val="C00000"/>
                </a:solidFill>
                <a:latin typeface="微软雅黑" panose="020B0503020204020204" pitchFamily="34" charset="-122"/>
                <a:ea typeface="微软雅黑" panose="020B0503020204020204" pitchFamily="34" charset="-122"/>
              </a:rPr>
              <a:t>25</a:t>
            </a:r>
            <a:r>
              <a:rPr lang="zh-CN" altLang="en-US" sz="2000" dirty="0">
                <a:solidFill>
                  <a:srgbClr val="C00000"/>
                </a:solidFill>
                <a:latin typeface="微软雅黑" panose="020B0503020204020204" pitchFamily="34" charset="-122"/>
                <a:ea typeface="微软雅黑" panose="020B0503020204020204" pitchFamily="34" charset="-122"/>
              </a:rPr>
              <a:t>条</a:t>
            </a:r>
            <a:r>
              <a:rPr lang="zh-CN" altLang="en-US" dirty="0">
                <a:solidFill>
                  <a:srgbClr val="000000"/>
                </a:solidFill>
                <a:latin typeface="微软雅黑" panose="020B0503020204020204" pitchFamily="34" charset="-122"/>
                <a:ea typeface="微软雅黑" panose="020B0503020204020204" pitchFamily="34" charset="-122"/>
              </a:rPr>
              <a:t>：对智力活动的规则和方法不授予专利权。</a:t>
            </a:r>
          </a:p>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专利审查指南</a:t>
            </a:r>
            <a:r>
              <a:rPr lang="en-US" altLang="zh-CN" sz="2000" dirty="0">
                <a:solidFill>
                  <a:srgbClr val="C00000"/>
                </a:solidFill>
                <a:latin typeface="微软雅黑" panose="020B0503020204020204" pitchFamily="34" charset="-122"/>
                <a:ea typeface="微软雅黑" panose="020B0503020204020204" pitchFamily="34" charset="-122"/>
              </a:rPr>
              <a:t>2010》</a:t>
            </a:r>
            <a:r>
              <a:rPr lang="zh-CN" altLang="en-US" dirty="0">
                <a:solidFill>
                  <a:srgbClr val="000000"/>
                </a:solidFill>
                <a:latin typeface="微软雅黑" panose="020B0503020204020204" pitchFamily="34" charset="-122"/>
                <a:ea typeface="微软雅黑" panose="020B0503020204020204" pitchFamily="34" charset="-122"/>
              </a:rPr>
              <a:t>：智力活动，是指人的思维运动，它源于人的思维，经过推理、分析和判断产生出抽象的结果，或者必须经过人的思维运动作为媒介，间接地作用于自然产生结果。智力活动的规则和方法是指导人们进行思维、表述、判断和记忆的规则和方法</a:t>
            </a:r>
          </a:p>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专利审查指南</a:t>
            </a:r>
            <a:r>
              <a:rPr lang="en-US" altLang="zh-CN" sz="2000" dirty="0">
                <a:solidFill>
                  <a:srgbClr val="C00000"/>
                </a:solidFill>
                <a:latin typeface="微软雅黑" panose="020B0503020204020204" pitchFamily="34" charset="-122"/>
                <a:ea typeface="微软雅黑" panose="020B0503020204020204" pitchFamily="34" charset="-122"/>
              </a:rPr>
              <a:t>2010》</a:t>
            </a:r>
            <a:r>
              <a:rPr lang="zh-CN" altLang="en-US" dirty="0">
                <a:solidFill>
                  <a:srgbClr val="000000"/>
                </a:solidFill>
                <a:latin typeface="微软雅黑" panose="020B0503020204020204" pitchFamily="34" charset="-122"/>
                <a:ea typeface="微软雅黑" panose="020B0503020204020204" pitchFamily="34" charset="-122"/>
              </a:rPr>
              <a:t>：如果一项权利要求</a:t>
            </a:r>
            <a:r>
              <a:rPr lang="zh-CN" altLang="en-US" dirty="0">
                <a:solidFill>
                  <a:srgbClr val="C00000"/>
                </a:solidFill>
                <a:latin typeface="微软雅黑" panose="020B0503020204020204" pitchFamily="34" charset="-122"/>
                <a:ea typeface="微软雅黑" panose="020B0503020204020204" pitchFamily="34" charset="-122"/>
              </a:rPr>
              <a:t>仅仅涉及</a:t>
            </a:r>
            <a:r>
              <a:rPr lang="zh-CN" altLang="en-US" dirty="0">
                <a:solidFill>
                  <a:srgbClr val="000000"/>
                </a:solidFill>
                <a:latin typeface="微软雅黑" panose="020B0503020204020204" pitchFamily="34" charset="-122"/>
                <a:ea typeface="微软雅黑" panose="020B0503020204020204" pitchFamily="34" charset="-122"/>
              </a:rPr>
              <a:t>智力活动的规则和方法，则不应当被授予专利权。如果一项权利要求在对其进行限定的全部内容中既包含智力活动的规则和方法的内容，又包含技术特征，则该权利要求就整体而言并不是一种智力活动的规则和方法，不应当依据</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专利法</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第二十五条排除其获得专利权的可能性。</a:t>
            </a:r>
          </a:p>
        </p:txBody>
      </p:sp>
      <p:sp>
        <p:nvSpPr>
          <p:cNvPr id="4" name="文本框 3">
            <a:extLst>
              <a:ext uri="{FF2B5EF4-FFF2-40B4-BE49-F238E27FC236}">
                <a16:creationId xmlns:a16="http://schemas.microsoft.com/office/drawing/2014/main" id="{080A6D8C-A9F8-4C43-94C6-D570E556544E}"/>
              </a:ext>
            </a:extLst>
          </p:cNvPr>
          <p:cNvSpPr txBox="1"/>
          <p:nvPr/>
        </p:nvSpPr>
        <p:spPr>
          <a:xfrm>
            <a:off x="515380" y="4437112"/>
            <a:ext cx="11161240" cy="1792286"/>
          </a:xfrm>
          <a:prstGeom prst="rect">
            <a:avLst/>
          </a:prstGeom>
          <a:noFill/>
        </p:spPr>
        <p:txBody>
          <a:bodyPr wrap="square" rtlCol="0">
            <a:spAutoFit/>
          </a:bodyPr>
          <a:lstStyle/>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例</a:t>
            </a:r>
            <a:r>
              <a:rPr lang="en-US" altLang="zh-CN" dirty="0">
                <a:solidFill>
                  <a:srgbClr val="000000"/>
                </a:solidFill>
                <a:latin typeface="微软雅黑" panose="020B0503020204020204" pitchFamily="34" charset="-122"/>
                <a:ea typeface="微软雅黑" panose="020B0503020204020204" pitchFamily="34" charset="-122"/>
              </a:rPr>
              <a:t>1</a:t>
            </a:r>
            <a:r>
              <a:rPr lang="zh-CN" altLang="en-US" dirty="0">
                <a:solidFill>
                  <a:srgbClr val="000000"/>
                </a:solidFill>
                <a:latin typeface="微软雅黑" panose="020B0503020204020204" pitchFamily="34" charset="-122"/>
                <a:ea typeface="微软雅黑" panose="020B0503020204020204" pitchFamily="34" charset="-122"/>
              </a:rPr>
              <a:t>：利用计算机程序求解圆周率的方法</a:t>
            </a:r>
          </a:p>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抽象性</a:t>
            </a:r>
            <a:r>
              <a:rPr lang="zh-CN" altLang="en-US" dirty="0">
                <a:solidFill>
                  <a:srgbClr val="000000"/>
                </a:solidFill>
                <a:latin typeface="微软雅黑" panose="020B0503020204020204" pitchFamily="34" charset="-122"/>
                <a:ea typeface="微软雅黑" panose="020B0503020204020204" pitchFamily="34" charset="-122"/>
              </a:rPr>
              <a:t>，如果针对抽象性内容提供专利保护，则会给予专利申请人过大的专利权利，阻碍技术的创新</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例</a:t>
            </a:r>
            <a:r>
              <a:rPr lang="en-US" altLang="zh-CN" dirty="0">
                <a:solidFill>
                  <a:srgbClr val="000000"/>
                </a:solidFill>
                <a:latin typeface="微软雅黑" panose="020B0503020204020204" pitchFamily="34" charset="-122"/>
                <a:ea typeface="微软雅黑" panose="020B0503020204020204" pitchFamily="34" charset="-122"/>
              </a:rPr>
              <a:t>2</a:t>
            </a:r>
            <a:r>
              <a:rPr lang="zh-CN" altLang="en-US" dirty="0">
                <a:solidFill>
                  <a:srgbClr val="000000"/>
                </a:solidFill>
                <a:latin typeface="微软雅黑" panose="020B0503020204020204" pitchFamily="34" charset="-122"/>
                <a:ea typeface="微软雅黑" panose="020B0503020204020204" pitchFamily="34" charset="-122"/>
              </a:rPr>
              <a:t>：一种全球语言文字通用转换方法</a:t>
            </a:r>
          </a:p>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主观性</a:t>
            </a:r>
            <a:r>
              <a:rPr lang="zh-CN" altLang="en-US" dirty="0">
                <a:solidFill>
                  <a:srgbClr val="000000"/>
                </a:solidFill>
                <a:latin typeface="微软雅黑" panose="020B0503020204020204" pitchFamily="34" charset="-122"/>
                <a:ea typeface="微软雅黑" panose="020B0503020204020204" pitchFamily="34" charset="-122"/>
              </a:rPr>
              <a:t>，由于专利只能用来保护针对客观世界的改造成果，不能用来禁锢人的思想</a:t>
            </a:r>
          </a:p>
        </p:txBody>
      </p:sp>
      <p:sp>
        <p:nvSpPr>
          <p:cNvPr id="13" name="文本框 12">
            <a:extLst>
              <a:ext uri="{FF2B5EF4-FFF2-40B4-BE49-F238E27FC236}">
                <a16:creationId xmlns:a16="http://schemas.microsoft.com/office/drawing/2014/main" id="{26585E0F-EF71-4BED-9322-8C33608F1B6B}"/>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人工智能专利保护客体</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249088630"/>
      </p:ext>
    </p:extLst>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23</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人工智能领域知识产权创造</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0" name="文本框 9">
            <a:extLst>
              <a:ext uri="{FF2B5EF4-FFF2-40B4-BE49-F238E27FC236}">
                <a16:creationId xmlns:a16="http://schemas.microsoft.com/office/drawing/2014/main" id="{43FF42D0-52BC-4A83-A1D8-76E3340E30CF}"/>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人工智能专利保护客体</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12" name="文本框 11">
            <a:extLst>
              <a:ext uri="{FF2B5EF4-FFF2-40B4-BE49-F238E27FC236}">
                <a16:creationId xmlns:a16="http://schemas.microsoft.com/office/drawing/2014/main" id="{D89226CE-E87A-457B-A5EE-160A6037D92E}"/>
              </a:ext>
            </a:extLst>
          </p:cNvPr>
          <p:cNvSpPr txBox="1"/>
          <p:nvPr/>
        </p:nvSpPr>
        <p:spPr>
          <a:xfrm>
            <a:off x="515380" y="1064978"/>
            <a:ext cx="11161240" cy="4844724"/>
          </a:xfrm>
          <a:prstGeom prst="rect">
            <a:avLst/>
          </a:prstGeom>
          <a:noFill/>
        </p:spPr>
        <p:txBody>
          <a:bodyPr wrap="square" rtlCol="0">
            <a:spAutoFit/>
          </a:bodyPr>
          <a:lstStyle/>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专利法</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第</a:t>
            </a:r>
            <a:r>
              <a:rPr lang="en-US" altLang="zh-CN" sz="2000" dirty="0">
                <a:solidFill>
                  <a:srgbClr val="C00000"/>
                </a:solidFill>
                <a:latin typeface="微软雅黑" panose="020B0503020204020204" pitchFamily="34" charset="-122"/>
                <a:ea typeface="微软雅黑" panose="020B0503020204020204" pitchFamily="34" charset="-122"/>
              </a:rPr>
              <a:t>2</a:t>
            </a:r>
            <a:r>
              <a:rPr lang="zh-CN" altLang="en-US" sz="2000" dirty="0">
                <a:solidFill>
                  <a:srgbClr val="C00000"/>
                </a:solidFill>
                <a:latin typeface="微软雅黑" panose="020B0503020204020204" pitchFamily="34" charset="-122"/>
                <a:ea typeface="微软雅黑" panose="020B0503020204020204" pitchFamily="34" charset="-122"/>
              </a:rPr>
              <a:t>条第</a:t>
            </a:r>
            <a:r>
              <a:rPr lang="en-US" altLang="zh-CN" sz="2000" dirty="0">
                <a:solidFill>
                  <a:srgbClr val="C00000"/>
                </a:solidFill>
                <a:latin typeface="微软雅黑" panose="020B0503020204020204" pitchFamily="34" charset="-122"/>
                <a:ea typeface="微软雅黑" panose="020B0503020204020204" pitchFamily="34" charset="-122"/>
              </a:rPr>
              <a:t>2</a:t>
            </a:r>
            <a:r>
              <a:rPr lang="zh-CN" altLang="en-US" sz="2000" dirty="0">
                <a:solidFill>
                  <a:srgbClr val="C00000"/>
                </a:solidFill>
                <a:latin typeface="微软雅黑" panose="020B0503020204020204" pitchFamily="34" charset="-122"/>
                <a:ea typeface="微软雅黑" panose="020B0503020204020204" pitchFamily="34" charset="-122"/>
              </a:rPr>
              <a:t>款</a:t>
            </a:r>
            <a:r>
              <a:rPr lang="zh-CN" altLang="en-US" dirty="0">
                <a:solidFill>
                  <a:srgbClr val="000000"/>
                </a:solidFill>
                <a:latin typeface="微软雅黑" panose="020B0503020204020204" pitchFamily="34" charset="-122"/>
                <a:ea typeface="微软雅黑" panose="020B0503020204020204" pitchFamily="34" charset="-122"/>
              </a:rPr>
              <a:t>：发明，是指对产品、方法或者其改进所提出的新的技术方案。</a:t>
            </a:r>
          </a:p>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专利审查指南修改草案（第二批征求意见稿）</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：当涉及计算机程序的发明专利申请的</a:t>
            </a:r>
            <a:r>
              <a:rPr lang="zh-CN" altLang="en-US" sz="2000" dirty="0">
                <a:solidFill>
                  <a:srgbClr val="C00000"/>
                </a:solidFill>
                <a:latin typeface="微软雅黑" panose="020B0503020204020204" pitchFamily="34" charset="-122"/>
                <a:ea typeface="微软雅黑" panose="020B0503020204020204" pitchFamily="34" charset="-122"/>
              </a:rPr>
              <a:t>解决方案</a:t>
            </a:r>
            <a:r>
              <a:rPr lang="zh-CN" altLang="en-US" dirty="0">
                <a:solidFill>
                  <a:srgbClr val="000000"/>
                </a:solidFill>
                <a:latin typeface="微软雅黑" panose="020B0503020204020204" pitchFamily="34" charset="-122"/>
                <a:ea typeface="微软雅黑" panose="020B0503020204020204" pitchFamily="34" charset="-122"/>
              </a:rPr>
              <a:t>利用了计算机实施的技术手段，其必然能够解决技术问题并获得技术效果。所述计算机实施的技术手段是指如下情形：</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情形一，</a:t>
            </a:r>
            <a:r>
              <a:rPr lang="zh-CN" altLang="en-US" sz="2000" dirty="0">
                <a:solidFill>
                  <a:srgbClr val="C00000"/>
                </a:solidFill>
                <a:latin typeface="微软雅黑" panose="020B0503020204020204" pitchFamily="34" charset="-122"/>
                <a:ea typeface="微软雅黑" panose="020B0503020204020204" pitchFamily="34" charset="-122"/>
              </a:rPr>
              <a:t>解决方案</a:t>
            </a:r>
            <a:r>
              <a:rPr lang="zh-CN" altLang="en-US" dirty="0">
                <a:solidFill>
                  <a:srgbClr val="000000"/>
                </a:solidFill>
                <a:latin typeface="微软雅黑" panose="020B0503020204020204" pitchFamily="34" charset="-122"/>
                <a:ea typeface="微软雅黑" panose="020B0503020204020204" pitchFamily="34" charset="-122"/>
              </a:rPr>
              <a:t>记载了计算机、网络设备、可编程设备等信息处理设备以及通过上述信息处理设备执行计算机程序实现控制和处理的内容。</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情形二，</a:t>
            </a:r>
            <a:r>
              <a:rPr lang="zh-CN" altLang="en-US" sz="2000" dirty="0">
                <a:solidFill>
                  <a:srgbClr val="C00000"/>
                </a:solidFill>
                <a:latin typeface="微软雅黑" panose="020B0503020204020204" pitchFamily="34" charset="-122"/>
                <a:ea typeface="微软雅黑" panose="020B0503020204020204" pitchFamily="34" charset="-122"/>
              </a:rPr>
              <a:t>解决方案</a:t>
            </a:r>
            <a:r>
              <a:rPr lang="zh-CN" altLang="en-US" dirty="0">
                <a:solidFill>
                  <a:srgbClr val="000000"/>
                </a:solidFill>
                <a:latin typeface="微软雅黑" panose="020B0503020204020204" pitchFamily="34" charset="-122"/>
                <a:ea typeface="微软雅黑" panose="020B0503020204020204" pitchFamily="34" charset="-122"/>
              </a:rPr>
              <a:t>未包含计算机、网络设备、可编程设备等信息处理设备，但记载了通过执行计算机程序体现计算机控制和处理的内容。</a:t>
            </a:r>
            <a:endParaRPr lang="en-US" altLang="zh-CN"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思考</a:t>
            </a:r>
            <a:r>
              <a:rPr lang="zh-CN" altLang="en-US" dirty="0">
                <a:solidFill>
                  <a:srgbClr val="000000"/>
                </a:solidFill>
                <a:latin typeface="微软雅黑" panose="020B0503020204020204" pitchFamily="34" charset="-122"/>
                <a:ea typeface="微软雅黑" panose="020B0503020204020204" pitchFamily="34" charset="-122"/>
              </a:rPr>
              <a:t>：是不是只要在权利要求中具备计算机实施的手段，该权利要求就能够符合</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专利法</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第二条二款的规定呢？如果人工智能方案的创新仅在于提出了一个新的算法，当我们在权利要求中限定该算法采用计算机来实现，这样的方案是不是就能够通过二条二款的审查，进而通过新颖性、创造性的审查，从而获得授权呢？</a:t>
            </a:r>
            <a:endParaRPr lang="en-US" altLang="zh-CN"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22805752"/>
      </p:ext>
    </p:extLst>
  </p:cSld>
  <p:clrMapOvr>
    <a:masterClrMapping/>
  </p:clrMapOvr>
  <p:transition>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24</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人工智能领域知识产权创造</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2" name="文本框 1">
            <a:extLst>
              <a:ext uri="{FF2B5EF4-FFF2-40B4-BE49-F238E27FC236}">
                <a16:creationId xmlns:a16="http://schemas.microsoft.com/office/drawing/2014/main" id="{51A95B10-27DA-4F73-A068-12275B576A06}"/>
              </a:ext>
            </a:extLst>
          </p:cNvPr>
          <p:cNvSpPr txBox="1"/>
          <p:nvPr/>
        </p:nvSpPr>
        <p:spPr>
          <a:xfrm>
            <a:off x="515380" y="740063"/>
            <a:ext cx="11161240" cy="5583388"/>
          </a:xfrm>
          <a:prstGeom prst="rect">
            <a:avLst/>
          </a:prstGeom>
          <a:noFill/>
        </p:spPr>
        <p:txBody>
          <a:bodyPr wrap="square" rtlCol="0">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例</a:t>
            </a:r>
            <a:r>
              <a:rPr lang="zh-CN" altLang="en-US" dirty="0">
                <a:solidFill>
                  <a:srgbClr val="000000"/>
                </a:solidFill>
                <a:latin typeface="微软雅黑" panose="020B0503020204020204" pitchFamily="34" charset="-122"/>
                <a:ea typeface="微软雅黑" panose="020B0503020204020204" pitchFamily="34" charset="-122"/>
              </a:rPr>
              <a:t>：一种土地监管抽样方法，其特征在于，所述方法包括：</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获取闲置土地的土地特征，所述土地特征包括土地的面积、单价和购买者特征，所述购买者特征包括购买者购买的土地数量、购买者购买的土地中闲置的土地数量；</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获取未闲置土地的土地特征；</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获取待抽样土地的土地特征；</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根据所述闲置土地的土地特征、未闲置土地的土地特征、待抽样土地的土地特征，</a:t>
            </a:r>
            <a:r>
              <a:rPr lang="zh-CN" altLang="en-US" sz="2000" dirty="0">
                <a:solidFill>
                  <a:srgbClr val="C00000"/>
                </a:solidFill>
                <a:latin typeface="微软雅黑" panose="020B0503020204020204" pitchFamily="34" charset="-122"/>
                <a:ea typeface="微软雅黑" panose="020B0503020204020204" pitchFamily="34" charset="-122"/>
              </a:rPr>
              <a:t>通过智能应用程序</a:t>
            </a:r>
            <a:r>
              <a:rPr lang="zh-CN" altLang="en-US" dirty="0">
                <a:solidFill>
                  <a:srgbClr val="000000"/>
                </a:solidFill>
                <a:latin typeface="微软雅黑" panose="020B0503020204020204" pitchFamily="34" charset="-122"/>
                <a:ea typeface="微软雅黑" panose="020B0503020204020204" pitchFamily="34" charset="-122"/>
              </a:rPr>
              <a:t>实现土地闲置概率的计算。</a:t>
            </a:r>
            <a:endParaRPr lang="en-US" altLang="zh-CN" dirty="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征求意见稿</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该解决方案是通过设置待抽样土地闲置可能性的计算要素从而提供一种土地监管抽样方法。该解决方案未记载任何计算机等信息处理设备以及通过上述信息处理设备执行计算机程序实现控制和处理的内容。虽然该方案记载了通过智能应用程序实现土地闲置概率的计算，但是仅记载通过智能应用程序实现土地闲置概率的计算不能体现出计算机对抽样过程的控制和处理。该方案所采用的手段是根据人为设定的指标来计算待抽样土地闲置概率，不构成技术手段，所要解决的问题是随机抽样导致不利于监管的问题，不构成技术问题，获得的效果仅仅是提高土地抽样的针对性，以便对土地进行有效监管，不是技术效果。</a:t>
            </a:r>
          </a:p>
        </p:txBody>
      </p:sp>
      <p:sp>
        <p:nvSpPr>
          <p:cNvPr id="12" name="文本框 11">
            <a:extLst>
              <a:ext uri="{FF2B5EF4-FFF2-40B4-BE49-F238E27FC236}">
                <a16:creationId xmlns:a16="http://schemas.microsoft.com/office/drawing/2014/main" id="{C3E2A41C-2C39-416F-980A-DE47F50872AB}"/>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人工智能专利保护客体</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4049015887"/>
      </p:ext>
    </p:extLst>
  </p:cSld>
  <p:clrMapOvr>
    <a:masterClrMapping/>
  </p:clrMapOvr>
  <p:transition>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25</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人工智能领域知识产权创造</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0" name="文本框 9">
            <a:extLst>
              <a:ext uri="{FF2B5EF4-FFF2-40B4-BE49-F238E27FC236}">
                <a16:creationId xmlns:a16="http://schemas.microsoft.com/office/drawing/2014/main" id="{8AAE560E-A61D-40F2-AB00-21CFC425E9D3}"/>
              </a:ext>
            </a:extLst>
          </p:cNvPr>
          <p:cNvSpPr txBox="1"/>
          <p:nvPr/>
        </p:nvSpPr>
        <p:spPr>
          <a:xfrm>
            <a:off x="515380" y="1333722"/>
            <a:ext cx="11161240" cy="4336893"/>
          </a:xfrm>
          <a:prstGeom prst="rect">
            <a:avLst/>
          </a:prstGeom>
          <a:noFill/>
        </p:spPr>
        <p:txBody>
          <a:bodyPr wrap="square" rtlCol="0">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结论</a:t>
            </a:r>
            <a:r>
              <a:rPr lang="zh-CN" altLang="en-US" dirty="0">
                <a:solidFill>
                  <a:srgbClr val="000000"/>
                </a:solidFill>
                <a:latin typeface="微软雅黑" panose="020B0503020204020204" pitchFamily="34" charset="-122"/>
                <a:ea typeface="微软雅黑" panose="020B0503020204020204" pitchFamily="34" charset="-122"/>
              </a:rPr>
              <a:t>：并不是权利要求中具备满足“情形一”或者“情形二”的计算机实施的技术手段就可以了，在分析手段是否为计算机实施的技术手段之前，先要明确该手段</a:t>
            </a:r>
            <a:r>
              <a:rPr lang="zh-CN" altLang="en-US" sz="2000" dirty="0">
                <a:solidFill>
                  <a:srgbClr val="C00000"/>
                </a:solidFill>
                <a:latin typeface="微软雅黑" panose="020B0503020204020204" pitchFamily="34" charset="-122"/>
                <a:ea typeface="微软雅黑" panose="020B0503020204020204" pitchFamily="34" charset="-122"/>
              </a:rPr>
              <a:t>是否是用以解决申请文件中所声称要解决的问题的手段</a:t>
            </a:r>
            <a:r>
              <a:rPr lang="zh-CN" altLang="en-US" dirty="0">
                <a:solidFill>
                  <a:srgbClr val="000000"/>
                </a:solidFill>
                <a:latin typeface="微软雅黑" panose="020B0503020204020204" pitchFamily="34" charset="-122"/>
                <a:ea typeface="微软雅黑" panose="020B0503020204020204" pitchFamily="34" charset="-122"/>
              </a:rPr>
              <a:t>，只有具备此种逻辑关系，该手段才是</a:t>
            </a:r>
            <a:r>
              <a:rPr lang="zh-CN" altLang="en-US" sz="2000" dirty="0">
                <a:solidFill>
                  <a:srgbClr val="C00000"/>
                </a:solidFill>
                <a:latin typeface="微软雅黑" panose="020B0503020204020204" pitchFamily="34" charset="-122"/>
                <a:ea typeface="微软雅黑" panose="020B0503020204020204" pitchFamily="34" charset="-122"/>
              </a:rPr>
              <a:t>“解决方案”所利用的手段</a:t>
            </a:r>
            <a:r>
              <a:rPr lang="zh-CN" altLang="en-US" dirty="0">
                <a:solidFill>
                  <a:srgbClr val="000000"/>
                </a:solidFill>
                <a:latin typeface="微软雅黑" panose="020B0503020204020204" pitchFamily="34" charset="-122"/>
                <a:ea typeface="微软雅黑" panose="020B0503020204020204" pitchFamily="34" charset="-122"/>
              </a:rPr>
              <a:t>，进而在该手段符合“情形一”或“情形二”时，其才是计算机实施的技术手段，才能由此确定方案解决了技术问题、带来了技术效果，符合专利法二条二款的规定；</a:t>
            </a:r>
            <a:endParaRPr lang="en-US" altLang="zh-CN"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反之，如果权利要求中满足“情形一”或“情形二”要求的手段并非用以解决申请文件中所声称的问题，则该手段并非是“解决方案”所利用的手段，如果“解决方案”所利用的手段中也并不包括计算机实施的手段，那么，该方案仍然不满足</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专利法</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二条二款的要求。</a:t>
            </a:r>
            <a:endParaRPr lang="en-US" altLang="zh-CN"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尽管该案例的权利要求中具备“通过智能应用程序实现土地闲置概率的计算”这一内容，但由于该内容“不能体现出计算机对抽样过程的控制和处理”，由此并不属于“解决方案”的一部分。</a:t>
            </a: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3C8B1BA0-3093-4778-9F42-0C3A6E7391F0}"/>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人工智能专利保护客体</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1777042414"/>
      </p:ext>
    </p:extLst>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26</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人工智能领域知识产权创造</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0" name="文本框 9">
            <a:extLst>
              <a:ext uri="{FF2B5EF4-FFF2-40B4-BE49-F238E27FC236}">
                <a16:creationId xmlns:a16="http://schemas.microsoft.com/office/drawing/2014/main" id="{A6F146B6-1632-433A-932B-45FBFB48F89D}"/>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人工智能专利保护客体</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12" name="文本框 11">
            <a:extLst>
              <a:ext uri="{FF2B5EF4-FFF2-40B4-BE49-F238E27FC236}">
                <a16:creationId xmlns:a16="http://schemas.microsoft.com/office/drawing/2014/main" id="{A9C954C7-A02E-4B86-A215-0B8870FD6013}"/>
              </a:ext>
            </a:extLst>
          </p:cNvPr>
          <p:cNvSpPr txBox="1"/>
          <p:nvPr/>
        </p:nvSpPr>
        <p:spPr>
          <a:xfrm>
            <a:off x="515380" y="798888"/>
            <a:ext cx="11161240" cy="5260223"/>
          </a:xfrm>
          <a:prstGeom prst="rect">
            <a:avLst/>
          </a:prstGeom>
          <a:noFill/>
        </p:spPr>
        <p:txBody>
          <a:bodyPr wrap="square" rtlCol="0">
            <a:spAutoFit/>
          </a:bodyPr>
          <a:lstStyle/>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通过创造性判断实现对于专利保护客体的兜底判断</a:t>
            </a:r>
            <a:endParaRPr lang="en-US" altLang="zh-CN" dirty="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专利审查指南</a:t>
            </a:r>
            <a:r>
              <a:rPr lang="en-US" altLang="zh-CN" sz="2000" dirty="0">
                <a:solidFill>
                  <a:srgbClr val="C00000"/>
                </a:solidFill>
                <a:latin typeface="微软雅黑" panose="020B0503020204020204" pitchFamily="34" charset="-122"/>
                <a:ea typeface="微软雅黑" panose="020B0503020204020204" pitchFamily="34" charset="-122"/>
              </a:rPr>
              <a:t>2020》</a:t>
            </a:r>
            <a:r>
              <a:rPr lang="zh-CN" altLang="en-US" dirty="0">
                <a:solidFill>
                  <a:srgbClr val="000000"/>
                </a:solidFill>
                <a:latin typeface="微软雅黑" panose="020B0503020204020204" pitchFamily="34" charset="-122"/>
                <a:ea typeface="微软雅黑" panose="020B0503020204020204" pitchFamily="34" charset="-122"/>
              </a:rPr>
              <a:t>：如果算法特征或商业规则和方法特征与技术特征之间</a:t>
            </a:r>
            <a:r>
              <a:rPr lang="zh-CN" altLang="en-US" sz="2000" dirty="0">
                <a:solidFill>
                  <a:srgbClr val="C00000"/>
                </a:solidFill>
                <a:latin typeface="微软雅黑" panose="020B0503020204020204" pitchFamily="34" charset="-122"/>
                <a:ea typeface="微软雅黑" panose="020B0503020204020204" pitchFamily="34" charset="-122"/>
              </a:rPr>
              <a:t>“功能上彼此相互支持、存在相互作用关系”</a:t>
            </a:r>
            <a:r>
              <a:rPr lang="zh-CN" altLang="en-US" dirty="0">
                <a:solidFill>
                  <a:srgbClr val="000000"/>
                </a:solidFill>
                <a:latin typeface="微软雅黑" panose="020B0503020204020204" pitchFamily="34" charset="-122"/>
                <a:ea typeface="微软雅黑" panose="020B0503020204020204" pitchFamily="34" charset="-122"/>
              </a:rPr>
              <a:t>，则应该将该特征与所述技术特征作为一个整体来加以考虑。反之，则应将这两个特征分别作为独立的两个特征来进行评判。</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前者：在该“整体”特征没有被现有技术公开的情况下，该方案是具备创造性的，具有获得专利权的可能；</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后者，在其他技术特征被现有技术公开的情况下，即使算法存在改进，也会由于其并没有提供技术上的贡献而在创造性评判过程中被考虑，从而使得该方案不符合创造性的要求，无法获得授权。实际上体现出如果方案的改进仅仅在于算法的创新，那么，即使将其“包装”为采用计算机来实施，也无法获得授权。</a:t>
            </a:r>
            <a:endParaRPr lang="en-US" altLang="zh-CN" dirty="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征求意见稿</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：如果权利要求中的算法实现了对计算机系统内部性能的改进，提升了硬件的运算效率和执行效果，包括</a:t>
            </a:r>
            <a:r>
              <a:rPr lang="zh-CN" altLang="en-US" sz="2000" dirty="0">
                <a:solidFill>
                  <a:srgbClr val="C00000"/>
                </a:solidFill>
                <a:latin typeface="微软雅黑" panose="020B0503020204020204" pitchFamily="34" charset="-122"/>
                <a:ea typeface="微软雅黑" panose="020B0503020204020204" pitchFamily="34" charset="-122"/>
              </a:rPr>
              <a:t>减少数据存储量、减少数据传输量、提高硬件处理速度</a:t>
            </a:r>
            <a:r>
              <a:rPr lang="zh-CN" altLang="en-US" dirty="0">
                <a:solidFill>
                  <a:srgbClr val="000000"/>
                </a:solidFill>
                <a:latin typeface="微软雅黑" panose="020B0503020204020204" pitchFamily="34" charset="-122"/>
                <a:ea typeface="微软雅黑" panose="020B0503020204020204" pitchFamily="34" charset="-122"/>
              </a:rPr>
              <a:t>等，那么可以认为该算法特征与技术特征功能上彼此相互支持、存在相互作用关系，在进行创造性审查时，应当考虑所述的算法特征对技术方案作出的贡献。</a:t>
            </a:r>
          </a:p>
        </p:txBody>
      </p:sp>
    </p:spTree>
    <p:extLst>
      <p:ext uri="{BB962C8B-B14F-4D97-AF65-F5344CB8AC3E}">
        <p14:creationId xmlns:p14="http://schemas.microsoft.com/office/powerpoint/2010/main" val="3479659955"/>
      </p:ext>
    </p:extLst>
  </p:cSld>
  <p:clrMapOvr>
    <a:masterClrMapping/>
  </p:clrMapOvr>
  <p:transition>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27</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目录</a:t>
            </a:r>
          </a:p>
        </p:txBody>
      </p:sp>
      <p:pic>
        <p:nvPicPr>
          <p:cNvPr id="24" name="图片 23">
            <a:extLst>
              <a:ext uri="{FF2B5EF4-FFF2-40B4-BE49-F238E27FC236}">
                <a16:creationId xmlns:a16="http://schemas.microsoft.com/office/drawing/2014/main" id="{5395FEAE-B472-4E54-8329-6CA54DB5A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cxnSp>
        <p:nvCxnSpPr>
          <p:cNvPr id="31" name="直接连接符 30">
            <a:extLst>
              <a:ext uri="{FF2B5EF4-FFF2-40B4-BE49-F238E27FC236}">
                <a16:creationId xmlns:a16="http://schemas.microsoft.com/office/drawing/2014/main" id="{FF559B03-144A-447A-BA24-00F48AA2B732}"/>
              </a:ext>
            </a:extLst>
          </p:cNvPr>
          <p:cNvCxnSpPr/>
          <p:nvPr/>
        </p:nvCxnSpPr>
        <p:spPr>
          <a:xfrm>
            <a:off x="0" y="3679898"/>
            <a:ext cx="12192000" cy="0"/>
          </a:xfrm>
          <a:prstGeom prst="line">
            <a:avLst/>
          </a:prstGeom>
          <a:noFill/>
          <a:ln w="19050" cap="flat" cmpd="sng" algn="ctr">
            <a:solidFill>
              <a:srgbClr val="D90012"/>
            </a:solidFill>
            <a:prstDash val="sysDash"/>
            <a:miter lim="800000"/>
          </a:ln>
          <a:effectLst/>
        </p:spPr>
      </p:cxnSp>
      <p:grpSp>
        <p:nvGrpSpPr>
          <p:cNvPr id="32" name="组合 31">
            <a:extLst>
              <a:ext uri="{FF2B5EF4-FFF2-40B4-BE49-F238E27FC236}">
                <a16:creationId xmlns:a16="http://schemas.microsoft.com/office/drawing/2014/main" id="{A4CC4D63-FF47-4547-BB0B-E7D76C841600}"/>
              </a:ext>
            </a:extLst>
          </p:cNvPr>
          <p:cNvGrpSpPr/>
          <p:nvPr/>
        </p:nvGrpSpPr>
        <p:grpSpPr>
          <a:xfrm>
            <a:off x="119336" y="1277262"/>
            <a:ext cx="1105637" cy="2522681"/>
            <a:chOff x="466878" y="1023579"/>
            <a:chExt cx="829228" cy="1892011"/>
          </a:xfrm>
        </p:grpSpPr>
        <p:cxnSp>
          <p:nvCxnSpPr>
            <p:cNvPr id="33" name="直接连接符 32">
              <a:extLst>
                <a:ext uri="{FF2B5EF4-FFF2-40B4-BE49-F238E27FC236}">
                  <a16:creationId xmlns:a16="http://schemas.microsoft.com/office/drawing/2014/main" id="{2135F37B-7D4C-4884-80D7-55F849743E21}"/>
                </a:ext>
              </a:extLst>
            </p:cNvPr>
            <p:cNvCxnSpPr/>
            <p:nvPr/>
          </p:nvCxnSpPr>
          <p:spPr>
            <a:xfrm>
              <a:off x="881492" y="1888431"/>
              <a:ext cx="0" cy="900000"/>
            </a:xfrm>
            <a:prstGeom prst="line">
              <a:avLst/>
            </a:prstGeom>
            <a:noFill/>
            <a:ln w="6350" cap="flat" cmpd="sng" algn="ctr">
              <a:solidFill>
                <a:srgbClr val="D90012"/>
              </a:solidFill>
              <a:prstDash val="solid"/>
              <a:miter lim="800000"/>
            </a:ln>
            <a:effectLst/>
          </p:spPr>
        </p:cxnSp>
        <p:sp>
          <p:nvSpPr>
            <p:cNvPr id="34" name="椭圆 33">
              <a:extLst>
                <a:ext uri="{FF2B5EF4-FFF2-40B4-BE49-F238E27FC236}">
                  <a16:creationId xmlns:a16="http://schemas.microsoft.com/office/drawing/2014/main" id="{2784174A-2AD3-4FE5-A007-84234059DC43}"/>
                </a:ext>
              </a:extLst>
            </p:cNvPr>
            <p:cNvSpPr/>
            <p:nvPr/>
          </p:nvSpPr>
          <p:spPr>
            <a:xfrm>
              <a:off x="79149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椭圆 43">
              <a:extLst>
                <a:ext uri="{FF2B5EF4-FFF2-40B4-BE49-F238E27FC236}">
                  <a16:creationId xmlns:a16="http://schemas.microsoft.com/office/drawing/2014/main" id="{004386EE-5D11-494C-B972-E37DA5AD8435}"/>
                </a:ext>
              </a:extLst>
            </p:cNvPr>
            <p:cNvSpPr/>
            <p:nvPr/>
          </p:nvSpPr>
          <p:spPr>
            <a:xfrm>
              <a:off x="46687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椭圆 44">
              <a:extLst>
                <a:ext uri="{FF2B5EF4-FFF2-40B4-BE49-F238E27FC236}">
                  <a16:creationId xmlns:a16="http://schemas.microsoft.com/office/drawing/2014/main" id="{3E70C003-96D8-4D7C-AFD0-14A652C07923}"/>
                </a:ext>
              </a:extLst>
            </p:cNvPr>
            <p:cNvSpPr/>
            <p:nvPr/>
          </p:nvSpPr>
          <p:spPr>
            <a:xfrm>
              <a:off x="580885"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01</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46" name="组合 45">
            <a:extLst>
              <a:ext uri="{FF2B5EF4-FFF2-40B4-BE49-F238E27FC236}">
                <a16:creationId xmlns:a16="http://schemas.microsoft.com/office/drawing/2014/main" id="{F4434179-A3AF-466D-8425-6C7C72A41B70}"/>
              </a:ext>
            </a:extLst>
          </p:cNvPr>
          <p:cNvGrpSpPr/>
          <p:nvPr/>
        </p:nvGrpSpPr>
        <p:grpSpPr>
          <a:xfrm>
            <a:off x="1343472" y="3559898"/>
            <a:ext cx="1105637" cy="2565856"/>
            <a:chOff x="1547664" y="2735590"/>
            <a:chExt cx="829228" cy="1924392"/>
          </a:xfrm>
        </p:grpSpPr>
        <p:cxnSp>
          <p:nvCxnSpPr>
            <p:cNvPr id="47" name="直接连接符 46">
              <a:extLst>
                <a:ext uri="{FF2B5EF4-FFF2-40B4-BE49-F238E27FC236}">
                  <a16:creationId xmlns:a16="http://schemas.microsoft.com/office/drawing/2014/main" id="{094CC10A-8BE3-42E3-93EB-D37ECED83384}"/>
                </a:ext>
              </a:extLst>
            </p:cNvPr>
            <p:cNvCxnSpPr/>
            <p:nvPr/>
          </p:nvCxnSpPr>
          <p:spPr>
            <a:xfrm>
              <a:off x="1962278" y="2825590"/>
              <a:ext cx="0" cy="900000"/>
            </a:xfrm>
            <a:prstGeom prst="line">
              <a:avLst/>
            </a:prstGeom>
            <a:noFill/>
            <a:ln w="6350" cap="flat" cmpd="sng" algn="ctr">
              <a:solidFill>
                <a:srgbClr val="D90012"/>
              </a:solidFill>
              <a:prstDash val="solid"/>
              <a:miter lim="800000"/>
            </a:ln>
            <a:effectLst/>
          </p:spPr>
        </p:cxnSp>
        <p:sp>
          <p:nvSpPr>
            <p:cNvPr id="48" name="椭圆 47">
              <a:extLst>
                <a:ext uri="{FF2B5EF4-FFF2-40B4-BE49-F238E27FC236}">
                  <a16:creationId xmlns:a16="http://schemas.microsoft.com/office/drawing/2014/main" id="{750A9350-201D-4D6B-9B57-1156C731A545}"/>
                </a:ext>
              </a:extLst>
            </p:cNvPr>
            <p:cNvSpPr/>
            <p:nvPr/>
          </p:nvSpPr>
          <p:spPr>
            <a:xfrm>
              <a:off x="187227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椭圆 48">
              <a:extLst>
                <a:ext uri="{FF2B5EF4-FFF2-40B4-BE49-F238E27FC236}">
                  <a16:creationId xmlns:a16="http://schemas.microsoft.com/office/drawing/2014/main" id="{CD77CEE6-9C55-44C5-8788-FD0325016BF3}"/>
                </a:ext>
              </a:extLst>
            </p:cNvPr>
            <p:cNvSpPr/>
            <p:nvPr/>
          </p:nvSpPr>
          <p:spPr>
            <a:xfrm>
              <a:off x="1547664" y="3830754"/>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a:extLst>
                <a:ext uri="{FF2B5EF4-FFF2-40B4-BE49-F238E27FC236}">
                  <a16:creationId xmlns:a16="http://schemas.microsoft.com/office/drawing/2014/main" id="{F9841F36-58E6-4D0F-BBD3-0D5861AE27E0}"/>
                </a:ext>
              </a:extLst>
            </p:cNvPr>
            <p:cNvSpPr/>
            <p:nvPr/>
          </p:nvSpPr>
          <p:spPr>
            <a:xfrm>
              <a:off x="1661671" y="3944755"/>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02</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1" name="组合 50">
            <a:extLst>
              <a:ext uri="{FF2B5EF4-FFF2-40B4-BE49-F238E27FC236}">
                <a16:creationId xmlns:a16="http://schemas.microsoft.com/office/drawing/2014/main" id="{C552910D-1AB7-4574-880E-4285D8A5E9ED}"/>
              </a:ext>
            </a:extLst>
          </p:cNvPr>
          <p:cNvGrpSpPr/>
          <p:nvPr/>
        </p:nvGrpSpPr>
        <p:grpSpPr>
          <a:xfrm>
            <a:off x="2639616" y="3559898"/>
            <a:ext cx="1105637" cy="1688208"/>
            <a:chOff x="2950684" y="2735590"/>
            <a:chExt cx="829228" cy="1266156"/>
          </a:xfrm>
        </p:grpSpPr>
        <p:cxnSp>
          <p:nvCxnSpPr>
            <p:cNvPr id="52" name="直接连接符 51">
              <a:extLst>
                <a:ext uri="{FF2B5EF4-FFF2-40B4-BE49-F238E27FC236}">
                  <a16:creationId xmlns:a16="http://schemas.microsoft.com/office/drawing/2014/main" id="{6337BA92-7245-4503-BC13-A5D2F12AF420}"/>
                </a:ext>
              </a:extLst>
            </p:cNvPr>
            <p:cNvCxnSpPr/>
            <p:nvPr/>
          </p:nvCxnSpPr>
          <p:spPr>
            <a:xfrm>
              <a:off x="3365298" y="2825590"/>
              <a:ext cx="0" cy="900000"/>
            </a:xfrm>
            <a:prstGeom prst="line">
              <a:avLst/>
            </a:prstGeom>
            <a:noFill/>
            <a:ln w="6350" cap="flat" cmpd="sng" algn="ctr">
              <a:solidFill>
                <a:srgbClr val="D90012"/>
              </a:solidFill>
              <a:prstDash val="solid"/>
              <a:miter lim="800000"/>
            </a:ln>
            <a:effectLst/>
          </p:spPr>
        </p:cxnSp>
        <p:sp>
          <p:nvSpPr>
            <p:cNvPr id="53" name="椭圆 52">
              <a:extLst>
                <a:ext uri="{FF2B5EF4-FFF2-40B4-BE49-F238E27FC236}">
                  <a16:creationId xmlns:a16="http://schemas.microsoft.com/office/drawing/2014/main" id="{B2AE7B6E-4FCC-45AA-B32F-A0BFBE276529}"/>
                </a:ext>
              </a:extLst>
            </p:cNvPr>
            <p:cNvSpPr/>
            <p:nvPr/>
          </p:nvSpPr>
          <p:spPr>
            <a:xfrm>
              <a:off x="327529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a:extLst>
                <a:ext uri="{FF2B5EF4-FFF2-40B4-BE49-F238E27FC236}">
                  <a16:creationId xmlns:a16="http://schemas.microsoft.com/office/drawing/2014/main" id="{36459FA5-91E9-4553-A967-8847C476509D}"/>
                </a:ext>
              </a:extLst>
            </p:cNvPr>
            <p:cNvSpPr/>
            <p:nvPr/>
          </p:nvSpPr>
          <p:spPr>
            <a:xfrm>
              <a:off x="295068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a:extLst>
                <a:ext uri="{FF2B5EF4-FFF2-40B4-BE49-F238E27FC236}">
                  <a16:creationId xmlns:a16="http://schemas.microsoft.com/office/drawing/2014/main" id="{F2CA3ED2-45E6-4566-9A32-42D45C785992}"/>
                </a:ext>
              </a:extLst>
            </p:cNvPr>
            <p:cNvSpPr/>
            <p:nvPr/>
          </p:nvSpPr>
          <p:spPr>
            <a:xfrm>
              <a:off x="306469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03</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6" name="组合 55">
            <a:extLst>
              <a:ext uri="{FF2B5EF4-FFF2-40B4-BE49-F238E27FC236}">
                <a16:creationId xmlns:a16="http://schemas.microsoft.com/office/drawing/2014/main" id="{63BA790C-7E60-4FC5-AB0C-9FE16C1A377C}"/>
              </a:ext>
            </a:extLst>
          </p:cNvPr>
          <p:cNvGrpSpPr/>
          <p:nvPr/>
        </p:nvGrpSpPr>
        <p:grpSpPr>
          <a:xfrm>
            <a:off x="3973364" y="1277262"/>
            <a:ext cx="1105637" cy="2522681"/>
            <a:chOff x="4283968" y="1023579"/>
            <a:chExt cx="829228" cy="1892011"/>
          </a:xfrm>
        </p:grpSpPr>
        <p:cxnSp>
          <p:nvCxnSpPr>
            <p:cNvPr id="57" name="直接连接符 56">
              <a:extLst>
                <a:ext uri="{FF2B5EF4-FFF2-40B4-BE49-F238E27FC236}">
                  <a16:creationId xmlns:a16="http://schemas.microsoft.com/office/drawing/2014/main" id="{17C6B94A-5AC8-4BAF-8641-76ACC457E041}"/>
                </a:ext>
              </a:extLst>
            </p:cNvPr>
            <p:cNvCxnSpPr/>
            <p:nvPr/>
          </p:nvCxnSpPr>
          <p:spPr>
            <a:xfrm>
              <a:off x="4698582" y="1876069"/>
              <a:ext cx="0" cy="900000"/>
            </a:xfrm>
            <a:prstGeom prst="line">
              <a:avLst/>
            </a:prstGeom>
            <a:noFill/>
            <a:ln w="6350" cap="flat" cmpd="sng" algn="ctr">
              <a:solidFill>
                <a:srgbClr val="D90012"/>
              </a:solidFill>
              <a:prstDash val="solid"/>
              <a:miter lim="800000"/>
            </a:ln>
            <a:effectLst/>
          </p:spPr>
        </p:cxnSp>
        <p:sp>
          <p:nvSpPr>
            <p:cNvPr id="58" name="椭圆 57">
              <a:extLst>
                <a:ext uri="{FF2B5EF4-FFF2-40B4-BE49-F238E27FC236}">
                  <a16:creationId xmlns:a16="http://schemas.microsoft.com/office/drawing/2014/main" id="{FD7E47B6-B4C4-4752-A069-4A2417E8C78E}"/>
                </a:ext>
              </a:extLst>
            </p:cNvPr>
            <p:cNvSpPr/>
            <p:nvPr/>
          </p:nvSpPr>
          <p:spPr>
            <a:xfrm>
              <a:off x="460858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a:extLst>
                <a:ext uri="{FF2B5EF4-FFF2-40B4-BE49-F238E27FC236}">
                  <a16:creationId xmlns:a16="http://schemas.microsoft.com/office/drawing/2014/main" id="{479772FF-3FC5-4261-8106-C4954BDF4631}"/>
                </a:ext>
              </a:extLst>
            </p:cNvPr>
            <p:cNvSpPr/>
            <p:nvPr/>
          </p:nvSpPr>
          <p:spPr>
            <a:xfrm>
              <a:off x="428396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a:extLst>
                <a:ext uri="{FF2B5EF4-FFF2-40B4-BE49-F238E27FC236}">
                  <a16:creationId xmlns:a16="http://schemas.microsoft.com/office/drawing/2014/main" id="{2F183550-96CC-439B-9BFD-CF99AA11E68E}"/>
                </a:ext>
              </a:extLst>
            </p:cNvPr>
            <p:cNvSpPr/>
            <p:nvPr/>
          </p:nvSpPr>
          <p:spPr>
            <a:xfrm>
              <a:off x="4397968"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04</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1" name="组合 60">
            <a:extLst>
              <a:ext uri="{FF2B5EF4-FFF2-40B4-BE49-F238E27FC236}">
                <a16:creationId xmlns:a16="http://schemas.microsoft.com/office/drawing/2014/main" id="{73F06879-8AD7-49CF-AD8B-2B0C9D2B2F1D}"/>
              </a:ext>
            </a:extLst>
          </p:cNvPr>
          <p:cNvGrpSpPr/>
          <p:nvPr/>
        </p:nvGrpSpPr>
        <p:grpSpPr>
          <a:xfrm>
            <a:off x="5447928" y="2227221"/>
            <a:ext cx="1105637" cy="1572677"/>
            <a:chOff x="5691315" y="1736082"/>
            <a:chExt cx="829228" cy="1179508"/>
          </a:xfrm>
        </p:grpSpPr>
        <p:cxnSp>
          <p:nvCxnSpPr>
            <p:cNvPr id="62" name="直接连接符 61">
              <a:extLst>
                <a:ext uri="{FF2B5EF4-FFF2-40B4-BE49-F238E27FC236}">
                  <a16:creationId xmlns:a16="http://schemas.microsoft.com/office/drawing/2014/main" id="{F78B6B70-E98F-4CCA-97C4-25E6E7CD452A}"/>
                </a:ext>
              </a:extLst>
            </p:cNvPr>
            <p:cNvCxnSpPr/>
            <p:nvPr/>
          </p:nvCxnSpPr>
          <p:spPr>
            <a:xfrm>
              <a:off x="6105928" y="2015590"/>
              <a:ext cx="0" cy="900000"/>
            </a:xfrm>
            <a:prstGeom prst="line">
              <a:avLst/>
            </a:prstGeom>
            <a:noFill/>
            <a:ln w="6350" cap="flat" cmpd="sng" algn="ctr">
              <a:solidFill>
                <a:srgbClr val="D90012"/>
              </a:solidFill>
              <a:prstDash val="solid"/>
              <a:miter lim="800000"/>
            </a:ln>
            <a:effectLst/>
          </p:spPr>
        </p:cxnSp>
        <p:sp>
          <p:nvSpPr>
            <p:cNvPr id="63" name="椭圆 62">
              <a:extLst>
                <a:ext uri="{FF2B5EF4-FFF2-40B4-BE49-F238E27FC236}">
                  <a16:creationId xmlns:a16="http://schemas.microsoft.com/office/drawing/2014/main" id="{19BA2109-5A6D-4EC9-8391-B977816B5BD2}"/>
                </a:ext>
              </a:extLst>
            </p:cNvPr>
            <p:cNvSpPr/>
            <p:nvPr/>
          </p:nvSpPr>
          <p:spPr>
            <a:xfrm>
              <a:off x="6015929"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a:extLst>
                <a:ext uri="{FF2B5EF4-FFF2-40B4-BE49-F238E27FC236}">
                  <a16:creationId xmlns:a16="http://schemas.microsoft.com/office/drawing/2014/main" id="{79CF385C-7D03-4A94-8B2A-609B9E4320B5}"/>
                </a:ext>
              </a:extLst>
            </p:cNvPr>
            <p:cNvSpPr/>
            <p:nvPr/>
          </p:nvSpPr>
          <p:spPr>
            <a:xfrm>
              <a:off x="5691315" y="1736082"/>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5" name="椭圆 64">
              <a:extLst>
                <a:ext uri="{FF2B5EF4-FFF2-40B4-BE49-F238E27FC236}">
                  <a16:creationId xmlns:a16="http://schemas.microsoft.com/office/drawing/2014/main" id="{3BAF979F-9A5F-4B75-9F45-A2B20897B6A8}"/>
                </a:ext>
              </a:extLst>
            </p:cNvPr>
            <p:cNvSpPr/>
            <p:nvPr/>
          </p:nvSpPr>
          <p:spPr>
            <a:xfrm>
              <a:off x="5805322" y="1850083"/>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05</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6" name="组合 65">
            <a:extLst>
              <a:ext uri="{FF2B5EF4-FFF2-40B4-BE49-F238E27FC236}">
                <a16:creationId xmlns:a16="http://schemas.microsoft.com/office/drawing/2014/main" id="{F5649DF0-3945-4911-A8B2-9BA31B06DA06}"/>
              </a:ext>
            </a:extLst>
          </p:cNvPr>
          <p:cNvGrpSpPr/>
          <p:nvPr/>
        </p:nvGrpSpPr>
        <p:grpSpPr>
          <a:xfrm>
            <a:off x="7025971" y="3559898"/>
            <a:ext cx="1105637" cy="1688208"/>
            <a:chOff x="7308304" y="2735590"/>
            <a:chExt cx="829228" cy="1266156"/>
          </a:xfrm>
        </p:grpSpPr>
        <p:cxnSp>
          <p:nvCxnSpPr>
            <p:cNvPr id="67" name="直接连接符 66">
              <a:extLst>
                <a:ext uri="{FF2B5EF4-FFF2-40B4-BE49-F238E27FC236}">
                  <a16:creationId xmlns:a16="http://schemas.microsoft.com/office/drawing/2014/main" id="{1A118C74-6F9F-4AF5-B7D0-065EDCBBCA66}"/>
                </a:ext>
              </a:extLst>
            </p:cNvPr>
            <p:cNvCxnSpPr/>
            <p:nvPr/>
          </p:nvCxnSpPr>
          <p:spPr>
            <a:xfrm>
              <a:off x="7722918" y="2836513"/>
              <a:ext cx="0" cy="900000"/>
            </a:xfrm>
            <a:prstGeom prst="line">
              <a:avLst/>
            </a:prstGeom>
            <a:noFill/>
            <a:ln w="6350" cap="flat" cmpd="sng" algn="ctr">
              <a:solidFill>
                <a:srgbClr val="D90012"/>
              </a:solidFill>
              <a:prstDash val="solid"/>
              <a:miter lim="800000"/>
            </a:ln>
            <a:effectLst/>
          </p:spPr>
        </p:cxnSp>
        <p:sp>
          <p:nvSpPr>
            <p:cNvPr id="68" name="椭圆 67">
              <a:extLst>
                <a:ext uri="{FF2B5EF4-FFF2-40B4-BE49-F238E27FC236}">
                  <a16:creationId xmlns:a16="http://schemas.microsoft.com/office/drawing/2014/main" id="{90B5F7EE-5DA6-4A70-9930-D14BBC7682E1}"/>
                </a:ext>
              </a:extLst>
            </p:cNvPr>
            <p:cNvSpPr/>
            <p:nvPr/>
          </p:nvSpPr>
          <p:spPr>
            <a:xfrm>
              <a:off x="763291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9" name="椭圆 68">
              <a:extLst>
                <a:ext uri="{FF2B5EF4-FFF2-40B4-BE49-F238E27FC236}">
                  <a16:creationId xmlns:a16="http://schemas.microsoft.com/office/drawing/2014/main" id="{22EE64A4-D7D5-4544-919B-F6E168DB4D73}"/>
                </a:ext>
              </a:extLst>
            </p:cNvPr>
            <p:cNvSpPr/>
            <p:nvPr/>
          </p:nvSpPr>
          <p:spPr>
            <a:xfrm>
              <a:off x="730830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0" name="椭圆 69">
              <a:extLst>
                <a:ext uri="{FF2B5EF4-FFF2-40B4-BE49-F238E27FC236}">
                  <a16:creationId xmlns:a16="http://schemas.microsoft.com/office/drawing/2014/main" id="{F8BDDFE8-8666-4B37-898A-4E955AD9978B}"/>
                </a:ext>
              </a:extLst>
            </p:cNvPr>
            <p:cNvSpPr/>
            <p:nvPr/>
          </p:nvSpPr>
          <p:spPr>
            <a:xfrm>
              <a:off x="742231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06</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sp>
        <p:nvSpPr>
          <p:cNvPr id="72" name="文本框 71">
            <a:extLst>
              <a:ext uri="{FF2B5EF4-FFF2-40B4-BE49-F238E27FC236}">
                <a16:creationId xmlns:a16="http://schemas.microsoft.com/office/drawing/2014/main" id="{8F04C1FE-FECB-4122-A05C-634B973B8D2D}"/>
              </a:ext>
            </a:extLst>
          </p:cNvPr>
          <p:cNvSpPr txBox="1"/>
          <p:nvPr/>
        </p:nvSpPr>
        <p:spPr>
          <a:xfrm>
            <a:off x="1416368" y="1547891"/>
            <a:ext cx="1415772" cy="461665"/>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项目背景</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3" name="文本框 72">
            <a:extLst>
              <a:ext uri="{FF2B5EF4-FFF2-40B4-BE49-F238E27FC236}">
                <a16:creationId xmlns:a16="http://schemas.microsoft.com/office/drawing/2014/main" id="{FBC28409-F684-4DEA-8AAF-9C078EBA106C}"/>
              </a:ext>
            </a:extLst>
          </p:cNvPr>
          <p:cNvSpPr txBox="1"/>
          <p:nvPr/>
        </p:nvSpPr>
        <p:spPr>
          <a:xfrm>
            <a:off x="3910545" y="4149559"/>
            <a:ext cx="2646878" cy="769441"/>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人工智能产业分析</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智慧金融</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4" name="文本框 73">
            <a:extLst>
              <a:ext uri="{FF2B5EF4-FFF2-40B4-BE49-F238E27FC236}">
                <a16:creationId xmlns:a16="http://schemas.microsoft.com/office/drawing/2014/main" id="{1CB9B591-40FA-4A2C-A728-786882FCA007}"/>
              </a:ext>
            </a:extLst>
          </p:cNvPr>
          <p:cNvSpPr txBox="1"/>
          <p:nvPr/>
        </p:nvSpPr>
        <p:spPr>
          <a:xfrm>
            <a:off x="5202862" y="1052736"/>
            <a:ext cx="3877985"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rgbClr val="C00000"/>
                </a:solidFill>
                <a:latin typeface="微软雅黑" panose="020B0503020204020204" pitchFamily="34" charset="-122"/>
                <a:ea typeface="微软雅黑" panose="020B0503020204020204" pitchFamily="34" charset="-122"/>
              </a:rPr>
              <a:t>人工智能领域知识产权创造</a:t>
            </a:r>
            <a:endParaRPr lang="en-US" altLang="zh-CN" sz="2400" dirty="0">
              <a:solidFill>
                <a:srgbClr val="C00000"/>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人工智能专利保护客体</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rgbClr val="C00000"/>
                </a:solidFill>
                <a:latin typeface="微软雅黑" panose="020B0503020204020204" pitchFamily="34" charset="-122"/>
                <a:ea typeface="微软雅黑" panose="020B0503020204020204" pitchFamily="34" charset="-122"/>
              </a:rPr>
              <a:t>人工智能生成发明的发明人身份</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75" name="文本框 74">
            <a:extLst>
              <a:ext uri="{FF2B5EF4-FFF2-40B4-BE49-F238E27FC236}">
                <a16:creationId xmlns:a16="http://schemas.microsoft.com/office/drawing/2014/main" id="{4C3DB0E1-6471-4377-977A-A339B8AC2A81}"/>
              </a:ext>
            </a:extLst>
          </p:cNvPr>
          <p:cNvSpPr txBox="1"/>
          <p:nvPr/>
        </p:nvSpPr>
        <p:spPr>
          <a:xfrm>
            <a:off x="6775489" y="2324404"/>
            <a:ext cx="5416868"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人工智能领域知识产权保护的司法问题</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侵权诉讼中的举证责任分析</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rPr>
              <a:t>GUI</a:t>
            </a: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外观设计专利保护问题分析</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6" name="文本框 75">
            <a:extLst>
              <a:ext uri="{FF2B5EF4-FFF2-40B4-BE49-F238E27FC236}">
                <a16:creationId xmlns:a16="http://schemas.microsoft.com/office/drawing/2014/main" id="{F1698D55-D051-4E18-8475-A1358153211B}"/>
              </a:ext>
            </a:extLst>
          </p:cNvPr>
          <p:cNvSpPr txBox="1"/>
          <p:nvPr/>
        </p:nvSpPr>
        <p:spPr>
          <a:xfrm>
            <a:off x="2604141" y="5506694"/>
            <a:ext cx="3262432" cy="461665"/>
          </a:xfrm>
          <a:prstGeom prst="rect">
            <a:avLst/>
          </a:prstGeom>
          <a:noFill/>
          <a:effectLst/>
        </p:spPr>
        <p:txBody>
          <a:bodyPr wrap="none" rtlCol="0">
            <a:spAutoFit/>
          </a:bodyPr>
          <a:lstStyle/>
          <a:p>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人工智能的定义与分类</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7" name="文本框 76">
            <a:extLst>
              <a:ext uri="{FF2B5EF4-FFF2-40B4-BE49-F238E27FC236}">
                <a16:creationId xmlns:a16="http://schemas.microsoft.com/office/drawing/2014/main" id="{88FB95AF-2110-4EA6-A356-D9671082AA21}"/>
              </a:ext>
            </a:extLst>
          </p:cNvPr>
          <p:cNvSpPr txBox="1"/>
          <p:nvPr/>
        </p:nvSpPr>
        <p:spPr>
          <a:xfrm>
            <a:off x="6499006" y="5443955"/>
            <a:ext cx="4493538" cy="769441"/>
          </a:xfrm>
          <a:prstGeom prst="rect">
            <a:avLst/>
          </a:prstGeom>
          <a:noFill/>
          <a:effectLst/>
        </p:spPr>
        <p:txBody>
          <a:bodyPr wrap="none" rtlCol="0">
            <a:spAutoFit/>
          </a:bodyPr>
          <a:lstStyle/>
          <a:p>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人工智能领域知识产权风险防控</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开源软件知识产权风险防控</a:t>
            </a:r>
            <a:endParaRPr lang="en-US" altLang="zh-CN" sz="2000" dirty="0">
              <a:solidFill>
                <a:schemeClr val="bg1">
                  <a:lumMod val="60000"/>
                  <a:lumOff val="40000"/>
                </a:schemeClr>
              </a:solidFill>
              <a:latin typeface="Century Gothic" panose="020B0502020202020204" pitchFamily="34" charset="0"/>
              <a:ea typeface="微软雅黑"/>
            </a:endParaRPr>
          </a:p>
        </p:txBody>
      </p:sp>
    </p:spTree>
    <p:extLst>
      <p:ext uri="{BB962C8B-B14F-4D97-AF65-F5344CB8AC3E}">
        <p14:creationId xmlns:p14="http://schemas.microsoft.com/office/powerpoint/2010/main" val="306283539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100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25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50" presetClass="entr" presetSubtype="0" decel="100000"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1000" fill="hold"/>
                                        <p:tgtEl>
                                          <p:spTgt spid="72"/>
                                        </p:tgtEl>
                                        <p:attrNameLst>
                                          <p:attrName>ppt_w</p:attrName>
                                        </p:attrNameLst>
                                      </p:cBhvr>
                                      <p:tavLst>
                                        <p:tav tm="0">
                                          <p:val>
                                            <p:strVal val="#ppt_w+.3"/>
                                          </p:val>
                                        </p:tav>
                                        <p:tav tm="100000">
                                          <p:val>
                                            <p:strVal val="#ppt_w"/>
                                          </p:val>
                                        </p:tav>
                                      </p:tavLst>
                                    </p:anim>
                                    <p:anim calcmode="lin" valueType="num">
                                      <p:cBhvr>
                                        <p:cTn id="43" dur="1000" fill="hold"/>
                                        <p:tgtEl>
                                          <p:spTgt spid="72"/>
                                        </p:tgtEl>
                                        <p:attrNameLst>
                                          <p:attrName>ppt_h</p:attrName>
                                        </p:attrNameLst>
                                      </p:cBhvr>
                                      <p:tavLst>
                                        <p:tav tm="0">
                                          <p:val>
                                            <p:strVal val="#ppt_h"/>
                                          </p:val>
                                        </p:tav>
                                        <p:tav tm="100000">
                                          <p:val>
                                            <p:strVal val="#ppt_h"/>
                                          </p:val>
                                        </p:tav>
                                      </p:tavLst>
                                    </p:anim>
                                    <p:animEffect transition="in" filter="fade">
                                      <p:cBhvr>
                                        <p:cTn id="44" dur="1000"/>
                                        <p:tgtEl>
                                          <p:spTgt spid="72"/>
                                        </p:tgtEl>
                                      </p:cBhvr>
                                    </p:animEffect>
                                  </p:childTnLst>
                                </p:cTn>
                              </p:par>
                              <p:par>
                                <p:cTn id="45" presetID="50" presetClass="entr" presetSubtype="0" decel="100000" fill="hold" grpId="0"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1000" fill="hold"/>
                                        <p:tgtEl>
                                          <p:spTgt spid="73"/>
                                        </p:tgtEl>
                                        <p:attrNameLst>
                                          <p:attrName>ppt_w</p:attrName>
                                        </p:attrNameLst>
                                      </p:cBhvr>
                                      <p:tavLst>
                                        <p:tav tm="0">
                                          <p:val>
                                            <p:strVal val="#ppt_w+.3"/>
                                          </p:val>
                                        </p:tav>
                                        <p:tav tm="100000">
                                          <p:val>
                                            <p:strVal val="#ppt_w"/>
                                          </p:val>
                                        </p:tav>
                                      </p:tavLst>
                                    </p:anim>
                                    <p:anim calcmode="lin" valueType="num">
                                      <p:cBhvr>
                                        <p:cTn id="48" dur="1000" fill="hold"/>
                                        <p:tgtEl>
                                          <p:spTgt spid="73"/>
                                        </p:tgtEl>
                                        <p:attrNameLst>
                                          <p:attrName>ppt_h</p:attrName>
                                        </p:attrNameLst>
                                      </p:cBhvr>
                                      <p:tavLst>
                                        <p:tav tm="0">
                                          <p:val>
                                            <p:strVal val="#ppt_h"/>
                                          </p:val>
                                        </p:tav>
                                        <p:tav tm="100000">
                                          <p:val>
                                            <p:strVal val="#ppt_h"/>
                                          </p:val>
                                        </p:tav>
                                      </p:tavLst>
                                    </p:anim>
                                    <p:animEffect transition="in" filter="fade">
                                      <p:cBhvr>
                                        <p:cTn id="49" dur="1000"/>
                                        <p:tgtEl>
                                          <p:spTgt spid="73"/>
                                        </p:tgtEl>
                                      </p:cBhvr>
                                    </p:animEffect>
                                  </p:childTnLst>
                                </p:cTn>
                              </p:par>
                              <p:par>
                                <p:cTn id="50" presetID="50" presetClass="entr" presetSubtype="0" decel="100000" fill="hold" grpId="0" nodeType="withEffect">
                                  <p:stCondLst>
                                    <p:cond delay="750"/>
                                  </p:stCondLst>
                                  <p:childTnLst>
                                    <p:set>
                                      <p:cBhvr>
                                        <p:cTn id="51" dur="1" fill="hold">
                                          <p:stCondLst>
                                            <p:cond delay="0"/>
                                          </p:stCondLst>
                                        </p:cTn>
                                        <p:tgtEl>
                                          <p:spTgt spid="74"/>
                                        </p:tgtEl>
                                        <p:attrNameLst>
                                          <p:attrName>style.visibility</p:attrName>
                                        </p:attrNameLst>
                                      </p:cBhvr>
                                      <p:to>
                                        <p:strVal val="visible"/>
                                      </p:to>
                                    </p:set>
                                    <p:anim calcmode="lin" valueType="num">
                                      <p:cBhvr>
                                        <p:cTn id="52" dur="1000" fill="hold"/>
                                        <p:tgtEl>
                                          <p:spTgt spid="74"/>
                                        </p:tgtEl>
                                        <p:attrNameLst>
                                          <p:attrName>ppt_w</p:attrName>
                                        </p:attrNameLst>
                                      </p:cBhvr>
                                      <p:tavLst>
                                        <p:tav tm="0">
                                          <p:val>
                                            <p:strVal val="#ppt_w+.3"/>
                                          </p:val>
                                        </p:tav>
                                        <p:tav tm="100000">
                                          <p:val>
                                            <p:strVal val="#ppt_w"/>
                                          </p:val>
                                        </p:tav>
                                      </p:tavLst>
                                    </p:anim>
                                    <p:anim calcmode="lin" valueType="num">
                                      <p:cBhvr>
                                        <p:cTn id="53" dur="1000" fill="hold"/>
                                        <p:tgtEl>
                                          <p:spTgt spid="74"/>
                                        </p:tgtEl>
                                        <p:attrNameLst>
                                          <p:attrName>ppt_h</p:attrName>
                                        </p:attrNameLst>
                                      </p:cBhvr>
                                      <p:tavLst>
                                        <p:tav tm="0">
                                          <p:val>
                                            <p:strVal val="#ppt_h"/>
                                          </p:val>
                                        </p:tav>
                                        <p:tav tm="100000">
                                          <p:val>
                                            <p:strVal val="#ppt_h"/>
                                          </p:val>
                                        </p:tav>
                                      </p:tavLst>
                                    </p:anim>
                                    <p:animEffect transition="in" filter="fade">
                                      <p:cBhvr>
                                        <p:cTn id="54" dur="1000"/>
                                        <p:tgtEl>
                                          <p:spTgt spid="74"/>
                                        </p:tgtEl>
                                      </p:cBhvr>
                                    </p:animEffect>
                                  </p:childTnLst>
                                </p:cTn>
                              </p:par>
                              <p:par>
                                <p:cTn id="55" presetID="50" presetClass="entr" presetSubtype="0" decel="100000" fill="hold" grpId="0" nodeType="withEffect">
                                  <p:stCondLst>
                                    <p:cond delay="1000"/>
                                  </p:stCondLst>
                                  <p:childTnLst>
                                    <p:set>
                                      <p:cBhvr>
                                        <p:cTn id="56" dur="1" fill="hold">
                                          <p:stCondLst>
                                            <p:cond delay="0"/>
                                          </p:stCondLst>
                                        </p:cTn>
                                        <p:tgtEl>
                                          <p:spTgt spid="75"/>
                                        </p:tgtEl>
                                        <p:attrNameLst>
                                          <p:attrName>style.visibility</p:attrName>
                                        </p:attrNameLst>
                                      </p:cBhvr>
                                      <p:to>
                                        <p:strVal val="visible"/>
                                      </p:to>
                                    </p:set>
                                    <p:anim calcmode="lin" valueType="num">
                                      <p:cBhvr>
                                        <p:cTn id="57" dur="1000" fill="hold"/>
                                        <p:tgtEl>
                                          <p:spTgt spid="75"/>
                                        </p:tgtEl>
                                        <p:attrNameLst>
                                          <p:attrName>ppt_w</p:attrName>
                                        </p:attrNameLst>
                                      </p:cBhvr>
                                      <p:tavLst>
                                        <p:tav tm="0">
                                          <p:val>
                                            <p:strVal val="#ppt_w+.3"/>
                                          </p:val>
                                        </p:tav>
                                        <p:tav tm="100000">
                                          <p:val>
                                            <p:strVal val="#ppt_w"/>
                                          </p:val>
                                        </p:tav>
                                      </p:tavLst>
                                    </p:anim>
                                    <p:anim calcmode="lin" valueType="num">
                                      <p:cBhvr>
                                        <p:cTn id="58" dur="1000" fill="hold"/>
                                        <p:tgtEl>
                                          <p:spTgt spid="75"/>
                                        </p:tgtEl>
                                        <p:attrNameLst>
                                          <p:attrName>ppt_h</p:attrName>
                                        </p:attrNameLst>
                                      </p:cBhvr>
                                      <p:tavLst>
                                        <p:tav tm="0">
                                          <p:val>
                                            <p:strVal val="#ppt_h"/>
                                          </p:val>
                                        </p:tav>
                                        <p:tav tm="100000">
                                          <p:val>
                                            <p:strVal val="#ppt_h"/>
                                          </p:val>
                                        </p:tav>
                                      </p:tavLst>
                                    </p:anim>
                                    <p:animEffect transition="in" filter="fade">
                                      <p:cBhvr>
                                        <p:cTn id="59" dur="1000"/>
                                        <p:tgtEl>
                                          <p:spTgt spid="75"/>
                                        </p:tgtEl>
                                      </p:cBhvr>
                                    </p:animEffect>
                                  </p:childTnLst>
                                </p:cTn>
                              </p:par>
                              <p:par>
                                <p:cTn id="60" presetID="50" presetClass="entr" presetSubtype="0" decel="100000" fill="hold" grpId="0" nodeType="withEffect">
                                  <p:stCondLst>
                                    <p:cond delay="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1000" fill="hold"/>
                                        <p:tgtEl>
                                          <p:spTgt spid="76"/>
                                        </p:tgtEl>
                                        <p:attrNameLst>
                                          <p:attrName>ppt_w</p:attrName>
                                        </p:attrNameLst>
                                      </p:cBhvr>
                                      <p:tavLst>
                                        <p:tav tm="0">
                                          <p:val>
                                            <p:strVal val="#ppt_w+.3"/>
                                          </p:val>
                                        </p:tav>
                                        <p:tav tm="100000">
                                          <p:val>
                                            <p:strVal val="#ppt_w"/>
                                          </p:val>
                                        </p:tav>
                                      </p:tavLst>
                                    </p:anim>
                                    <p:anim calcmode="lin" valueType="num">
                                      <p:cBhvr>
                                        <p:cTn id="63" dur="1000" fill="hold"/>
                                        <p:tgtEl>
                                          <p:spTgt spid="76"/>
                                        </p:tgtEl>
                                        <p:attrNameLst>
                                          <p:attrName>ppt_h</p:attrName>
                                        </p:attrNameLst>
                                      </p:cBhvr>
                                      <p:tavLst>
                                        <p:tav tm="0">
                                          <p:val>
                                            <p:strVal val="#ppt_h"/>
                                          </p:val>
                                        </p:tav>
                                        <p:tav tm="100000">
                                          <p:val>
                                            <p:strVal val="#ppt_h"/>
                                          </p:val>
                                        </p:tav>
                                      </p:tavLst>
                                    </p:anim>
                                    <p:animEffect transition="in" filter="fade">
                                      <p:cBhvr>
                                        <p:cTn id="64" dur="1000"/>
                                        <p:tgtEl>
                                          <p:spTgt spid="76"/>
                                        </p:tgtEl>
                                      </p:cBhvr>
                                    </p:animEffect>
                                  </p:childTnLst>
                                </p:cTn>
                              </p:par>
                              <p:par>
                                <p:cTn id="65" presetID="50" presetClass="entr" presetSubtype="0" decel="100000" fill="hold" grpId="0" nodeType="withEffect">
                                  <p:stCondLst>
                                    <p:cond delay="1250"/>
                                  </p:stCondLst>
                                  <p:childTnLst>
                                    <p:set>
                                      <p:cBhvr>
                                        <p:cTn id="66" dur="1" fill="hold">
                                          <p:stCondLst>
                                            <p:cond delay="0"/>
                                          </p:stCondLst>
                                        </p:cTn>
                                        <p:tgtEl>
                                          <p:spTgt spid="77"/>
                                        </p:tgtEl>
                                        <p:attrNameLst>
                                          <p:attrName>style.visibility</p:attrName>
                                        </p:attrNameLst>
                                      </p:cBhvr>
                                      <p:to>
                                        <p:strVal val="visible"/>
                                      </p:to>
                                    </p:set>
                                    <p:anim calcmode="lin" valueType="num">
                                      <p:cBhvr>
                                        <p:cTn id="67" dur="1000" fill="hold"/>
                                        <p:tgtEl>
                                          <p:spTgt spid="77"/>
                                        </p:tgtEl>
                                        <p:attrNameLst>
                                          <p:attrName>ppt_w</p:attrName>
                                        </p:attrNameLst>
                                      </p:cBhvr>
                                      <p:tavLst>
                                        <p:tav tm="0">
                                          <p:val>
                                            <p:strVal val="#ppt_w+.3"/>
                                          </p:val>
                                        </p:tav>
                                        <p:tav tm="100000">
                                          <p:val>
                                            <p:strVal val="#ppt_w"/>
                                          </p:val>
                                        </p:tav>
                                      </p:tavLst>
                                    </p:anim>
                                    <p:anim calcmode="lin" valueType="num">
                                      <p:cBhvr>
                                        <p:cTn id="68" dur="1000" fill="hold"/>
                                        <p:tgtEl>
                                          <p:spTgt spid="77"/>
                                        </p:tgtEl>
                                        <p:attrNameLst>
                                          <p:attrName>ppt_h</p:attrName>
                                        </p:attrNameLst>
                                      </p:cBhvr>
                                      <p:tavLst>
                                        <p:tav tm="0">
                                          <p:val>
                                            <p:strVal val="#ppt_h"/>
                                          </p:val>
                                        </p:tav>
                                        <p:tav tm="100000">
                                          <p:val>
                                            <p:strVal val="#ppt_h"/>
                                          </p:val>
                                        </p:tav>
                                      </p:tavLst>
                                    </p:anim>
                                    <p:animEffect transition="in" filter="fade">
                                      <p:cBhvr>
                                        <p:cTn id="69"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28</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人工智能领域知识产权创造</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3" name="文本框 12">
            <a:extLst>
              <a:ext uri="{FF2B5EF4-FFF2-40B4-BE49-F238E27FC236}">
                <a16:creationId xmlns:a16="http://schemas.microsoft.com/office/drawing/2014/main" id="{AF8447F5-F344-4586-8882-5D3E3D0859FB}"/>
              </a:ext>
            </a:extLst>
          </p:cNvPr>
          <p:cNvSpPr txBox="1"/>
          <p:nvPr/>
        </p:nvSpPr>
        <p:spPr>
          <a:xfrm>
            <a:off x="515380" y="1806367"/>
            <a:ext cx="11161240" cy="3361946"/>
          </a:xfrm>
          <a:prstGeom prst="rect">
            <a:avLst/>
          </a:prstGeom>
          <a:noFill/>
        </p:spPr>
        <p:txBody>
          <a:bodyPr wrap="square" rtlCol="0">
            <a:spAutoFit/>
          </a:bodyPr>
          <a:lstStyle/>
          <a:p>
            <a:pPr>
              <a:lnSpc>
                <a:spcPct val="150000"/>
              </a:lnSpc>
            </a:pPr>
            <a:r>
              <a:rPr lang="zh-CN" altLang="en-US" sz="2000" dirty="0">
                <a:solidFill>
                  <a:srgbClr val="000000"/>
                </a:solidFill>
                <a:latin typeface="微软雅黑" panose="020B0503020204020204" pitchFamily="34" charset="-122"/>
                <a:ea typeface="微软雅黑" panose="020B0503020204020204" pitchFamily="34" charset="-122"/>
              </a:rPr>
              <a:t>首例机器发明人专利申请案</a:t>
            </a:r>
            <a:r>
              <a:rPr lang="en-US" altLang="zh-CN" sz="2400" dirty="0">
                <a:solidFill>
                  <a:srgbClr val="C00000"/>
                </a:solidFill>
                <a:latin typeface="微软雅黑" panose="020B0503020204020204" pitchFamily="34" charset="-122"/>
                <a:ea typeface="微软雅黑" panose="020B0503020204020204" pitchFamily="34" charset="-122"/>
              </a:rPr>
              <a:t>DABUS</a:t>
            </a:r>
            <a:r>
              <a:rPr lang="zh-CN" altLang="en-US" sz="2000" dirty="0">
                <a:solidFill>
                  <a:srgbClr val="000000"/>
                </a:solidFill>
                <a:latin typeface="微软雅黑" panose="020B0503020204020204" pitchFamily="34" charset="-122"/>
                <a:ea typeface="微软雅黑" panose="020B0503020204020204" pitchFamily="34" charset="-122"/>
              </a:rPr>
              <a:t>：</a:t>
            </a:r>
            <a:endParaRPr lang="en-US" altLang="zh-CN" sz="20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000000"/>
                </a:solidFill>
                <a:latin typeface="微软雅黑" panose="020B0503020204020204" pitchFamily="34" charset="-122"/>
                <a:ea typeface="微软雅黑" panose="020B0503020204020204" pitchFamily="34" charset="-122"/>
              </a:rPr>
              <a:t>2018 </a:t>
            </a:r>
            <a:r>
              <a:rPr lang="zh-CN" altLang="en-US" sz="2000" dirty="0">
                <a:solidFill>
                  <a:srgbClr val="000000"/>
                </a:solidFill>
                <a:latin typeface="微软雅黑" panose="020B0503020204020204" pitchFamily="34" charset="-122"/>
                <a:ea typeface="微软雅黑" panose="020B0503020204020204" pitchFamily="34" charset="-122"/>
              </a:rPr>
              <a:t>年美国科学家</a:t>
            </a:r>
            <a:r>
              <a:rPr lang="en-US" altLang="zh-CN" sz="2000" dirty="0">
                <a:solidFill>
                  <a:srgbClr val="000000"/>
                </a:solidFill>
                <a:latin typeface="微软雅黑" panose="020B0503020204020204" pitchFamily="34" charset="-122"/>
                <a:ea typeface="微软雅黑" panose="020B0503020204020204" pitchFamily="34" charset="-122"/>
              </a:rPr>
              <a:t>Stephen L. Thaler </a:t>
            </a:r>
            <a:r>
              <a:rPr lang="zh-CN" altLang="en-US" sz="2000" dirty="0">
                <a:solidFill>
                  <a:srgbClr val="000000"/>
                </a:solidFill>
                <a:latin typeface="微软雅黑" panose="020B0503020204020204" pitchFamily="34" charset="-122"/>
                <a:ea typeface="微软雅黑" panose="020B0503020204020204" pitchFamily="34" charset="-122"/>
              </a:rPr>
              <a:t>博士在英国、欧洲、美国等多个法域提交两项专利申请，将被称为</a:t>
            </a:r>
            <a:r>
              <a:rPr lang="en-US" altLang="zh-CN" sz="2000" dirty="0">
                <a:solidFill>
                  <a:srgbClr val="000000"/>
                </a:solidFill>
                <a:latin typeface="微软雅黑" panose="020B0503020204020204" pitchFamily="34" charset="-122"/>
                <a:ea typeface="微软雅黑" panose="020B0503020204020204" pitchFamily="34" charset="-122"/>
              </a:rPr>
              <a:t>DABUS </a:t>
            </a:r>
            <a:r>
              <a:rPr lang="zh-CN" altLang="en-US" sz="2000" dirty="0">
                <a:solidFill>
                  <a:srgbClr val="000000"/>
                </a:solidFill>
                <a:latin typeface="微软雅黑" panose="020B0503020204020204" pitchFamily="34" charset="-122"/>
                <a:ea typeface="微软雅黑" panose="020B0503020204020204" pitchFamily="34" charset="-122"/>
              </a:rPr>
              <a:t>的</a:t>
            </a:r>
            <a:r>
              <a:rPr lang="en-US" altLang="zh-CN" sz="2000" dirty="0">
                <a:solidFill>
                  <a:srgbClr val="000000"/>
                </a:solidFill>
                <a:latin typeface="微软雅黑" panose="020B0503020204020204" pitchFamily="34" charset="-122"/>
                <a:ea typeface="微软雅黑" panose="020B0503020204020204" pitchFamily="34" charset="-122"/>
              </a:rPr>
              <a:t>AI </a:t>
            </a:r>
            <a:r>
              <a:rPr lang="zh-CN" altLang="en-US" sz="2000" dirty="0">
                <a:solidFill>
                  <a:srgbClr val="000000"/>
                </a:solidFill>
                <a:latin typeface="微软雅黑" panose="020B0503020204020204" pitchFamily="34" charset="-122"/>
                <a:ea typeface="微软雅黑" panose="020B0503020204020204" pitchFamily="34" charset="-122"/>
              </a:rPr>
              <a:t>机器指定为发明人，并将</a:t>
            </a:r>
            <a:r>
              <a:rPr lang="en-US" altLang="zh-CN" sz="2000" dirty="0">
                <a:solidFill>
                  <a:srgbClr val="000000"/>
                </a:solidFill>
                <a:latin typeface="微软雅黑" panose="020B0503020204020204" pitchFamily="34" charset="-122"/>
                <a:ea typeface="微软雅黑" panose="020B0503020204020204" pitchFamily="34" charset="-122"/>
              </a:rPr>
              <a:t>DABUS </a:t>
            </a:r>
            <a:r>
              <a:rPr lang="zh-CN" altLang="en-US" sz="2000" dirty="0">
                <a:solidFill>
                  <a:srgbClr val="000000"/>
                </a:solidFill>
                <a:latin typeface="微软雅黑" panose="020B0503020204020204" pitchFamily="34" charset="-122"/>
                <a:ea typeface="微软雅黑" panose="020B0503020204020204" pitchFamily="34" charset="-122"/>
              </a:rPr>
              <a:t>的拥有者即其本人指定为申请人。</a:t>
            </a:r>
          </a:p>
          <a:p>
            <a:pPr>
              <a:lnSpc>
                <a:spcPct val="150000"/>
              </a:lnSpc>
            </a:pPr>
            <a:r>
              <a:rPr lang="en-US" altLang="zh-CN" sz="2000" dirty="0">
                <a:solidFill>
                  <a:srgbClr val="000000"/>
                </a:solidFill>
                <a:latin typeface="微软雅黑" panose="020B0503020204020204" pitchFamily="34" charset="-122"/>
                <a:ea typeface="微软雅黑" panose="020B0503020204020204" pitchFamily="34" charset="-122"/>
              </a:rPr>
              <a:t>2019</a:t>
            </a:r>
            <a:r>
              <a:rPr lang="zh-CN" altLang="en-US" sz="2000" dirty="0">
                <a:solidFill>
                  <a:srgbClr val="000000"/>
                </a:solidFill>
                <a:latin typeface="微软雅黑" panose="020B0503020204020204" pitchFamily="34" charset="-122"/>
                <a:ea typeface="微软雅黑" panose="020B0503020204020204" pitchFamily="34" charset="-122"/>
              </a:rPr>
              <a:t>年</a:t>
            </a:r>
            <a:r>
              <a:rPr lang="en-US" altLang="zh-CN" sz="2000" dirty="0">
                <a:solidFill>
                  <a:srgbClr val="000000"/>
                </a:solidFill>
                <a:latin typeface="微软雅黑" panose="020B0503020204020204" pitchFamily="34" charset="-122"/>
                <a:ea typeface="微软雅黑" panose="020B0503020204020204" pitchFamily="34" charset="-122"/>
              </a:rPr>
              <a:t>12</a:t>
            </a:r>
            <a:r>
              <a:rPr lang="zh-CN" altLang="en-US" sz="2000" dirty="0">
                <a:solidFill>
                  <a:srgbClr val="000000"/>
                </a:solidFill>
                <a:latin typeface="微软雅黑" panose="020B0503020204020204" pitchFamily="34" charset="-122"/>
                <a:ea typeface="微软雅黑" panose="020B0503020204020204" pitchFamily="34" charset="-122"/>
              </a:rPr>
              <a:t>月</a:t>
            </a:r>
            <a:r>
              <a:rPr lang="en-US" altLang="zh-CN" sz="2000" dirty="0">
                <a:solidFill>
                  <a:srgbClr val="000000"/>
                </a:solidFill>
                <a:latin typeface="微软雅黑" panose="020B0503020204020204" pitchFamily="34" charset="-122"/>
                <a:ea typeface="微软雅黑" panose="020B0503020204020204" pitchFamily="34" charset="-122"/>
              </a:rPr>
              <a:t>4</a:t>
            </a:r>
            <a:r>
              <a:rPr lang="zh-CN" altLang="en-US" sz="2000" dirty="0">
                <a:solidFill>
                  <a:srgbClr val="000000"/>
                </a:solidFill>
                <a:latin typeface="微软雅黑" panose="020B0503020204020204" pitchFamily="34" charset="-122"/>
                <a:ea typeface="微软雅黑" panose="020B0503020204020204" pitchFamily="34" charset="-122"/>
              </a:rPr>
              <a:t>日</a:t>
            </a:r>
            <a:r>
              <a:rPr lang="en-US" altLang="zh-CN" sz="2000" dirty="0">
                <a:solidFill>
                  <a:srgbClr val="000000"/>
                </a:solidFill>
                <a:latin typeface="微软雅黑" panose="020B0503020204020204" pitchFamily="34" charset="-122"/>
                <a:ea typeface="微软雅黑" panose="020B0503020204020204" pitchFamily="34" charset="-122"/>
              </a:rPr>
              <a:t>UKIPO</a:t>
            </a:r>
            <a:r>
              <a:rPr lang="zh-CN" altLang="en-US" sz="2000" dirty="0">
                <a:solidFill>
                  <a:srgbClr val="000000"/>
                </a:solidFill>
                <a:latin typeface="微软雅黑" panose="020B0503020204020204" pitchFamily="34" charset="-122"/>
                <a:ea typeface="微软雅黑" panose="020B0503020204020204" pitchFamily="34" charset="-122"/>
              </a:rPr>
              <a:t>（英国知识产权局）做出驳回决定，认为：由于</a:t>
            </a:r>
            <a:r>
              <a:rPr lang="en-US" altLang="zh-CN" sz="2000" dirty="0">
                <a:solidFill>
                  <a:srgbClr val="000000"/>
                </a:solidFill>
                <a:latin typeface="微软雅黑" panose="020B0503020204020204" pitchFamily="34" charset="-122"/>
                <a:ea typeface="微软雅黑" panose="020B0503020204020204" pitchFamily="34" charset="-122"/>
              </a:rPr>
              <a:t>DABUS </a:t>
            </a:r>
            <a:r>
              <a:rPr lang="zh-CN" altLang="en-US" sz="2000" dirty="0">
                <a:solidFill>
                  <a:srgbClr val="000000"/>
                </a:solidFill>
                <a:latin typeface="微软雅黑" panose="020B0503020204020204" pitchFamily="34" charset="-122"/>
                <a:ea typeface="微软雅黑" panose="020B0503020204020204" pitchFamily="34" charset="-122"/>
              </a:rPr>
              <a:t>是机器而不是自然人，无法被认为是发明人，从而不满足英国专利法第</a:t>
            </a:r>
            <a:r>
              <a:rPr lang="en-US" altLang="zh-CN" sz="2000" dirty="0">
                <a:solidFill>
                  <a:srgbClr val="000000"/>
                </a:solidFill>
                <a:latin typeface="微软雅黑" panose="020B0503020204020204" pitchFamily="34" charset="-122"/>
                <a:ea typeface="微软雅黑" panose="020B0503020204020204" pitchFamily="34" charset="-122"/>
              </a:rPr>
              <a:t>7</a:t>
            </a:r>
            <a:r>
              <a:rPr lang="zh-CN" altLang="en-US" sz="2000" dirty="0">
                <a:solidFill>
                  <a:srgbClr val="000000"/>
                </a:solidFill>
                <a:latin typeface="微软雅黑" panose="020B0503020204020204" pitchFamily="34" charset="-122"/>
                <a:ea typeface="微软雅黑" panose="020B0503020204020204" pitchFamily="34" charset="-122"/>
              </a:rPr>
              <a:t>节和第</a:t>
            </a:r>
            <a:r>
              <a:rPr lang="en-US" altLang="zh-CN" sz="2000" dirty="0">
                <a:solidFill>
                  <a:srgbClr val="000000"/>
                </a:solidFill>
                <a:latin typeface="微软雅黑" panose="020B0503020204020204" pitchFamily="34" charset="-122"/>
                <a:ea typeface="微软雅黑" panose="020B0503020204020204" pitchFamily="34" charset="-122"/>
              </a:rPr>
              <a:t>13</a:t>
            </a:r>
            <a:r>
              <a:rPr lang="zh-CN" altLang="en-US" sz="2000" dirty="0">
                <a:solidFill>
                  <a:srgbClr val="000000"/>
                </a:solidFill>
                <a:latin typeface="微软雅黑" panose="020B0503020204020204" pitchFamily="34" charset="-122"/>
                <a:ea typeface="微软雅黑" panose="020B0503020204020204" pitchFamily="34" charset="-122"/>
              </a:rPr>
              <a:t>节的要求；而且作为机器，</a:t>
            </a:r>
            <a:r>
              <a:rPr lang="en-US" altLang="zh-CN" sz="2000" dirty="0">
                <a:solidFill>
                  <a:srgbClr val="000000"/>
                </a:solidFill>
                <a:latin typeface="微软雅黑" panose="020B0503020204020204" pitchFamily="34" charset="-122"/>
                <a:ea typeface="微软雅黑" panose="020B0503020204020204" pitchFamily="34" charset="-122"/>
              </a:rPr>
              <a:t>DABUS </a:t>
            </a:r>
            <a:r>
              <a:rPr lang="zh-CN" altLang="en-US" sz="2000" dirty="0">
                <a:solidFill>
                  <a:srgbClr val="000000"/>
                </a:solidFill>
                <a:latin typeface="微软雅黑" panose="020B0503020204020204" pitchFamily="34" charset="-122"/>
                <a:ea typeface="微软雅黑" panose="020B0503020204020204" pitchFamily="34" charset="-122"/>
              </a:rPr>
              <a:t>无法拥有知识产权，无法签订任何合同将专利申请权转让给申请人，因此即便</a:t>
            </a:r>
            <a:r>
              <a:rPr lang="en-US" altLang="zh-CN" sz="2000" dirty="0">
                <a:solidFill>
                  <a:srgbClr val="000000"/>
                </a:solidFill>
                <a:latin typeface="微软雅黑" panose="020B0503020204020204" pitchFamily="34" charset="-122"/>
                <a:ea typeface="微软雅黑" panose="020B0503020204020204" pitchFamily="34" charset="-122"/>
              </a:rPr>
              <a:t>DABUS</a:t>
            </a:r>
            <a:r>
              <a:rPr lang="zh-CN" altLang="en-US" sz="2000" dirty="0">
                <a:solidFill>
                  <a:srgbClr val="000000"/>
                </a:solidFill>
                <a:latin typeface="微软雅黑" panose="020B0503020204020204" pitchFamily="34" charset="-122"/>
                <a:ea typeface="微软雅黑" panose="020B0503020204020204" pitchFamily="34" charset="-122"/>
              </a:rPr>
              <a:t>视为发明人，根据英国专利法第</a:t>
            </a:r>
            <a:r>
              <a:rPr lang="en-US" altLang="zh-CN" sz="2000" dirty="0">
                <a:solidFill>
                  <a:srgbClr val="000000"/>
                </a:solidFill>
                <a:latin typeface="微软雅黑" panose="020B0503020204020204" pitchFamily="34" charset="-122"/>
                <a:ea typeface="微软雅黑" panose="020B0503020204020204" pitchFamily="34" charset="-122"/>
              </a:rPr>
              <a:t>7</a:t>
            </a:r>
            <a:r>
              <a:rPr lang="zh-CN" altLang="en-US" sz="2000" dirty="0">
                <a:solidFill>
                  <a:srgbClr val="000000"/>
                </a:solidFill>
                <a:latin typeface="微软雅黑" panose="020B0503020204020204" pitchFamily="34" charset="-122"/>
                <a:ea typeface="微软雅黑" panose="020B0503020204020204" pitchFamily="34" charset="-122"/>
              </a:rPr>
              <a:t>节作为</a:t>
            </a:r>
            <a:r>
              <a:rPr lang="en-US" altLang="zh-CN" sz="2000" dirty="0">
                <a:solidFill>
                  <a:srgbClr val="000000"/>
                </a:solidFill>
                <a:latin typeface="微软雅黑" panose="020B0503020204020204" pitchFamily="34" charset="-122"/>
                <a:ea typeface="微软雅黑" panose="020B0503020204020204" pitchFamily="34" charset="-122"/>
              </a:rPr>
              <a:t>DABUS</a:t>
            </a:r>
            <a:r>
              <a:rPr lang="zh-CN" altLang="en-US" sz="2000" dirty="0">
                <a:solidFill>
                  <a:srgbClr val="000000"/>
                </a:solidFill>
                <a:latin typeface="微软雅黑" panose="020B0503020204020204" pitchFamily="34" charset="-122"/>
                <a:ea typeface="微软雅黑" panose="020B0503020204020204" pitchFamily="34" charset="-122"/>
              </a:rPr>
              <a:t>的拥有者也不具有该专利的申请权。</a:t>
            </a:r>
            <a:endParaRPr lang="en-US" altLang="zh-CN" sz="2000" dirty="0">
              <a:solidFill>
                <a:srgbClr val="000000"/>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EE794DF9-78DB-4777-81A5-CF50E7BD3C0A}"/>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人工智能生成发明的发明人身份</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3953587558"/>
      </p:ext>
    </p:extLst>
  </p:cSld>
  <p:clrMapOvr>
    <a:masterClrMapping/>
  </p:clrMapOvr>
  <p:transition>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29</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人工智能领域知识产权创造</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2" name="文本框 11">
            <a:extLst>
              <a:ext uri="{FF2B5EF4-FFF2-40B4-BE49-F238E27FC236}">
                <a16:creationId xmlns:a16="http://schemas.microsoft.com/office/drawing/2014/main" id="{E647D818-AE4A-4D0F-B87A-8C9B9DB1CEC8}"/>
              </a:ext>
            </a:extLst>
          </p:cNvPr>
          <p:cNvSpPr txBox="1"/>
          <p:nvPr/>
        </p:nvSpPr>
        <p:spPr>
          <a:xfrm>
            <a:off x="515380" y="1260553"/>
            <a:ext cx="11161240" cy="4336893"/>
          </a:xfrm>
          <a:prstGeom prst="rect">
            <a:avLst/>
          </a:prstGeom>
          <a:noFill/>
        </p:spPr>
        <p:txBody>
          <a:bodyPr wrap="square" rtlCol="0">
            <a:spAutoFit/>
          </a:bodyPr>
          <a:lstStyle/>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专利法</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第</a:t>
            </a:r>
            <a:r>
              <a:rPr lang="en-US" altLang="zh-CN" sz="2000" dirty="0">
                <a:solidFill>
                  <a:srgbClr val="C00000"/>
                </a:solidFill>
                <a:latin typeface="微软雅黑" panose="020B0503020204020204" pitchFamily="34" charset="-122"/>
                <a:ea typeface="微软雅黑" panose="020B0503020204020204" pitchFamily="34" charset="-122"/>
              </a:rPr>
              <a:t>17</a:t>
            </a:r>
            <a:r>
              <a:rPr lang="zh-CN" altLang="en-US" sz="2000" dirty="0">
                <a:solidFill>
                  <a:srgbClr val="C00000"/>
                </a:solidFill>
                <a:latin typeface="微软雅黑" panose="020B0503020204020204" pitchFamily="34" charset="-122"/>
                <a:ea typeface="微软雅黑" panose="020B0503020204020204" pitchFamily="34" charset="-122"/>
              </a:rPr>
              <a:t>条</a:t>
            </a:r>
            <a:r>
              <a:rPr lang="zh-CN" altLang="en-US" dirty="0">
                <a:solidFill>
                  <a:srgbClr val="000000"/>
                </a:solidFill>
                <a:latin typeface="微软雅黑" panose="020B0503020204020204" pitchFamily="34" charset="-122"/>
                <a:ea typeface="微软雅黑" panose="020B0503020204020204" pitchFamily="34" charset="-122"/>
              </a:rPr>
              <a:t>：发明人或者设计人有权在专利文件中写明自己是发明人或者设计人。这表明了发明人或设计人的署名权。署名权只能由发明人或者设计人享有，是与发明人或者设计人本身不可分离的“精神权利”或人身权。由于机器不享有精神权利，因此不能享有发明的署名权。</a:t>
            </a:r>
          </a:p>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专利法实施细则</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第</a:t>
            </a:r>
            <a:r>
              <a:rPr lang="en-US" altLang="zh-CN" sz="2000" dirty="0">
                <a:solidFill>
                  <a:srgbClr val="C00000"/>
                </a:solidFill>
                <a:latin typeface="微软雅黑" panose="020B0503020204020204" pitchFamily="34" charset="-122"/>
                <a:ea typeface="微软雅黑" panose="020B0503020204020204" pitchFamily="34" charset="-122"/>
              </a:rPr>
              <a:t>13</a:t>
            </a:r>
            <a:r>
              <a:rPr lang="zh-CN" altLang="en-US" sz="2000" dirty="0">
                <a:solidFill>
                  <a:srgbClr val="C00000"/>
                </a:solidFill>
                <a:latin typeface="微软雅黑" panose="020B0503020204020204" pitchFamily="34" charset="-122"/>
                <a:ea typeface="微软雅黑" panose="020B0503020204020204" pitchFamily="34" charset="-122"/>
              </a:rPr>
              <a:t>条</a:t>
            </a:r>
            <a:r>
              <a:rPr lang="zh-CN" altLang="en-US" dirty="0">
                <a:solidFill>
                  <a:srgbClr val="000000"/>
                </a:solidFill>
                <a:latin typeface="微软雅黑" panose="020B0503020204020204" pitchFamily="34" charset="-122"/>
                <a:ea typeface="微软雅黑" panose="020B0503020204020204" pitchFamily="34" charset="-122"/>
              </a:rPr>
              <a:t>：专利法所称发明人或者设计人，是指对发明创造的实质性特点作出创造性贡献的人。在完成发明创造过程中，只负责组织工作的人、为物质技术条件的利用提供方便的人或者从事其他辅助工作的人，不是发明人或者设计人。这一规定细化了发明人或设计人的范围，指出对发明创造的完成做出了一定贡献但不属于创造性贡献的人不应当作为发明人或者设计人。</a:t>
            </a:r>
          </a:p>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专利法</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第</a:t>
            </a:r>
            <a:r>
              <a:rPr lang="en-US" altLang="zh-CN" sz="2000" dirty="0">
                <a:solidFill>
                  <a:srgbClr val="C00000"/>
                </a:solidFill>
                <a:latin typeface="微软雅黑" panose="020B0503020204020204" pitchFamily="34" charset="-122"/>
                <a:ea typeface="微软雅黑" panose="020B0503020204020204" pitchFamily="34" charset="-122"/>
              </a:rPr>
              <a:t>6</a:t>
            </a:r>
            <a:r>
              <a:rPr lang="zh-CN" altLang="en-US" sz="2000" dirty="0">
                <a:solidFill>
                  <a:srgbClr val="C00000"/>
                </a:solidFill>
                <a:latin typeface="微软雅黑" panose="020B0503020204020204" pitchFamily="34" charset="-122"/>
                <a:ea typeface="微软雅黑" panose="020B0503020204020204" pitchFamily="34" charset="-122"/>
              </a:rPr>
              <a:t>条第</a:t>
            </a:r>
            <a:r>
              <a:rPr lang="en-US" altLang="zh-CN" sz="2000" dirty="0">
                <a:solidFill>
                  <a:srgbClr val="C00000"/>
                </a:solidFill>
                <a:latin typeface="微软雅黑" panose="020B0503020204020204" pitchFamily="34" charset="-122"/>
                <a:ea typeface="微软雅黑" panose="020B0503020204020204" pitchFamily="34" charset="-122"/>
              </a:rPr>
              <a:t>3</a:t>
            </a:r>
            <a:r>
              <a:rPr lang="zh-CN" altLang="en-US" sz="2000" dirty="0">
                <a:solidFill>
                  <a:srgbClr val="C00000"/>
                </a:solidFill>
                <a:latin typeface="微软雅黑" panose="020B0503020204020204" pitchFamily="34" charset="-122"/>
                <a:ea typeface="微软雅黑" panose="020B0503020204020204" pitchFamily="34" charset="-122"/>
              </a:rPr>
              <a:t>款</a:t>
            </a:r>
            <a:r>
              <a:rPr lang="zh-CN" altLang="en-US" dirty="0">
                <a:solidFill>
                  <a:srgbClr val="000000"/>
                </a:solidFill>
                <a:latin typeface="微软雅黑" panose="020B0503020204020204" pitchFamily="34" charset="-122"/>
                <a:ea typeface="微软雅黑" panose="020B0503020204020204" pitchFamily="34" charset="-122"/>
              </a:rPr>
              <a:t>：利用本单位的物质技术条件所完成的发明创造，单位与发明人或者设计人订有合同，对申请专利的权利和专利权的归属作出约定的，从其约定。从这里可以看出，由于机器无法签订任何合同对专利申请权或者专利权进行转让，因此不是适格的发明人。</a:t>
            </a:r>
          </a:p>
        </p:txBody>
      </p:sp>
      <p:sp>
        <p:nvSpPr>
          <p:cNvPr id="13" name="文本框 12">
            <a:extLst>
              <a:ext uri="{FF2B5EF4-FFF2-40B4-BE49-F238E27FC236}">
                <a16:creationId xmlns:a16="http://schemas.microsoft.com/office/drawing/2014/main" id="{1DE4BE6C-9E85-4E0D-ABD3-363CF66CBB8E}"/>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人工智能生成发明的发明人身份</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2170755139"/>
      </p:ext>
    </p:extLst>
  </p:cSld>
  <p:clrMapOvr>
    <a:masterClrMapping/>
  </p:clrMapOvr>
  <p:transition>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209523" y="639825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3</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pPr eaLnBrk="1" hangingPunct="1">
              <a:buFont typeface="Arial" pitchFamily="34" charset="0"/>
              <a:buNone/>
            </a:pPr>
            <a:r>
              <a:rPr lang="zh-CN" altLang="en-US" sz="3200" b="1" dirty="0">
                <a:latin typeface="微软雅黑" pitchFamily="34" charset="-122"/>
                <a:ea typeface="微软雅黑" pitchFamily="34" charset="-122"/>
              </a:rPr>
              <a:t>个人简介</a:t>
            </a:r>
          </a:p>
        </p:txBody>
      </p:sp>
      <p:pic>
        <p:nvPicPr>
          <p:cNvPr id="4" name="图片 3">
            <a:extLst>
              <a:ext uri="{FF2B5EF4-FFF2-40B4-BE49-F238E27FC236}">
                <a16:creationId xmlns:a16="http://schemas.microsoft.com/office/drawing/2014/main" id="{A4FE1CE7-22FA-4986-99DF-2433C7ED55FC}"/>
              </a:ext>
            </a:extLst>
          </p:cNvPr>
          <p:cNvPicPr>
            <a:picLocks noChangeAspect="1"/>
          </p:cNvPicPr>
          <p:nvPr/>
        </p:nvPicPr>
        <p:blipFill>
          <a:blip r:embed="rId3"/>
          <a:stretch>
            <a:fillRect/>
          </a:stretch>
        </p:blipFill>
        <p:spPr>
          <a:xfrm>
            <a:off x="649004" y="740063"/>
            <a:ext cx="10905309" cy="5499742"/>
          </a:xfrm>
          <a:prstGeom prst="rect">
            <a:avLst/>
          </a:prstGeom>
        </p:spPr>
      </p:pic>
      <p:pic>
        <p:nvPicPr>
          <p:cNvPr id="12" name="图片 11">
            <a:extLst>
              <a:ext uri="{FF2B5EF4-FFF2-40B4-BE49-F238E27FC236}">
                <a16:creationId xmlns:a16="http://schemas.microsoft.com/office/drawing/2014/main" id="{11DB7974-4D49-40B2-BC57-AF969FFD87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Tree>
    <p:extLst>
      <p:ext uri="{BB962C8B-B14F-4D97-AF65-F5344CB8AC3E}">
        <p14:creationId xmlns:p14="http://schemas.microsoft.com/office/powerpoint/2010/main" val="4242003620"/>
      </p:ext>
    </p:extLst>
  </p:cSld>
  <p:clrMapOvr>
    <a:masterClrMapping/>
  </p:clrMapOvr>
  <p:transition>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30</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人工智能领域知识产权创造</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0" name="文本框 9">
            <a:extLst>
              <a:ext uri="{FF2B5EF4-FFF2-40B4-BE49-F238E27FC236}">
                <a16:creationId xmlns:a16="http://schemas.microsoft.com/office/drawing/2014/main" id="{BED213A4-2091-4E2A-804A-C9FF67FFD28B}"/>
              </a:ext>
            </a:extLst>
          </p:cNvPr>
          <p:cNvSpPr txBox="1"/>
          <p:nvPr/>
        </p:nvSpPr>
        <p:spPr>
          <a:xfrm>
            <a:off x="515380" y="2221866"/>
            <a:ext cx="11161240" cy="2530949"/>
          </a:xfrm>
          <a:prstGeom prst="rect">
            <a:avLst/>
          </a:prstGeom>
          <a:noFill/>
        </p:spPr>
        <p:txBody>
          <a:bodyPr wrap="square" rtlCol="0">
            <a:spAutoFit/>
          </a:bodyPr>
          <a:lstStyle/>
          <a:p>
            <a:pPr>
              <a:lnSpc>
                <a:spcPct val="150000"/>
              </a:lnSpc>
            </a:pPr>
            <a:r>
              <a:rPr lang="en-US" altLang="zh-CN" sz="2400" dirty="0">
                <a:solidFill>
                  <a:srgbClr val="C00000"/>
                </a:solidFill>
                <a:latin typeface="微软雅黑" panose="020B0503020204020204" pitchFamily="34" charset="-122"/>
                <a:ea typeface="微软雅黑" panose="020B0503020204020204" pitchFamily="34" charset="-122"/>
              </a:rPr>
              <a:t>《</a:t>
            </a:r>
            <a:r>
              <a:rPr lang="zh-CN" altLang="en-US" sz="2400" dirty="0">
                <a:solidFill>
                  <a:srgbClr val="C00000"/>
                </a:solidFill>
                <a:latin typeface="微软雅黑" panose="020B0503020204020204" pitchFamily="34" charset="-122"/>
                <a:ea typeface="微软雅黑" panose="020B0503020204020204" pitchFamily="34" charset="-122"/>
              </a:rPr>
              <a:t>专利审查指南</a:t>
            </a:r>
            <a:r>
              <a:rPr lang="en-US" altLang="zh-CN" sz="24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发明人应当是个人，请求书中不得填写单位或者集体；发明人应当使用本人真实姓名，不得使用笔名或者其他非正式的姓名。不符合规定的，审查员应当发出补正通知书。因此，中国专利法律制度明确排除了人工智能成为发明人的资格。</a:t>
            </a:r>
          </a:p>
          <a:p>
            <a:pPr>
              <a:lnSpc>
                <a:spcPct val="150000"/>
              </a:lnSpc>
            </a:pPr>
            <a:r>
              <a:rPr lang="en-US" altLang="zh-CN" sz="2400" dirty="0">
                <a:solidFill>
                  <a:srgbClr val="C00000"/>
                </a:solidFill>
                <a:latin typeface="微软雅黑" panose="020B0503020204020204" pitchFamily="34" charset="-122"/>
                <a:ea typeface="微软雅黑" panose="020B0503020204020204" pitchFamily="34" charset="-122"/>
              </a:rPr>
              <a:t>《</a:t>
            </a:r>
            <a:r>
              <a:rPr lang="zh-CN" altLang="en-US" sz="2400" dirty="0">
                <a:solidFill>
                  <a:srgbClr val="C00000"/>
                </a:solidFill>
                <a:latin typeface="微软雅黑" panose="020B0503020204020204" pitchFamily="34" charset="-122"/>
                <a:ea typeface="微软雅黑" panose="020B0503020204020204" pitchFamily="34" charset="-122"/>
              </a:rPr>
              <a:t>专利审查指南修改草案（第二批征求意见稿）</a:t>
            </a:r>
            <a:r>
              <a:rPr lang="en-US" altLang="zh-CN" sz="24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：发明人应当是个人，请求书中不得填写单位或集体，以及人工智能名称，例如不得写成“</a:t>
            </a:r>
            <a:r>
              <a:rPr lang="en-US" altLang="zh-CN" sz="2000" dirty="0">
                <a:solidFill>
                  <a:srgbClr val="000000"/>
                </a:solidFill>
                <a:latin typeface="微软雅黑" panose="020B0503020204020204" pitchFamily="34" charset="-122"/>
                <a:ea typeface="微软雅黑" panose="020B0503020204020204" pitchFamily="34" charset="-122"/>
              </a:rPr>
              <a:t>XX </a:t>
            </a:r>
            <a:r>
              <a:rPr lang="zh-CN" altLang="en-US" sz="2000" dirty="0">
                <a:solidFill>
                  <a:srgbClr val="000000"/>
                </a:solidFill>
                <a:latin typeface="微软雅黑" panose="020B0503020204020204" pitchFamily="34" charset="-122"/>
                <a:ea typeface="微软雅黑" panose="020B0503020204020204" pitchFamily="34" charset="-122"/>
              </a:rPr>
              <a:t>课题组”或“人工智能</a:t>
            </a:r>
            <a:r>
              <a:rPr lang="en-US" altLang="zh-CN" sz="2000" dirty="0">
                <a:solidFill>
                  <a:srgbClr val="000000"/>
                </a:solidFill>
                <a:latin typeface="微软雅黑" panose="020B0503020204020204" pitchFamily="34" charset="-122"/>
                <a:ea typeface="微软雅黑" panose="020B0503020204020204" pitchFamily="34" charset="-122"/>
              </a:rPr>
              <a:t>XX”</a:t>
            </a:r>
            <a:r>
              <a:rPr lang="zh-CN" altLang="en-US" sz="2000" dirty="0">
                <a:solidFill>
                  <a:srgbClr val="000000"/>
                </a:solidFill>
                <a:latin typeface="微软雅黑" panose="020B0503020204020204" pitchFamily="34" charset="-122"/>
                <a:ea typeface="微软雅黑" panose="020B0503020204020204" pitchFamily="34" charset="-122"/>
              </a:rPr>
              <a:t>等。</a:t>
            </a:r>
          </a:p>
        </p:txBody>
      </p:sp>
      <p:sp>
        <p:nvSpPr>
          <p:cNvPr id="13" name="文本框 12">
            <a:extLst>
              <a:ext uri="{FF2B5EF4-FFF2-40B4-BE49-F238E27FC236}">
                <a16:creationId xmlns:a16="http://schemas.microsoft.com/office/drawing/2014/main" id="{07EEFC04-028F-4CB3-8812-D227BBC2D81B}"/>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人工智能生成发明的发明人身份</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713215416"/>
      </p:ext>
    </p:extLst>
  </p:cSld>
  <p:clrMapOvr>
    <a:masterClrMapping/>
  </p:clrMapOvr>
  <p:transition>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31</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目录</a:t>
            </a:r>
          </a:p>
        </p:txBody>
      </p:sp>
      <p:pic>
        <p:nvPicPr>
          <p:cNvPr id="24" name="图片 23">
            <a:extLst>
              <a:ext uri="{FF2B5EF4-FFF2-40B4-BE49-F238E27FC236}">
                <a16:creationId xmlns:a16="http://schemas.microsoft.com/office/drawing/2014/main" id="{5395FEAE-B472-4E54-8329-6CA54DB5A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cxnSp>
        <p:nvCxnSpPr>
          <p:cNvPr id="31" name="直接连接符 30">
            <a:extLst>
              <a:ext uri="{FF2B5EF4-FFF2-40B4-BE49-F238E27FC236}">
                <a16:creationId xmlns:a16="http://schemas.microsoft.com/office/drawing/2014/main" id="{FF559B03-144A-447A-BA24-00F48AA2B732}"/>
              </a:ext>
            </a:extLst>
          </p:cNvPr>
          <p:cNvCxnSpPr/>
          <p:nvPr/>
        </p:nvCxnSpPr>
        <p:spPr>
          <a:xfrm>
            <a:off x="0" y="3679898"/>
            <a:ext cx="12192000" cy="0"/>
          </a:xfrm>
          <a:prstGeom prst="line">
            <a:avLst/>
          </a:prstGeom>
          <a:noFill/>
          <a:ln w="19050" cap="flat" cmpd="sng" algn="ctr">
            <a:solidFill>
              <a:srgbClr val="D90012"/>
            </a:solidFill>
            <a:prstDash val="sysDash"/>
            <a:miter lim="800000"/>
          </a:ln>
          <a:effectLst/>
        </p:spPr>
      </p:cxnSp>
      <p:grpSp>
        <p:nvGrpSpPr>
          <p:cNvPr id="32" name="组合 31">
            <a:extLst>
              <a:ext uri="{FF2B5EF4-FFF2-40B4-BE49-F238E27FC236}">
                <a16:creationId xmlns:a16="http://schemas.microsoft.com/office/drawing/2014/main" id="{A4CC4D63-FF47-4547-BB0B-E7D76C841600}"/>
              </a:ext>
            </a:extLst>
          </p:cNvPr>
          <p:cNvGrpSpPr/>
          <p:nvPr/>
        </p:nvGrpSpPr>
        <p:grpSpPr>
          <a:xfrm>
            <a:off x="119336" y="1277262"/>
            <a:ext cx="1105637" cy="2522681"/>
            <a:chOff x="466878" y="1023579"/>
            <a:chExt cx="829228" cy="1892011"/>
          </a:xfrm>
        </p:grpSpPr>
        <p:cxnSp>
          <p:nvCxnSpPr>
            <p:cNvPr id="33" name="直接连接符 32">
              <a:extLst>
                <a:ext uri="{FF2B5EF4-FFF2-40B4-BE49-F238E27FC236}">
                  <a16:creationId xmlns:a16="http://schemas.microsoft.com/office/drawing/2014/main" id="{2135F37B-7D4C-4884-80D7-55F849743E21}"/>
                </a:ext>
              </a:extLst>
            </p:cNvPr>
            <p:cNvCxnSpPr/>
            <p:nvPr/>
          </p:nvCxnSpPr>
          <p:spPr>
            <a:xfrm>
              <a:off x="881492" y="1888431"/>
              <a:ext cx="0" cy="900000"/>
            </a:xfrm>
            <a:prstGeom prst="line">
              <a:avLst/>
            </a:prstGeom>
            <a:noFill/>
            <a:ln w="6350" cap="flat" cmpd="sng" algn="ctr">
              <a:solidFill>
                <a:srgbClr val="D90012"/>
              </a:solidFill>
              <a:prstDash val="solid"/>
              <a:miter lim="800000"/>
            </a:ln>
            <a:effectLst/>
          </p:spPr>
        </p:cxnSp>
        <p:sp>
          <p:nvSpPr>
            <p:cNvPr id="34" name="椭圆 33">
              <a:extLst>
                <a:ext uri="{FF2B5EF4-FFF2-40B4-BE49-F238E27FC236}">
                  <a16:creationId xmlns:a16="http://schemas.microsoft.com/office/drawing/2014/main" id="{2784174A-2AD3-4FE5-A007-84234059DC43}"/>
                </a:ext>
              </a:extLst>
            </p:cNvPr>
            <p:cNvSpPr/>
            <p:nvPr/>
          </p:nvSpPr>
          <p:spPr>
            <a:xfrm>
              <a:off x="79149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椭圆 43">
              <a:extLst>
                <a:ext uri="{FF2B5EF4-FFF2-40B4-BE49-F238E27FC236}">
                  <a16:creationId xmlns:a16="http://schemas.microsoft.com/office/drawing/2014/main" id="{004386EE-5D11-494C-B972-E37DA5AD8435}"/>
                </a:ext>
              </a:extLst>
            </p:cNvPr>
            <p:cNvSpPr/>
            <p:nvPr/>
          </p:nvSpPr>
          <p:spPr>
            <a:xfrm>
              <a:off x="46687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椭圆 44">
              <a:extLst>
                <a:ext uri="{FF2B5EF4-FFF2-40B4-BE49-F238E27FC236}">
                  <a16:creationId xmlns:a16="http://schemas.microsoft.com/office/drawing/2014/main" id="{3E70C003-96D8-4D7C-AFD0-14A652C07923}"/>
                </a:ext>
              </a:extLst>
            </p:cNvPr>
            <p:cNvSpPr/>
            <p:nvPr/>
          </p:nvSpPr>
          <p:spPr>
            <a:xfrm>
              <a:off x="580885"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01</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46" name="组合 45">
            <a:extLst>
              <a:ext uri="{FF2B5EF4-FFF2-40B4-BE49-F238E27FC236}">
                <a16:creationId xmlns:a16="http://schemas.microsoft.com/office/drawing/2014/main" id="{F4434179-A3AF-466D-8425-6C7C72A41B70}"/>
              </a:ext>
            </a:extLst>
          </p:cNvPr>
          <p:cNvGrpSpPr/>
          <p:nvPr/>
        </p:nvGrpSpPr>
        <p:grpSpPr>
          <a:xfrm>
            <a:off x="1343472" y="3559898"/>
            <a:ext cx="1105637" cy="2565856"/>
            <a:chOff x="1547664" y="2735590"/>
            <a:chExt cx="829228" cy="1924392"/>
          </a:xfrm>
        </p:grpSpPr>
        <p:cxnSp>
          <p:nvCxnSpPr>
            <p:cNvPr id="47" name="直接连接符 46">
              <a:extLst>
                <a:ext uri="{FF2B5EF4-FFF2-40B4-BE49-F238E27FC236}">
                  <a16:creationId xmlns:a16="http://schemas.microsoft.com/office/drawing/2014/main" id="{094CC10A-8BE3-42E3-93EB-D37ECED83384}"/>
                </a:ext>
              </a:extLst>
            </p:cNvPr>
            <p:cNvCxnSpPr/>
            <p:nvPr/>
          </p:nvCxnSpPr>
          <p:spPr>
            <a:xfrm>
              <a:off x="1962278" y="2825590"/>
              <a:ext cx="0" cy="900000"/>
            </a:xfrm>
            <a:prstGeom prst="line">
              <a:avLst/>
            </a:prstGeom>
            <a:noFill/>
            <a:ln w="6350" cap="flat" cmpd="sng" algn="ctr">
              <a:solidFill>
                <a:srgbClr val="D90012"/>
              </a:solidFill>
              <a:prstDash val="solid"/>
              <a:miter lim="800000"/>
            </a:ln>
            <a:effectLst/>
          </p:spPr>
        </p:cxnSp>
        <p:sp>
          <p:nvSpPr>
            <p:cNvPr id="48" name="椭圆 47">
              <a:extLst>
                <a:ext uri="{FF2B5EF4-FFF2-40B4-BE49-F238E27FC236}">
                  <a16:creationId xmlns:a16="http://schemas.microsoft.com/office/drawing/2014/main" id="{750A9350-201D-4D6B-9B57-1156C731A545}"/>
                </a:ext>
              </a:extLst>
            </p:cNvPr>
            <p:cNvSpPr/>
            <p:nvPr/>
          </p:nvSpPr>
          <p:spPr>
            <a:xfrm>
              <a:off x="187227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椭圆 48">
              <a:extLst>
                <a:ext uri="{FF2B5EF4-FFF2-40B4-BE49-F238E27FC236}">
                  <a16:creationId xmlns:a16="http://schemas.microsoft.com/office/drawing/2014/main" id="{CD77CEE6-9C55-44C5-8788-FD0325016BF3}"/>
                </a:ext>
              </a:extLst>
            </p:cNvPr>
            <p:cNvSpPr/>
            <p:nvPr/>
          </p:nvSpPr>
          <p:spPr>
            <a:xfrm>
              <a:off x="1547664" y="3830754"/>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a:extLst>
                <a:ext uri="{FF2B5EF4-FFF2-40B4-BE49-F238E27FC236}">
                  <a16:creationId xmlns:a16="http://schemas.microsoft.com/office/drawing/2014/main" id="{F9841F36-58E6-4D0F-BBD3-0D5861AE27E0}"/>
                </a:ext>
              </a:extLst>
            </p:cNvPr>
            <p:cNvSpPr/>
            <p:nvPr/>
          </p:nvSpPr>
          <p:spPr>
            <a:xfrm>
              <a:off x="1661671" y="3944755"/>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02</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1" name="组合 50">
            <a:extLst>
              <a:ext uri="{FF2B5EF4-FFF2-40B4-BE49-F238E27FC236}">
                <a16:creationId xmlns:a16="http://schemas.microsoft.com/office/drawing/2014/main" id="{C552910D-1AB7-4574-880E-4285D8A5E9ED}"/>
              </a:ext>
            </a:extLst>
          </p:cNvPr>
          <p:cNvGrpSpPr/>
          <p:nvPr/>
        </p:nvGrpSpPr>
        <p:grpSpPr>
          <a:xfrm>
            <a:off x="2639616" y="3559898"/>
            <a:ext cx="1105637" cy="1688208"/>
            <a:chOff x="2950684" y="2735590"/>
            <a:chExt cx="829228" cy="1266156"/>
          </a:xfrm>
        </p:grpSpPr>
        <p:cxnSp>
          <p:nvCxnSpPr>
            <p:cNvPr id="52" name="直接连接符 51">
              <a:extLst>
                <a:ext uri="{FF2B5EF4-FFF2-40B4-BE49-F238E27FC236}">
                  <a16:creationId xmlns:a16="http://schemas.microsoft.com/office/drawing/2014/main" id="{6337BA92-7245-4503-BC13-A5D2F12AF420}"/>
                </a:ext>
              </a:extLst>
            </p:cNvPr>
            <p:cNvCxnSpPr/>
            <p:nvPr/>
          </p:nvCxnSpPr>
          <p:spPr>
            <a:xfrm>
              <a:off x="3365298" y="2825590"/>
              <a:ext cx="0" cy="900000"/>
            </a:xfrm>
            <a:prstGeom prst="line">
              <a:avLst/>
            </a:prstGeom>
            <a:noFill/>
            <a:ln w="6350" cap="flat" cmpd="sng" algn="ctr">
              <a:solidFill>
                <a:srgbClr val="D90012"/>
              </a:solidFill>
              <a:prstDash val="solid"/>
              <a:miter lim="800000"/>
            </a:ln>
            <a:effectLst/>
          </p:spPr>
        </p:cxnSp>
        <p:sp>
          <p:nvSpPr>
            <p:cNvPr id="53" name="椭圆 52">
              <a:extLst>
                <a:ext uri="{FF2B5EF4-FFF2-40B4-BE49-F238E27FC236}">
                  <a16:creationId xmlns:a16="http://schemas.microsoft.com/office/drawing/2014/main" id="{B2AE7B6E-4FCC-45AA-B32F-A0BFBE276529}"/>
                </a:ext>
              </a:extLst>
            </p:cNvPr>
            <p:cNvSpPr/>
            <p:nvPr/>
          </p:nvSpPr>
          <p:spPr>
            <a:xfrm>
              <a:off x="327529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a:extLst>
                <a:ext uri="{FF2B5EF4-FFF2-40B4-BE49-F238E27FC236}">
                  <a16:creationId xmlns:a16="http://schemas.microsoft.com/office/drawing/2014/main" id="{36459FA5-91E9-4553-A967-8847C476509D}"/>
                </a:ext>
              </a:extLst>
            </p:cNvPr>
            <p:cNvSpPr/>
            <p:nvPr/>
          </p:nvSpPr>
          <p:spPr>
            <a:xfrm>
              <a:off x="295068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a:extLst>
                <a:ext uri="{FF2B5EF4-FFF2-40B4-BE49-F238E27FC236}">
                  <a16:creationId xmlns:a16="http://schemas.microsoft.com/office/drawing/2014/main" id="{F2CA3ED2-45E6-4566-9A32-42D45C785992}"/>
                </a:ext>
              </a:extLst>
            </p:cNvPr>
            <p:cNvSpPr/>
            <p:nvPr/>
          </p:nvSpPr>
          <p:spPr>
            <a:xfrm>
              <a:off x="306469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03</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6" name="组合 55">
            <a:extLst>
              <a:ext uri="{FF2B5EF4-FFF2-40B4-BE49-F238E27FC236}">
                <a16:creationId xmlns:a16="http://schemas.microsoft.com/office/drawing/2014/main" id="{63BA790C-7E60-4FC5-AB0C-9FE16C1A377C}"/>
              </a:ext>
            </a:extLst>
          </p:cNvPr>
          <p:cNvGrpSpPr/>
          <p:nvPr/>
        </p:nvGrpSpPr>
        <p:grpSpPr>
          <a:xfrm>
            <a:off x="3973364" y="1277262"/>
            <a:ext cx="1105637" cy="2522681"/>
            <a:chOff x="4283968" y="1023579"/>
            <a:chExt cx="829228" cy="1892011"/>
          </a:xfrm>
        </p:grpSpPr>
        <p:cxnSp>
          <p:nvCxnSpPr>
            <p:cNvPr id="57" name="直接连接符 56">
              <a:extLst>
                <a:ext uri="{FF2B5EF4-FFF2-40B4-BE49-F238E27FC236}">
                  <a16:creationId xmlns:a16="http://schemas.microsoft.com/office/drawing/2014/main" id="{17C6B94A-5AC8-4BAF-8641-76ACC457E041}"/>
                </a:ext>
              </a:extLst>
            </p:cNvPr>
            <p:cNvCxnSpPr/>
            <p:nvPr/>
          </p:nvCxnSpPr>
          <p:spPr>
            <a:xfrm>
              <a:off x="4698582" y="1876069"/>
              <a:ext cx="0" cy="900000"/>
            </a:xfrm>
            <a:prstGeom prst="line">
              <a:avLst/>
            </a:prstGeom>
            <a:noFill/>
            <a:ln w="6350" cap="flat" cmpd="sng" algn="ctr">
              <a:solidFill>
                <a:srgbClr val="D90012"/>
              </a:solidFill>
              <a:prstDash val="solid"/>
              <a:miter lim="800000"/>
            </a:ln>
            <a:effectLst/>
          </p:spPr>
        </p:cxnSp>
        <p:sp>
          <p:nvSpPr>
            <p:cNvPr id="58" name="椭圆 57">
              <a:extLst>
                <a:ext uri="{FF2B5EF4-FFF2-40B4-BE49-F238E27FC236}">
                  <a16:creationId xmlns:a16="http://schemas.microsoft.com/office/drawing/2014/main" id="{FD7E47B6-B4C4-4752-A069-4A2417E8C78E}"/>
                </a:ext>
              </a:extLst>
            </p:cNvPr>
            <p:cNvSpPr/>
            <p:nvPr/>
          </p:nvSpPr>
          <p:spPr>
            <a:xfrm>
              <a:off x="460858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a:extLst>
                <a:ext uri="{FF2B5EF4-FFF2-40B4-BE49-F238E27FC236}">
                  <a16:creationId xmlns:a16="http://schemas.microsoft.com/office/drawing/2014/main" id="{479772FF-3FC5-4261-8106-C4954BDF4631}"/>
                </a:ext>
              </a:extLst>
            </p:cNvPr>
            <p:cNvSpPr/>
            <p:nvPr/>
          </p:nvSpPr>
          <p:spPr>
            <a:xfrm>
              <a:off x="428396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a:extLst>
                <a:ext uri="{FF2B5EF4-FFF2-40B4-BE49-F238E27FC236}">
                  <a16:creationId xmlns:a16="http://schemas.microsoft.com/office/drawing/2014/main" id="{2F183550-96CC-439B-9BFD-CF99AA11E68E}"/>
                </a:ext>
              </a:extLst>
            </p:cNvPr>
            <p:cNvSpPr/>
            <p:nvPr/>
          </p:nvSpPr>
          <p:spPr>
            <a:xfrm>
              <a:off x="4397968"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04</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1" name="组合 60">
            <a:extLst>
              <a:ext uri="{FF2B5EF4-FFF2-40B4-BE49-F238E27FC236}">
                <a16:creationId xmlns:a16="http://schemas.microsoft.com/office/drawing/2014/main" id="{73F06879-8AD7-49CF-AD8B-2B0C9D2B2F1D}"/>
              </a:ext>
            </a:extLst>
          </p:cNvPr>
          <p:cNvGrpSpPr/>
          <p:nvPr/>
        </p:nvGrpSpPr>
        <p:grpSpPr>
          <a:xfrm>
            <a:off x="5447928" y="2227221"/>
            <a:ext cx="1105637" cy="1572677"/>
            <a:chOff x="5691315" y="1736082"/>
            <a:chExt cx="829228" cy="1179508"/>
          </a:xfrm>
        </p:grpSpPr>
        <p:cxnSp>
          <p:nvCxnSpPr>
            <p:cNvPr id="62" name="直接连接符 61">
              <a:extLst>
                <a:ext uri="{FF2B5EF4-FFF2-40B4-BE49-F238E27FC236}">
                  <a16:creationId xmlns:a16="http://schemas.microsoft.com/office/drawing/2014/main" id="{F78B6B70-E98F-4CCA-97C4-25E6E7CD452A}"/>
                </a:ext>
              </a:extLst>
            </p:cNvPr>
            <p:cNvCxnSpPr/>
            <p:nvPr/>
          </p:nvCxnSpPr>
          <p:spPr>
            <a:xfrm>
              <a:off x="6105928" y="2015590"/>
              <a:ext cx="0" cy="900000"/>
            </a:xfrm>
            <a:prstGeom prst="line">
              <a:avLst/>
            </a:prstGeom>
            <a:noFill/>
            <a:ln w="6350" cap="flat" cmpd="sng" algn="ctr">
              <a:solidFill>
                <a:srgbClr val="D90012"/>
              </a:solidFill>
              <a:prstDash val="solid"/>
              <a:miter lim="800000"/>
            </a:ln>
            <a:effectLst/>
          </p:spPr>
        </p:cxnSp>
        <p:sp>
          <p:nvSpPr>
            <p:cNvPr id="63" name="椭圆 62">
              <a:extLst>
                <a:ext uri="{FF2B5EF4-FFF2-40B4-BE49-F238E27FC236}">
                  <a16:creationId xmlns:a16="http://schemas.microsoft.com/office/drawing/2014/main" id="{19BA2109-5A6D-4EC9-8391-B977816B5BD2}"/>
                </a:ext>
              </a:extLst>
            </p:cNvPr>
            <p:cNvSpPr/>
            <p:nvPr/>
          </p:nvSpPr>
          <p:spPr>
            <a:xfrm>
              <a:off x="6015929"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a:extLst>
                <a:ext uri="{FF2B5EF4-FFF2-40B4-BE49-F238E27FC236}">
                  <a16:creationId xmlns:a16="http://schemas.microsoft.com/office/drawing/2014/main" id="{79CF385C-7D03-4A94-8B2A-609B9E4320B5}"/>
                </a:ext>
              </a:extLst>
            </p:cNvPr>
            <p:cNvSpPr/>
            <p:nvPr/>
          </p:nvSpPr>
          <p:spPr>
            <a:xfrm>
              <a:off x="5691315" y="1736082"/>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5" name="椭圆 64">
              <a:extLst>
                <a:ext uri="{FF2B5EF4-FFF2-40B4-BE49-F238E27FC236}">
                  <a16:creationId xmlns:a16="http://schemas.microsoft.com/office/drawing/2014/main" id="{3BAF979F-9A5F-4B75-9F45-A2B20897B6A8}"/>
                </a:ext>
              </a:extLst>
            </p:cNvPr>
            <p:cNvSpPr/>
            <p:nvPr/>
          </p:nvSpPr>
          <p:spPr>
            <a:xfrm>
              <a:off x="5805322" y="1850083"/>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05</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6" name="组合 65">
            <a:extLst>
              <a:ext uri="{FF2B5EF4-FFF2-40B4-BE49-F238E27FC236}">
                <a16:creationId xmlns:a16="http://schemas.microsoft.com/office/drawing/2014/main" id="{F5649DF0-3945-4911-A8B2-9BA31B06DA06}"/>
              </a:ext>
            </a:extLst>
          </p:cNvPr>
          <p:cNvGrpSpPr/>
          <p:nvPr/>
        </p:nvGrpSpPr>
        <p:grpSpPr>
          <a:xfrm>
            <a:off x="7025971" y="3559898"/>
            <a:ext cx="1105637" cy="1688208"/>
            <a:chOff x="7308304" y="2735590"/>
            <a:chExt cx="829228" cy="1266156"/>
          </a:xfrm>
        </p:grpSpPr>
        <p:cxnSp>
          <p:nvCxnSpPr>
            <p:cNvPr id="67" name="直接连接符 66">
              <a:extLst>
                <a:ext uri="{FF2B5EF4-FFF2-40B4-BE49-F238E27FC236}">
                  <a16:creationId xmlns:a16="http://schemas.microsoft.com/office/drawing/2014/main" id="{1A118C74-6F9F-4AF5-B7D0-065EDCBBCA66}"/>
                </a:ext>
              </a:extLst>
            </p:cNvPr>
            <p:cNvCxnSpPr/>
            <p:nvPr/>
          </p:nvCxnSpPr>
          <p:spPr>
            <a:xfrm>
              <a:off x="7722918" y="2836513"/>
              <a:ext cx="0" cy="900000"/>
            </a:xfrm>
            <a:prstGeom prst="line">
              <a:avLst/>
            </a:prstGeom>
            <a:noFill/>
            <a:ln w="6350" cap="flat" cmpd="sng" algn="ctr">
              <a:solidFill>
                <a:srgbClr val="D90012"/>
              </a:solidFill>
              <a:prstDash val="solid"/>
              <a:miter lim="800000"/>
            </a:ln>
            <a:effectLst/>
          </p:spPr>
        </p:cxnSp>
        <p:sp>
          <p:nvSpPr>
            <p:cNvPr id="68" name="椭圆 67">
              <a:extLst>
                <a:ext uri="{FF2B5EF4-FFF2-40B4-BE49-F238E27FC236}">
                  <a16:creationId xmlns:a16="http://schemas.microsoft.com/office/drawing/2014/main" id="{90B5F7EE-5DA6-4A70-9930-D14BBC7682E1}"/>
                </a:ext>
              </a:extLst>
            </p:cNvPr>
            <p:cNvSpPr/>
            <p:nvPr/>
          </p:nvSpPr>
          <p:spPr>
            <a:xfrm>
              <a:off x="763291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9" name="椭圆 68">
              <a:extLst>
                <a:ext uri="{FF2B5EF4-FFF2-40B4-BE49-F238E27FC236}">
                  <a16:creationId xmlns:a16="http://schemas.microsoft.com/office/drawing/2014/main" id="{22EE64A4-D7D5-4544-919B-F6E168DB4D73}"/>
                </a:ext>
              </a:extLst>
            </p:cNvPr>
            <p:cNvSpPr/>
            <p:nvPr/>
          </p:nvSpPr>
          <p:spPr>
            <a:xfrm>
              <a:off x="730830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0" name="椭圆 69">
              <a:extLst>
                <a:ext uri="{FF2B5EF4-FFF2-40B4-BE49-F238E27FC236}">
                  <a16:creationId xmlns:a16="http://schemas.microsoft.com/office/drawing/2014/main" id="{F8BDDFE8-8666-4B37-898A-4E955AD9978B}"/>
                </a:ext>
              </a:extLst>
            </p:cNvPr>
            <p:cNvSpPr/>
            <p:nvPr/>
          </p:nvSpPr>
          <p:spPr>
            <a:xfrm>
              <a:off x="742231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06</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sp>
        <p:nvSpPr>
          <p:cNvPr id="72" name="文本框 71">
            <a:extLst>
              <a:ext uri="{FF2B5EF4-FFF2-40B4-BE49-F238E27FC236}">
                <a16:creationId xmlns:a16="http://schemas.microsoft.com/office/drawing/2014/main" id="{8F04C1FE-FECB-4122-A05C-634B973B8D2D}"/>
              </a:ext>
            </a:extLst>
          </p:cNvPr>
          <p:cNvSpPr txBox="1"/>
          <p:nvPr/>
        </p:nvSpPr>
        <p:spPr>
          <a:xfrm>
            <a:off x="1416368" y="1547891"/>
            <a:ext cx="1415772" cy="461665"/>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项目背景</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3" name="文本框 72">
            <a:extLst>
              <a:ext uri="{FF2B5EF4-FFF2-40B4-BE49-F238E27FC236}">
                <a16:creationId xmlns:a16="http://schemas.microsoft.com/office/drawing/2014/main" id="{FBC28409-F684-4DEA-8AAF-9C078EBA106C}"/>
              </a:ext>
            </a:extLst>
          </p:cNvPr>
          <p:cNvSpPr txBox="1"/>
          <p:nvPr/>
        </p:nvSpPr>
        <p:spPr>
          <a:xfrm>
            <a:off x="3910545" y="4149559"/>
            <a:ext cx="2646878" cy="769441"/>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人工智能产业分析</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智慧金融</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4" name="文本框 73">
            <a:extLst>
              <a:ext uri="{FF2B5EF4-FFF2-40B4-BE49-F238E27FC236}">
                <a16:creationId xmlns:a16="http://schemas.microsoft.com/office/drawing/2014/main" id="{1CB9B591-40FA-4A2C-A728-786882FCA007}"/>
              </a:ext>
            </a:extLst>
          </p:cNvPr>
          <p:cNvSpPr txBox="1"/>
          <p:nvPr/>
        </p:nvSpPr>
        <p:spPr>
          <a:xfrm>
            <a:off x="5202862" y="1052736"/>
            <a:ext cx="3877985"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人工智能领域知识产权创造</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人工智能专利保护客体</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人工智能生成发明的发明人身份</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5" name="文本框 74">
            <a:extLst>
              <a:ext uri="{FF2B5EF4-FFF2-40B4-BE49-F238E27FC236}">
                <a16:creationId xmlns:a16="http://schemas.microsoft.com/office/drawing/2014/main" id="{4C3DB0E1-6471-4377-977A-A339B8AC2A81}"/>
              </a:ext>
            </a:extLst>
          </p:cNvPr>
          <p:cNvSpPr txBox="1"/>
          <p:nvPr/>
        </p:nvSpPr>
        <p:spPr>
          <a:xfrm>
            <a:off x="6775489" y="2324404"/>
            <a:ext cx="5416868"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rgbClr val="C00000"/>
                </a:solidFill>
                <a:latin typeface="微软雅黑" panose="020B0503020204020204" pitchFamily="34" charset="-122"/>
                <a:ea typeface="微软雅黑" panose="020B0503020204020204" pitchFamily="34" charset="-122"/>
              </a:rPr>
              <a:t>人工智能领域知识产权保护的司法问题</a:t>
            </a:r>
            <a:endParaRPr lang="en-US" altLang="zh-CN" sz="2400" dirty="0">
              <a:solidFill>
                <a:srgbClr val="C00000"/>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rgbClr val="C00000"/>
                </a:solidFill>
                <a:latin typeface="微软雅黑" panose="020B0503020204020204" pitchFamily="34" charset="-122"/>
                <a:ea typeface="微软雅黑" panose="020B0503020204020204" pitchFamily="34" charset="-122"/>
              </a:rPr>
              <a:t>侵权诉讼中的举证责任分析</a:t>
            </a:r>
            <a:endParaRPr lang="en-US" altLang="zh-CN" sz="2000" dirty="0">
              <a:solidFill>
                <a:srgbClr val="C00000"/>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rPr>
              <a:t>GUI</a:t>
            </a: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外观设计专利保护问题分析</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6" name="文本框 75">
            <a:extLst>
              <a:ext uri="{FF2B5EF4-FFF2-40B4-BE49-F238E27FC236}">
                <a16:creationId xmlns:a16="http://schemas.microsoft.com/office/drawing/2014/main" id="{F1698D55-D051-4E18-8475-A1358153211B}"/>
              </a:ext>
            </a:extLst>
          </p:cNvPr>
          <p:cNvSpPr txBox="1"/>
          <p:nvPr/>
        </p:nvSpPr>
        <p:spPr>
          <a:xfrm>
            <a:off x="2604141" y="5506694"/>
            <a:ext cx="3262432" cy="461665"/>
          </a:xfrm>
          <a:prstGeom prst="rect">
            <a:avLst/>
          </a:prstGeom>
          <a:noFill/>
          <a:effectLst/>
        </p:spPr>
        <p:txBody>
          <a:bodyPr wrap="none" rtlCol="0">
            <a:spAutoFit/>
          </a:bodyPr>
          <a:lstStyle/>
          <a:p>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人工智能的定义与分类</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7" name="文本框 76">
            <a:extLst>
              <a:ext uri="{FF2B5EF4-FFF2-40B4-BE49-F238E27FC236}">
                <a16:creationId xmlns:a16="http://schemas.microsoft.com/office/drawing/2014/main" id="{88FB95AF-2110-4EA6-A356-D9671082AA21}"/>
              </a:ext>
            </a:extLst>
          </p:cNvPr>
          <p:cNvSpPr txBox="1"/>
          <p:nvPr/>
        </p:nvSpPr>
        <p:spPr>
          <a:xfrm>
            <a:off x="6499006" y="5443955"/>
            <a:ext cx="4493538" cy="769441"/>
          </a:xfrm>
          <a:prstGeom prst="rect">
            <a:avLst/>
          </a:prstGeom>
          <a:noFill/>
          <a:effectLst/>
        </p:spPr>
        <p:txBody>
          <a:bodyPr wrap="none" rtlCol="0">
            <a:spAutoFit/>
          </a:bodyPr>
          <a:lstStyle/>
          <a:p>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人工智能领域知识产权风险防控</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开源软件知识产权风险防控</a:t>
            </a:r>
            <a:endParaRPr lang="en-US" altLang="zh-CN" sz="2000" dirty="0">
              <a:solidFill>
                <a:schemeClr val="bg1">
                  <a:lumMod val="60000"/>
                  <a:lumOff val="40000"/>
                </a:schemeClr>
              </a:solidFill>
              <a:latin typeface="Century Gothic" panose="020B0502020202020204" pitchFamily="34" charset="0"/>
              <a:ea typeface="微软雅黑"/>
            </a:endParaRPr>
          </a:p>
        </p:txBody>
      </p:sp>
    </p:spTree>
    <p:extLst>
      <p:ext uri="{BB962C8B-B14F-4D97-AF65-F5344CB8AC3E}">
        <p14:creationId xmlns:p14="http://schemas.microsoft.com/office/powerpoint/2010/main" val="274382258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100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25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50" presetClass="entr" presetSubtype="0" decel="100000"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1000" fill="hold"/>
                                        <p:tgtEl>
                                          <p:spTgt spid="72"/>
                                        </p:tgtEl>
                                        <p:attrNameLst>
                                          <p:attrName>ppt_w</p:attrName>
                                        </p:attrNameLst>
                                      </p:cBhvr>
                                      <p:tavLst>
                                        <p:tav tm="0">
                                          <p:val>
                                            <p:strVal val="#ppt_w+.3"/>
                                          </p:val>
                                        </p:tav>
                                        <p:tav tm="100000">
                                          <p:val>
                                            <p:strVal val="#ppt_w"/>
                                          </p:val>
                                        </p:tav>
                                      </p:tavLst>
                                    </p:anim>
                                    <p:anim calcmode="lin" valueType="num">
                                      <p:cBhvr>
                                        <p:cTn id="43" dur="1000" fill="hold"/>
                                        <p:tgtEl>
                                          <p:spTgt spid="72"/>
                                        </p:tgtEl>
                                        <p:attrNameLst>
                                          <p:attrName>ppt_h</p:attrName>
                                        </p:attrNameLst>
                                      </p:cBhvr>
                                      <p:tavLst>
                                        <p:tav tm="0">
                                          <p:val>
                                            <p:strVal val="#ppt_h"/>
                                          </p:val>
                                        </p:tav>
                                        <p:tav tm="100000">
                                          <p:val>
                                            <p:strVal val="#ppt_h"/>
                                          </p:val>
                                        </p:tav>
                                      </p:tavLst>
                                    </p:anim>
                                    <p:animEffect transition="in" filter="fade">
                                      <p:cBhvr>
                                        <p:cTn id="44" dur="1000"/>
                                        <p:tgtEl>
                                          <p:spTgt spid="72"/>
                                        </p:tgtEl>
                                      </p:cBhvr>
                                    </p:animEffect>
                                  </p:childTnLst>
                                </p:cTn>
                              </p:par>
                              <p:par>
                                <p:cTn id="45" presetID="50" presetClass="entr" presetSubtype="0" decel="100000" fill="hold" grpId="0"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1000" fill="hold"/>
                                        <p:tgtEl>
                                          <p:spTgt spid="73"/>
                                        </p:tgtEl>
                                        <p:attrNameLst>
                                          <p:attrName>ppt_w</p:attrName>
                                        </p:attrNameLst>
                                      </p:cBhvr>
                                      <p:tavLst>
                                        <p:tav tm="0">
                                          <p:val>
                                            <p:strVal val="#ppt_w+.3"/>
                                          </p:val>
                                        </p:tav>
                                        <p:tav tm="100000">
                                          <p:val>
                                            <p:strVal val="#ppt_w"/>
                                          </p:val>
                                        </p:tav>
                                      </p:tavLst>
                                    </p:anim>
                                    <p:anim calcmode="lin" valueType="num">
                                      <p:cBhvr>
                                        <p:cTn id="48" dur="1000" fill="hold"/>
                                        <p:tgtEl>
                                          <p:spTgt spid="73"/>
                                        </p:tgtEl>
                                        <p:attrNameLst>
                                          <p:attrName>ppt_h</p:attrName>
                                        </p:attrNameLst>
                                      </p:cBhvr>
                                      <p:tavLst>
                                        <p:tav tm="0">
                                          <p:val>
                                            <p:strVal val="#ppt_h"/>
                                          </p:val>
                                        </p:tav>
                                        <p:tav tm="100000">
                                          <p:val>
                                            <p:strVal val="#ppt_h"/>
                                          </p:val>
                                        </p:tav>
                                      </p:tavLst>
                                    </p:anim>
                                    <p:animEffect transition="in" filter="fade">
                                      <p:cBhvr>
                                        <p:cTn id="49" dur="1000"/>
                                        <p:tgtEl>
                                          <p:spTgt spid="73"/>
                                        </p:tgtEl>
                                      </p:cBhvr>
                                    </p:animEffect>
                                  </p:childTnLst>
                                </p:cTn>
                              </p:par>
                              <p:par>
                                <p:cTn id="50" presetID="50" presetClass="entr" presetSubtype="0" decel="100000" fill="hold" grpId="0" nodeType="withEffect">
                                  <p:stCondLst>
                                    <p:cond delay="750"/>
                                  </p:stCondLst>
                                  <p:childTnLst>
                                    <p:set>
                                      <p:cBhvr>
                                        <p:cTn id="51" dur="1" fill="hold">
                                          <p:stCondLst>
                                            <p:cond delay="0"/>
                                          </p:stCondLst>
                                        </p:cTn>
                                        <p:tgtEl>
                                          <p:spTgt spid="74"/>
                                        </p:tgtEl>
                                        <p:attrNameLst>
                                          <p:attrName>style.visibility</p:attrName>
                                        </p:attrNameLst>
                                      </p:cBhvr>
                                      <p:to>
                                        <p:strVal val="visible"/>
                                      </p:to>
                                    </p:set>
                                    <p:anim calcmode="lin" valueType="num">
                                      <p:cBhvr>
                                        <p:cTn id="52" dur="1000" fill="hold"/>
                                        <p:tgtEl>
                                          <p:spTgt spid="74"/>
                                        </p:tgtEl>
                                        <p:attrNameLst>
                                          <p:attrName>ppt_w</p:attrName>
                                        </p:attrNameLst>
                                      </p:cBhvr>
                                      <p:tavLst>
                                        <p:tav tm="0">
                                          <p:val>
                                            <p:strVal val="#ppt_w+.3"/>
                                          </p:val>
                                        </p:tav>
                                        <p:tav tm="100000">
                                          <p:val>
                                            <p:strVal val="#ppt_w"/>
                                          </p:val>
                                        </p:tav>
                                      </p:tavLst>
                                    </p:anim>
                                    <p:anim calcmode="lin" valueType="num">
                                      <p:cBhvr>
                                        <p:cTn id="53" dur="1000" fill="hold"/>
                                        <p:tgtEl>
                                          <p:spTgt spid="74"/>
                                        </p:tgtEl>
                                        <p:attrNameLst>
                                          <p:attrName>ppt_h</p:attrName>
                                        </p:attrNameLst>
                                      </p:cBhvr>
                                      <p:tavLst>
                                        <p:tav tm="0">
                                          <p:val>
                                            <p:strVal val="#ppt_h"/>
                                          </p:val>
                                        </p:tav>
                                        <p:tav tm="100000">
                                          <p:val>
                                            <p:strVal val="#ppt_h"/>
                                          </p:val>
                                        </p:tav>
                                      </p:tavLst>
                                    </p:anim>
                                    <p:animEffect transition="in" filter="fade">
                                      <p:cBhvr>
                                        <p:cTn id="54" dur="1000"/>
                                        <p:tgtEl>
                                          <p:spTgt spid="74"/>
                                        </p:tgtEl>
                                      </p:cBhvr>
                                    </p:animEffect>
                                  </p:childTnLst>
                                </p:cTn>
                              </p:par>
                              <p:par>
                                <p:cTn id="55" presetID="50" presetClass="entr" presetSubtype="0" decel="100000" fill="hold" grpId="0" nodeType="withEffect">
                                  <p:stCondLst>
                                    <p:cond delay="1000"/>
                                  </p:stCondLst>
                                  <p:childTnLst>
                                    <p:set>
                                      <p:cBhvr>
                                        <p:cTn id="56" dur="1" fill="hold">
                                          <p:stCondLst>
                                            <p:cond delay="0"/>
                                          </p:stCondLst>
                                        </p:cTn>
                                        <p:tgtEl>
                                          <p:spTgt spid="75"/>
                                        </p:tgtEl>
                                        <p:attrNameLst>
                                          <p:attrName>style.visibility</p:attrName>
                                        </p:attrNameLst>
                                      </p:cBhvr>
                                      <p:to>
                                        <p:strVal val="visible"/>
                                      </p:to>
                                    </p:set>
                                    <p:anim calcmode="lin" valueType="num">
                                      <p:cBhvr>
                                        <p:cTn id="57" dur="1000" fill="hold"/>
                                        <p:tgtEl>
                                          <p:spTgt spid="75"/>
                                        </p:tgtEl>
                                        <p:attrNameLst>
                                          <p:attrName>ppt_w</p:attrName>
                                        </p:attrNameLst>
                                      </p:cBhvr>
                                      <p:tavLst>
                                        <p:tav tm="0">
                                          <p:val>
                                            <p:strVal val="#ppt_w+.3"/>
                                          </p:val>
                                        </p:tav>
                                        <p:tav tm="100000">
                                          <p:val>
                                            <p:strVal val="#ppt_w"/>
                                          </p:val>
                                        </p:tav>
                                      </p:tavLst>
                                    </p:anim>
                                    <p:anim calcmode="lin" valueType="num">
                                      <p:cBhvr>
                                        <p:cTn id="58" dur="1000" fill="hold"/>
                                        <p:tgtEl>
                                          <p:spTgt spid="75"/>
                                        </p:tgtEl>
                                        <p:attrNameLst>
                                          <p:attrName>ppt_h</p:attrName>
                                        </p:attrNameLst>
                                      </p:cBhvr>
                                      <p:tavLst>
                                        <p:tav tm="0">
                                          <p:val>
                                            <p:strVal val="#ppt_h"/>
                                          </p:val>
                                        </p:tav>
                                        <p:tav tm="100000">
                                          <p:val>
                                            <p:strVal val="#ppt_h"/>
                                          </p:val>
                                        </p:tav>
                                      </p:tavLst>
                                    </p:anim>
                                    <p:animEffect transition="in" filter="fade">
                                      <p:cBhvr>
                                        <p:cTn id="59" dur="1000"/>
                                        <p:tgtEl>
                                          <p:spTgt spid="75"/>
                                        </p:tgtEl>
                                      </p:cBhvr>
                                    </p:animEffect>
                                  </p:childTnLst>
                                </p:cTn>
                              </p:par>
                              <p:par>
                                <p:cTn id="60" presetID="50" presetClass="entr" presetSubtype="0" decel="100000" fill="hold" grpId="0" nodeType="withEffect">
                                  <p:stCondLst>
                                    <p:cond delay="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1000" fill="hold"/>
                                        <p:tgtEl>
                                          <p:spTgt spid="76"/>
                                        </p:tgtEl>
                                        <p:attrNameLst>
                                          <p:attrName>ppt_w</p:attrName>
                                        </p:attrNameLst>
                                      </p:cBhvr>
                                      <p:tavLst>
                                        <p:tav tm="0">
                                          <p:val>
                                            <p:strVal val="#ppt_w+.3"/>
                                          </p:val>
                                        </p:tav>
                                        <p:tav tm="100000">
                                          <p:val>
                                            <p:strVal val="#ppt_w"/>
                                          </p:val>
                                        </p:tav>
                                      </p:tavLst>
                                    </p:anim>
                                    <p:anim calcmode="lin" valueType="num">
                                      <p:cBhvr>
                                        <p:cTn id="63" dur="1000" fill="hold"/>
                                        <p:tgtEl>
                                          <p:spTgt spid="76"/>
                                        </p:tgtEl>
                                        <p:attrNameLst>
                                          <p:attrName>ppt_h</p:attrName>
                                        </p:attrNameLst>
                                      </p:cBhvr>
                                      <p:tavLst>
                                        <p:tav tm="0">
                                          <p:val>
                                            <p:strVal val="#ppt_h"/>
                                          </p:val>
                                        </p:tav>
                                        <p:tav tm="100000">
                                          <p:val>
                                            <p:strVal val="#ppt_h"/>
                                          </p:val>
                                        </p:tav>
                                      </p:tavLst>
                                    </p:anim>
                                    <p:animEffect transition="in" filter="fade">
                                      <p:cBhvr>
                                        <p:cTn id="64" dur="1000"/>
                                        <p:tgtEl>
                                          <p:spTgt spid="76"/>
                                        </p:tgtEl>
                                      </p:cBhvr>
                                    </p:animEffect>
                                  </p:childTnLst>
                                </p:cTn>
                              </p:par>
                              <p:par>
                                <p:cTn id="65" presetID="50" presetClass="entr" presetSubtype="0" decel="100000" fill="hold" grpId="0" nodeType="withEffect">
                                  <p:stCondLst>
                                    <p:cond delay="1250"/>
                                  </p:stCondLst>
                                  <p:childTnLst>
                                    <p:set>
                                      <p:cBhvr>
                                        <p:cTn id="66" dur="1" fill="hold">
                                          <p:stCondLst>
                                            <p:cond delay="0"/>
                                          </p:stCondLst>
                                        </p:cTn>
                                        <p:tgtEl>
                                          <p:spTgt spid="77"/>
                                        </p:tgtEl>
                                        <p:attrNameLst>
                                          <p:attrName>style.visibility</p:attrName>
                                        </p:attrNameLst>
                                      </p:cBhvr>
                                      <p:to>
                                        <p:strVal val="visible"/>
                                      </p:to>
                                    </p:set>
                                    <p:anim calcmode="lin" valueType="num">
                                      <p:cBhvr>
                                        <p:cTn id="67" dur="1000" fill="hold"/>
                                        <p:tgtEl>
                                          <p:spTgt spid="77"/>
                                        </p:tgtEl>
                                        <p:attrNameLst>
                                          <p:attrName>ppt_w</p:attrName>
                                        </p:attrNameLst>
                                      </p:cBhvr>
                                      <p:tavLst>
                                        <p:tav tm="0">
                                          <p:val>
                                            <p:strVal val="#ppt_w+.3"/>
                                          </p:val>
                                        </p:tav>
                                        <p:tav tm="100000">
                                          <p:val>
                                            <p:strVal val="#ppt_w"/>
                                          </p:val>
                                        </p:tav>
                                      </p:tavLst>
                                    </p:anim>
                                    <p:anim calcmode="lin" valueType="num">
                                      <p:cBhvr>
                                        <p:cTn id="68" dur="1000" fill="hold"/>
                                        <p:tgtEl>
                                          <p:spTgt spid="77"/>
                                        </p:tgtEl>
                                        <p:attrNameLst>
                                          <p:attrName>ppt_h</p:attrName>
                                        </p:attrNameLst>
                                      </p:cBhvr>
                                      <p:tavLst>
                                        <p:tav tm="0">
                                          <p:val>
                                            <p:strVal val="#ppt_h"/>
                                          </p:val>
                                        </p:tav>
                                        <p:tav tm="100000">
                                          <p:val>
                                            <p:strVal val="#ppt_h"/>
                                          </p:val>
                                        </p:tav>
                                      </p:tavLst>
                                    </p:anim>
                                    <p:animEffect transition="in" filter="fade">
                                      <p:cBhvr>
                                        <p:cTn id="69"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32</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人工智能领域知识产权保护的司法问题</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grpSp>
        <p:nvGrpSpPr>
          <p:cNvPr id="43" name="组合 42">
            <a:extLst>
              <a:ext uri="{FF2B5EF4-FFF2-40B4-BE49-F238E27FC236}">
                <a16:creationId xmlns:a16="http://schemas.microsoft.com/office/drawing/2014/main" id="{23582A76-BBB8-4161-A13D-ECCBA8D76B4A}"/>
              </a:ext>
            </a:extLst>
          </p:cNvPr>
          <p:cNvGrpSpPr/>
          <p:nvPr/>
        </p:nvGrpSpPr>
        <p:grpSpPr>
          <a:xfrm>
            <a:off x="5878620" y="3256348"/>
            <a:ext cx="2159244" cy="2159244"/>
            <a:chOff x="5871484" y="2841374"/>
            <a:chExt cx="2159244" cy="2159244"/>
          </a:xfrm>
        </p:grpSpPr>
        <p:grpSp>
          <p:nvGrpSpPr>
            <p:cNvPr id="44" name="组合 43">
              <a:extLst>
                <a:ext uri="{FF2B5EF4-FFF2-40B4-BE49-F238E27FC236}">
                  <a16:creationId xmlns:a16="http://schemas.microsoft.com/office/drawing/2014/main" id="{F0562799-21DC-4EFE-8ED9-28F8B47F2F17}"/>
                </a:ext>
              </a:extLst>
            </p:cNvPr>
            <p:cNvGrpSpPr/>
            <p:nvPr/>
          </p:nvGrpSpPr>
          <p:grpSpPr>
            <a:xfrm>
              <a:off x="5871484" y="2841374"/>
              <a:ext cx="2159244" cy="2159244"/>
              <a:chOff x="4926840" y="1732375"/>
              <a:chExt cx="1656097" cy="1656098"/>
            </a:xfrm>
          </p:grpSpPr>
          <p:sp>
            <p:nvSpPr>
              <p:cNvPr id="46" name="任意多边形 75">
                <a:extLst>
                  <a:ext uri="{FF2B5EF4-FFF2-40B4-BE49-F238E27FC236}">
                    <a16:creationId xmlns:a16="http://schemas.microsoft.com/office/drawing/2014/main" id="{BC5DD6CE-9021-48B9-A0EA-E5D3496B5E74}"/>
                  </a:ext>
                </a:extLst>
              </p:cNvPr>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ysClr val="window" lastClr="FFFFFF"/>
                  </a:gs>
                  <a:gs pos="100000">
                    <a:srgbClr val="E2E2E2"/>
                  </a:gs>
                </a:gsLst>
                <a:lin ang="2700000" scaled="1"/>
              </a:gradFill>
              <a:ln w="12700" cap="flat" cmpd="sng" algn="ctr">
                <a:noFill/>
                <a:prstDash val="solid"/>
                <a:miter lim="800000"/>
              </a:ln>
              <a:effectLst>
                <a:outerShdw blurRad="190500" dist="88900" dir="2700000" algn="tl" rotWithShape="0">
                  <a:prstClr val="black">
                    <a:alpha val="30000"/>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7" name="椭圆 46">
                <a:extLst>
                  <a:ext uri="{FF2B5EF4-FFF2-40B4-BE49-F238E27FC236}">
                    <a16:creationId xmlns:a16="http://schemas.microsoft.com/office/drawing/2014/main" id="{77381C45-7EAC-417E-8F82-0F7D88D7C430}"/>
                  </a:ext>
                </a:extLst>
              </p:cNvPr>
              <p:cNvSpPr/>
              <p:nvPr/>
            </p:nvSpPr>
            <p:spPr>
              <a:xfrm>
                <a:off x="5189938" y="1995474"/>
                <a:ext cx="1129900" cy="1129900"/>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88900" dist="38100" dir="135000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8" name="椭圆 47">
                <a:extLst>
                  <a:ext uri="{FF2B5EF4-FFF2-40B4-BE49-F238E27FC236}">
                    <a16:creationId xmlns:a16="http://schemas.microsoft.com/office/drawing/2014/main" id="{7EB33F6D-239A-4CC4-BFB5-55E2ACF2CB31}"/>
                  </a:ext>
                </a:extLst>
              </p:cNvPr>
              <p:cNvSpPr/>
              <p:nvPr/>
            </p:nvSpPr>
            <p:spPr>
              <a:xfrm>
                <a:off x="5313048" y="2122912"/>
                <a:ext cx="883681" cy="883682"/>
              </a:xfrm>
              <a:prstGeom prst="ellipse">
                <a:avLst/>
              </a:prstGeom>
              <a:gradFill>
                <a:gsLst>
                  <a:gs pos="0">
                    <a:sysClr val="window" lastClr="FFFFFF">
                      <a:lumMod val="85000"/>
                    </a:sysClr>
                  </a:gs>
                  <a:gs pos="100000">
                    <a:sysClr val="window" lastClr="FFFFFF"/>
                  </a:gs>
                </a:gsLst>
                <a:lin ang="2700000" scaled="1"/>
              </a:gradFill>
              <a:ln w="25400" cap="flat" cmpd="sng" algn="ctr">
                <a:gradFill flip="none" rotWithShape="1">
                  <a:gsLst>
                    <a:gs pos="100000">
                      <a:sysClr val="window" lastClr="FFFFFF">
                        <a:lumMod val="85000"/>
                      </a:sysClr>
                    </a:gs>
                    <a:gs pos="0">
                      <a:sysClr val="window" lastClr="FFFFFF"/>
                    </a:gs>
                  </a:gsLst>
                  <a:lin ang="2700000" scaled="1"/>
                  <a:tileRect/>
                </a:gradFill>
                <a:prstDash val="solid"/>
                <a:miter lim="800000"/>
              </a:ln>
              <a:effectLst>
                <a:outerShdw blurRad="88900" dist="38100" dir="2700000" algn="tl"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5" name="文本框 44">
              <a:extLst>
                <a:ext uri="{FF2B5EF4-FFF2-40B4-BE49-F238E27FC236}">
                  <a16:creationId xmlns:a16="http://schemas.microsoft.com/office/drawing/2014/main" id="{BB36F8A3-E8B1-4A78-B383-F07000F0F943}"/>
                </a:ext>
              </a:extLst>
            </p:cNvPr>
            <p:cNvSpPr txBox="1"/>
            <p:nvPr/>
          </p:nvSpPr>
          <p:spPr>
            <a:xfrm>
              <a:off x="6457054" y="3559765"/>
              <a:ext cx="937401"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400" b="0" i="0" u="none" strike="noStrike" kern="0" cap="none" spc="0" normalizeH="0" baseline="0" noProof="0" dirty="0">
                  <a:ln>
                    <a:noFill/>
                  </a:ln>
                  <a:gradFill>
                    <a:gsLst>
                      <a:gs pos="0">
                        <a:srgbClr val="E30613"/>
                      </a:gs>
                      <a:gs pos="100000">
                        <a:srgbClr val="81040B"/>
                      </a:gs>
                    </a:gsLst>
                    <a:lin ang="3600000" scaled="0"/>
                  </a:gradFill>
                  <a:effectLst/>
                  <a:uLnTx/>
                  <a:uFillTx/>
                  <a:latin typeface="Impact" panose="020B0806030902050204" pitchFamily="2" charset="0"/>
                </a:rPr>
                <a:t>01</a:t>
              </a:r>
              <a:endParaRPr kumimoji="0" lang="zh-CN" altLang="en-US" sz="4400" b="0" i="0" u="none" strike="noStrike" kern="0" cap="none" spc="0" normalizeH="0" baseline="0" noProof="0" dirty="0">
                <a:ln>
                  <a:noFill/>
                </a:ln>
                <a:gradFill>
                  <a:gsLst>
                    <a:gs pos="0">
                      <a:srgbClr val="E30613"/>
                    </a:gs>
                    <a:gs pos="100000">
                      <a:srgbClr val="81040B"/>
                    </a:gs>
                  </a:gsLst>
                  <a:lin ang="3600000" scaled="0"/>
                </a:gradFill>
                <a:effectLst/>
                <a:uLnTx/>
                <a:uFillTx/>
                <a:latin typeface="Impact" panose="020B0806030902050204" pitchFamily="2" charset="0"/>
              </a:endParaRPr>
            </a:p>
          </p:txBody>
        </p:sp>
      </p:grpSp>
      <p:grpSp>
        <p:nvGrpSpPr>
          <p:cNvPr id="49" name="组合 48">
            <a:extLst>
              <a:ext uri="{FF2B5EF4-FFF2-40B4-BE49-F238E27FC236}">
                <a16:creationId xmlns:a16="http://schemas.microsoft.com/office/drawing/2014/main" id="{D9F58D3A-F2AC-4541-BAA3-C56D04826404}"/>
              </a:ext>
            </a:extLst>
          </p:cNvPr>
          <p:cNvGrpSpPr/>
          <p:nvPr/>
        </p:nvGrpSpPr>
        <p:grpSpPr>
          <a:xfrm>
            <a:off x="4197915" y="3595680"/>
            <a:ext cx="1572839" cy="1572839"/>
            <a:chOff x="4190779" y="3180706"/>
            <a:chExt cx="1572839" cy="1572839"/>
          </a:xfrm>
        </p:grpSpPr>
        <p:grpSp>
          <p:nvGrpSpPr>
            <p:cNvPr id="50" name="组合 49">
              <a:extLst>
                <a:ext uri="{FF2B5EF4-FFF2-40B4-BE49-F238E27FC236}">
                  <a16:creationId xmlns:a16="http://schemas.microsoft.com/office/drawing/2014/main" id="{C13E02B0-5763-4026-AB0B-9B84FCC08DCA}"/>
                </a:ext>
              </a:extLst>
            </p:cNvPr>
            <p:cNvGrpSpPr/>
            <p:nvPr/>
          </p:nvGrpSpPr>
          <p:grpSpPr>
            <a:xfrm>
              <a:off x="4190779" y="3180706"/>
              <a:ext cx="1572839" cy="1572839"/>
              <a:chOff x="4926840" y="1732375"/>
              <a:chExt cx="1656097" cy="1656098"/>
            </a:xfrm>
          </p:grpSpPr>
          <p:sp>
            <p:nvSpPr>
              <p:cNvPr id="52" name="任意多边形 83">
                <a:extLst>
                  <a:ext uri="{FF2B5EF4-FFF2-40B4-BE49-F238E27FC236}">
                    <a16:creationId xmlns:a16="http://schemas.microsoft.com/office/drawing/2014/main" id="{7C3CD25C-875A-4488-A6A8-721DF33CBE14}"/>
                  </a:ext>
                </a:extLst>
              </p:cNvPr>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ysClr val="window" lastClr="FFFFFF"/>
                  </a:gs>
                  <a:gs pos="100000">
                    <a:srgbClr val="E2E2E2"/>
                  </a:gs>
                </a:gsLst>
                <a:lin ang="2700000" scaled="1"/>
              </a:gradFill>
              <a:ln w="12700" cap="flat" cmpd="sng" algn="ctr">
                <a:noFill/>
                <a:prstDash val="solid"/>
                <a:miter lim="800000"/>
              </a:ln>
              <a:effectLst>
                <a:outerShdw blurRad="190500" dist="88900" dir="2700000" algn="tl" rotWithShape="0">
                  <a:prstClr val="black">
                    <a:alpha val="30000"/>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椭圆 52">
                <a:extLst>
                  <a:ext uri="{FF2B5EF4-FFF2-40B4-BE49-F238E27FC236}">
                    <a16:creationId xmlns:a16="http://schemas.microsoft.com/office/drawing/2014/main" id="{5BE4DBFC-E409-445B-A198-8EDCF47B76EA}"/>
                  </a:ext>
                </a:extLst>
              </p:cNvPr>
              <p:cNvSpPr/>
              <p:nvPr/>
            </p:nvSpPr>
            <p:spPr>
              <a:xfrm>
                <a:off x="5189938" y="1995474"/>
                <a:ext cx="1129900" cy="1129900"/>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88900" dist="38100" dir="135000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a:extLst>
                  <a:ext uri="{FF2B5EF4-FFF2-40B4-BE49-F238E27FC236}">
                    <a16:creationId xmlns:a16="http://schemas.microsoft.com/office/drawing/2014/main" id="{9FEB324A-6F12-4D5B-A234-1F12C1CEED70}"/>
                  </a:ext>
                </a:extLst>
              </p:cNvPr>
              <p:cNvSpPr/>
              <p:nvPr/>
            </p:nvSpPr>
            <p:spPr>
              <a:xfrm>
                <a:off x="5313048" y="2122912"/>
                <a:ext cx="883681" cy="883682"/>
              </a:xfrm>
              <a:prstGeom prst="ellipse">
                <a:avLst/>
              </a:prstGeom>
              <a:gradFill>
                <a:gsLst>
                  <a:gs pos="0">
                    <a:sysClr val="window" lastClr="FFFFFF">
                      <a:lumMod val="85000"/>
                    </a:sysClr>
                  </a:gs>
                  <a:gs pos="100000">
                    <a:sysClr val="window" lastClr="FFFFFF"/>
                  </a:gs>
                </a:gsLst>
                <a:lin ang="2700000" scaled="1"/>
              </a:gradFill>
              <a:ln w="25400" cap="flat" cmpd="sng" algn="ctr">
                <a:gradFill flip="none" rotWithShape="1">
                  <a:gsLst>
                    <a:gs pos="100000">
                      <a:sysClr val="window" lastClr="FFFFFF">
                        <a:lumMod val="85000"/>
                      </a:sysClr>
                    </a:gs>
                    <a:gs pos="0">
                      <a:sysClr val="window" lastClr="FFFFFF"/>
                    </a:gs>
                  </a:gsLst>
                  <a:lin ang="2700000" scaled="1"/>
                  <a:tileRect/>
                </a:gradFill>
                <a:prstDash val="solid"/>
                <a:miter lim="800000"/>
              </a:ln>
              <a:effectLst>
                <a:outerShdw blurRad="88900" dist="38100" dir="2700000" algn="tl"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51" name="文本框 50">
              <a:extLst>
                <a:ext uri="{FF2B5EF4-FFF2-40B4-BE49-F238E27FC236}">
                  <a16:creationId xmlns:a16="http://schemas.microsoft.com/office/drawing/2014/main" id="{66CC6F18-FF26-4A18-A0BD-94EE35684A62}"/>
                </a:ext>
              </a:extLst>
            </p:cNvPr>
            <p:cNvSpPr txBox="1"/>
            <p:nvPr/>
          </p:nvSpPr>
          <p:spPr>
            <a:xfrm>
              <a:off x="4508497" y="3673122"/>
              <a:ext cx="937401"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gradFill>
                    <a:gsLst>
                      <a:gs pos="0">
                        <a:srgbClr val="E30613"/>
                      </a:gs>
                      <a:gs pos="100000">
                        <a:srgbClr val="81040B"/>
                      </a:gs>
                    </a:gsLst>
                    <a:lin ang="3600000" scaled="0"/>
                  </a:gradFill>
                  <a:effectLst/>
                  <a:uLnTx/>
                  <a:uFillTx/>
                  <a:latin typeface="Impact" panose="020B0806030902050204" pitchFamily="2" charset="0"/>
                </a:rPr>
                <a:t>03</a:t>
              </a:r>
              <a:endParaRPr kumimoji="0" lang="zh-CN" altLang="en-US" sz="3000" b="0" i="0" u="none" strike="noStrike" kern="0" cap="none" spc="0" normalizeH="0" baseline="0" noProof="0" dirty="0">
                <a:ln>
                  <a:noFill/>
                </a:ln>
                <a:gradFill>
                  <a:gsLst>
                    <a:gs pos="0">
                      <a:srgbClr val="E30613"/>
                    </a:gs>
                    <a:gs pos="100000">
                      <a:srgbClr val="81040B"/>
                    </a:gs>
                  </a:gsLst>
                  <a:lin ang="3600000" scaled="0"/>
                </a:gradFill>
                <a:effectLst/>
                <a:uLnTx/>
                <a:uFillTx/>
                <a:latin typeface="Impact" panose="020B0806030902050204" pitchFamily="2" charset="0"/>
              </a:endParaRPr>
            </a:p>
          </p:txBody>
        </p:sp>
      </p:grpSp>
      <p:grpSp>
        <p:nvGrpSpPr>
          <p:cNvPr id="55" name="组合 54">
            <a:extLst>
              <a:ext uri="{FF2B5EF4-FFF2-40B4-BE49-F238E27FC236}">
                <a16:creationId xmlns:a16="http://schemas.microsoft.com/office/drawing/2014/main" id="{A67AE103-AD25-440D-971C-B772D37ABECB}"/>
              </a:ext>
            </a:extLst>
          </p:cNvPr>
          <p:cNvGrpSpPr/>
          <p:nvPr/>
        </p:nvGrpSpPr>
        <p:grpSpPr>
          <a:xfrm>
            <a:off x="5029310" y="2323554"/>
            <a:ext cx="1366172" cy="1366172"/>
            <a:chOff x="5022174" y="1908580"/>
            <a:chExt cx="1366172" cy="1366172"/>
          </a:xfrm>
        </p:grpSpPr>
        <p:grpSp>
          <p:nvGrpSpPr>
            <p:cNvPr id="56" name="组合 55">
              <a:extLst>
                <a:ext uri="{FF2B5EF4-FFF2-40B4-BE49-F238E27FC236}">
                  <a16:creationId xmlns:a16="http://schemas.microsoft.com/office/drawing/2014/main" id="{E027AF0D-A976-43C6-94D2-750134761DAA}"/>
                </a:ext>
              </a:extLst>
            </p:cNvPr>
            <p:cNvGrpSpPr/>
            <p:nvPr/>
          </p:nvGrpSpPr>
          <p:grpSpPr>
            <a:xfrm>
              <a:off x="5022174" y="1908580"/>
              <a:ext cx="1366172" cy="1366172"/>
              <a:chOff x="4926840" y="1732375"/>
              <a:chExt cx="1656097" cy="1656098"/>
            </a:xfrm>
          </p:grpSpPr>
          <p:sp>
            <p:nvSpPr>
              <p:cNvPr id="58" name="任意多边形 79">
                <a:extLst>
                  <a:ext uri="{FF2B5EF4-FFF2-40B4-BE49-F238E27FC236}">
                    <a16:creationId xmlns:a16="http://schemas.microsoft.com/office/drawing/2014/main" id="{D8960361-89E1-4B96-814C-05BE8176987F}"/>
                  </a:ext>
                </a:extLst>
              </p:cNvPr>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ysClr val="window" lastClr="FFFFFF"/>
                  </a:gs>
                  <a:gs pos="100000">
                    <a:srgbClr val="E2E2E2"/>
                  </a:gs>
                </a:gsLst>
                <a:lin ang="2700000" scaled="1"/>
              </a:gradFill>
              <a:ln w="12700" cap="flat" cmpd="sng" algn="ctr">
                <a:noFill/>
                <a:prstDash val="solid"/>
                <a:miter lim="800000"/>
              </a:ln>
              <a:effectLst>
                <a:outerShdw blurRad="190500" dist="88900" dir="2700000" algn="tl" rotWithShape="0">
                  <a:prstClr val="black">
                    <a:alpha val="30000"/>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a:extLst>
                  <a:ext uri="{FF2B5EF4-FFF2-40B4-BE49-F238E27FC236}">
                    <a16:creationId xmlns:a16="http://schemas.microsoft.com/office/drawing/2014/main" id="{5F8F61F7-5867-46DE-8191-1FFAD4286B4F}"/>
                  </a:ext>
                </a:extLst>
              </p:cNvPr>
              <p:cNvSpPr/>
              <p:nvPr/>
            </p:nvSpPr>
            <p:spPr>
              <a:xfrm>
                <a:off x="5189938" y="1995474"/>
                <a:ext cx="1129900" cy="1129900"/>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88900" dist="38100" dir="135000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a:extLst>
                  <a:ext uri="{FF2B5EF4-FFF2-40B4-BE49-F238E27FC236}">
                    <a16:creationId xmlns:a16="http://schemas.microsoft.com/office/drawing/2014/main" id="{B0B0B04F-9FFD-4761-9FDD-D6EF3FEB4EC3}"/>
                  </a:ext>
                </a:extLst>
              </p:cNvPr>
              <p:cNvSpPr/>
              <p:nvPr/>
            </p:nvSpPr>
            <p:spPr>
              <a:xfrm>
                <a:off x="5313048" y="2122912"/>
                <a:ext cx="883681" cy="883682"/>
              </a:xfrm>
              <a:prstGeom prst="ellipse">
                <a:avLst/>
              </a:prstGeom>
              <a:gradFill>
                <a:gsLst>
                  <a:gs pos="0">
                    <a:sysClr val="window" lastClr="FFFFFF">
                      <a:lumMod val="85000"/>
                    </a:sysClr>
                  </a:gs>
                  <a:gs pos="100000">
                    <a:sysClr val="window" lastClr="FFFFFF"/>
                  </a:gs>
                </a:gsLst>
                <a:lin ang="2700000" scaled="1"/>
              </a:gradFill>
              <a:ln w="25400" cap="flat" cmpd="sng" algn="ctr">
                <a:gradFill flip="none" rotWithShape="1">
                  <a:gsLst>
                    <a:gs pos="100000">
                      <a:sysClr val="window" lastClr="FFFFFF">
                        <a:lumMod val="85000"/>
                      </a:sysClr>
                    </a:gs>
                    <a:gs pos="0">
                      <a:sysClr val="window" lastClr="FFFFFF"/>
                    </a:gs>
                  </a:gsLst>
                  <a:lin ang="2700000" scaled="1"/>
                  <a:tileRect/>
                </a:gradFill>
                <a:prstDash val="solid"/>
                <a:miter lim="800000"/>
              </a:ln>
              <a:effectLst>
                <a:outerShdw blurRad="88900" dist="38100" dir="2700000" algn="tl"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57" name="文本框 56">
              <a:extLst>
                <a:ext uri="{FF2B5EF4-FFF2-40B4-BE49-F238E27FC236}">
                  <a16:creationId xmlns:a16="http://schemas.microsoft.com/office/drawing/2014/main" id="{8A02DBBB-EFD3-4963-8764-8D096D628F94}"/>
                </a:ext>
              </a:extLst>
            </p:cNvPr>
            <p:cNvSpPr txBox="1"/>
            <p:nvPr/>
          </p:nvSpPr>
          <p:spPr>
            <a:xfrm>
              <a:off x="5230560" y="2335482"/>
              <a:ext cx="937401" cy="5078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700" b="0" i="0" u="none" strike="noStrike" kern="0" cap="none" spc="0" normalizeH="0" baseline="0" noProof="0" dirty="0">
                  <a:ln>
                    <a:noFill/>
                  </a:ln>
                  <a:gradFill>
                    <a:gsLst>
                      <a:gs pos="0">
                        <a:srgbClr val="E30613"/>
                      </a:gs>
                      <a:gs pos="100000">
                        <a:srgbClr val="81040B"/>
                      </a:gs>
                    </a:gsLst>
                    <a:lin ang="3600000" scaled="0"/>
                  </a:gradFill>
                  <a:effectLst/>
                  <a:uLnTx/>
                  <a:uFillTx/>
                  <a:latin typeface="Impact" panose="020B0806030902050204" pitchFamily="2" charset="0"/>
                </a:rPr>
                <a:t>02</a:t>
              </a:r>
              <a:endParaRPr kumimoji="0" lang="zh-CN" altLang="en-US" sz="2700" b="0" i="0" u="none" strike="noStrike" kern="0" cap="none" spc="0" normalizeH="0" baseline="0" noProof="0" dirty="0">
                <a:ln>
                  <a:noFill/>
                </a:ln>
                <a:gradFill>
                  <a:gsLst>
                    <a:gs pos="0">
                      <a:srgbClr val="E30613"/>
                    </a:gs>
                    <a:gs pos="100000">
                      <a:srgbClr val="81040B"/>
                    </a:gs>
                  </a:gsLst>
                  <a:lin ang="3600000" scaled="0"/>
                </a:gradFill>
                <a:effectLst/>
                <a:uLnTx/>
                <a:uFillTx/>
                <a:latin typeface="Impact" panose="020B0806030902050204" pitchFamily="2" charset="0"/>
              </a:endParaRPr>
            </a:p>
          </p:txBody>
        </p:sp>
      </p:grpSp>
      <p:grpSp>
        <p:nvGrpSpPr>
          <p:cNvPr id="61" name="组合 60">
            <a:extLst>
              <a:ext uri="{FF2B5EF4-FFF2-40B4-BE49-F238E27FC236}">
                <a16:creationId xmlns:a16="http://schemas.microsoft.com/office/drawing/2014/main" id="{827E73F3-8D88-463F-A848-06473A456EA3}"/>
              </a:ext>
            </a:extLst>
          </p:cNvPr>
          <p:cNvGrpSpPr/>
          <p:nvPr/>
        </p:nvGrpSpPr>
        <p:grpSpPr>
          <a:xfrm flipV="1">
            <a:off x="6208580" y="2449236"/>
            <a:ext cx="2516547" cy="312460"/>
            <a:chOff x="5272248" y="4626108"/>
            <a:chExt cx="2684915" cy="333365"/>
          </a:xfrm>
        </p:grpSpPr>
        <p:sp>
          <p:nvSpPr>
            <p:cNvPr id="62" name="椭圆 61">
              <a:extLst>
                <a:ext uri="{FF2B5EF4-FFF2-40B4-BE49-F238E27FC236}">
                  <a16:creationId xmlns:a16="http://schemas.microsoft.com/office/drawing/2014/main" id="{DD9024D7-98A8-47FF-8C07-64CBA0F0FFB4}"/>
                </a:ext>
              </a:extLst>
            </p:cNvPr>
            <p:cNvSpPr/>
            <p:nvPr/>
          </p:nvSpPr>
          <p:spPr>
            <a:xfrm>
              <a:off x="5272248" y="4626108"/>
              <a:ext cx="81021" cy="81021"/>
            </a:xfrm>
            <a:prstGeom prst="ellipse">
              <a:avLst/>
            </a:prstGeom>
            <a:gradFill>
              <a:gsLst>
                <a:gs pos="0">
                  <a:srgbClr val="E30613"/>
                </a:gs>
                <a:gs pos="100000">
                  <a:srgbClr val="81040B"/>
                </a:gs>
              </a:gsLst>
              <a:lin ang="3600000" scaled="0"/>
            </a:gradFill>
            <a:ln w="12700" cap="flat" cmpd="sng" algn="ctr">
              <a:solidFill>
                <a:srgbClr val="E41F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sym typeface="Arial" panose="020B0604020202020204" pitchFamily="34" charset="0"/>
              </a:endParaRPr>
            </a:p>
          </p:txBody>
        </p:sp>
        <p:sp>
          <p:nvSpPr>
            <p:cNvPr id="63" name="任意多边形 116">
              <a:extLst>
                <a:ext uri="{FF2B5EF4-FFF2-40B4-BE49-F238E27FC236}">
                  <a16:creationId xmlns:a16="http://schemas.microsoft.com/office/drawing/2014/main" id="{CBB0F783-7EBF-4ABF-BA30-DD9D0DECE830}"/>
                </a:ext>
              </a:extLst>
            </p:cNvPr>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cap="flat" cmpd="sng" algn="ctr">
              <a:solidFill>
                <a:srgbClr val="E41F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sym typeface="Arial" panose="020B0604020202020204" pitchFamily="34" charset="0"/>
              </a:endParaRPr>
            </a:p>
          </p:txBody>
        </p:sp>
      </p:grpSp>
      <p:grpSp>
        <p:nvGrpSpPr>
          <p:cNvPr id="64" name="组合 63">
            <a:extLst>
              <a:ext uri="{FF2B5EF4-FFF2-40B4-BE49-F238E27FC236}">
                <a16:creationId xmlns:a16="http://schemas.microsoft.com/office/drawing/2014/main" id="{E92CA530-8BC6-4271-9DE7-589C59926EDA}"/>
              </a:ext>
            </a:extLst>
          </p:cNvPr>
          <p:cNvGrpSpPr/>
          <p:nvPr/>
        </p:nvGrpSpPr>
        <p:grpSpPr>
          <a:xfrm flipV="1">
            <a:off x="7802208" y="3565836"/>
            <a:ext cx="2516547" cy="312460"/>
            <a:chOff x="5272248" y="4626108"/>
            <a:chExt cx="2684915" cy="333365"/>
          </a:xfrm>
        </p:grpSpPr>
        <p:sp>
          <p:nvSpPr>
            <p:cNvPr id="65" name="椭圆 64">
              <a:extLst>
                <a:ext uri="{FF2B5EF4-FFF2-40B4-BE49-F238E27FC236}">
                  <a16:creationId xmlns:a16="http://schemas.microsoft.com/office/drawing/2014/main" id="{8BED801C-E5F5-4929-8C4F-7514E79220D1}"/>
                </a:ext>
              </a:extLst>
            </p:cNvPr>
            <p:cNvSpPr/>
            <p:nvPr/>
          </p:nvSpPr>
          <p:spPr>
            <a:xfrm>
              <a:off x="5272248" y="4626108"/>
              <a:ext cx="81021" cy="81021"/>
            </a:xfrm>
            <a:prstGeom prst="ellipse">
              <a:avLst/>
            </a:prstGeom>
            <a:gradFill>
              <a:gsLst>
                <a:gs pos="0">
                  <a:srgbClr val="E30613"/>
                </a:gs>
                <a:gs pos="100000">
                  <a:srgbClr val="81040B"/>
                </a:gs>
              </a:gsLst>
              <a:lin ang="3600000" scaled="0"/>
            </a:gradFill>
            <a:ln w="12700" cap="flat" cmpd="sng" algn="ctr">
              <a:solidFill>
                <a:srgbClr val="E41F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sym typeface="Arial" panose="020B0604020202020204" pitchFamily="34" charset="0"/>
              </a:endParaRPr>
            </a:p>
          </p:txBody>
        </p:sp>
        <p:sp>
          <p:nvSpPr>
            <p:cNvPr id="66" name="任意多边形 126">
              <a:extLst>
                <a:ext uri="{FF2B5EF4-FFF2-40B4-BE49-F238E27FC236}">
                  <a16:creationId xmlns:a16="http://schemas.microsoft.com/office/drawing/2014/main" id="{D7D95BF2-81A5-45FD-834B-9E587E4C373D}"/>
                </a:ext>
              </a:extLst>
            </p:cNvPr>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cap="flat" cmpd="sng" algn="ctr">
              <a:solidFill>
                <a:srgbClr val="E41F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sym typeface="Arial" panose="020B0604020202020204" pitchFamily="34" charset="0"/>
              </a:endParaRPr>
            </a:p>
          </p:txBody>
        </p:sp>
      </p:grpSp>
      <p:grpSp>
        <p:nvGrpSpPr>
          <p:cNvPr id="67" name="组合 66">
            <a:extLst>
              <a:ext uri="{FF2B5EF4-FFF2-40B4-BE49-F238E27FC236}">
                <a16:creationId xmlns:a16="http://schemas.microsoft.com/office/drawing/2014/main" id="{51174B68-C3C7-4BB7-B8F9-3C65CC7AE137}"/>
              </a:ext>
            </a:extLst>
          </p:cNvPr>
          <p:cNvGrpSpPr/>
          <p:nvPr/>
        </p:nvGrpSpPr>
        <p:grpSpPr>
          <a:xfrm flipH="1" flipV="1">
            <a:off x="1887648" y="3768617"/>
            <a:ext cx="2516547" cy="312460"/>
            <a:chOff x="5272248" y="4626108"/>
            <a:chExt cx="2684915" cy="333365"/>
          </a:xfrm>
        </p:grpSpPr>
        <p:sp>
          <p:nvSpPr>
            <p:cNvPr id="68" name="椭圆 67">
              <a:extLst>
                <a:ext uri="{FF2B5EF4-FFF2-40B4-BE49-F238E27FC236}">
                  <a16:creationId xmlns:a16="http://schemas.microsoft.com/office/drawing/2014/main" id="{EE628D78-E522-44DD-8D7B-52D1287C062A}"/>
                </a:ext>
              </a:extLst>
            </p:cNvPr>
            <p:cNvSpPr/>
            <p:nvPr/>
          </p:nvSpPr>
          <p:spPr>
            <a:xfrm>
              <a:off x="5272248" y="4626108"/>
              <a:ext cx="81021" cy="81021"/>
            </a:xfrm>
            <a:prstGeom prst="ellipse">
              <a:avLst/>
            </a:prstGeom>
            <a:gradFill>
              <a:gsLst>
                <a:gs pos="0">
                  <a:srgbClr val="E30613"/>
                </a:gs>
                <a:gs pos="100000">
                  <a:srgbClr val="81040B"/>
                </a:gs>
              </a:gsLst>
              <a:lin ang="3600000" scaled="0"/>
            </a:gradFill>
            <a:ln w="12700" cap="flat" cmpd="sng" algn="ctr">
              <a:solidFill>
                <a:srgbClr val="E41F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sym typeface="Arial" panose="020B0604020202020204" pitchFamily="34" charset="0"/>
              </a:endParaRPr>
            </a:p>
          </p:txBody>
        </p:sp>
        <p:sp>
          <p:nvSpPr>
            <p:cNvPr id="69" name="任意多边形 132">
              <a:extLst>
                <a:ext uri="{FF2B5EF4-FFF2-40B4-BE49-F238E27FC236}">
                  <a16:creationId xmlns:a16="http://schemas.microsoft.com/office/drawing/2014/main" id="{910E003A-9E9D-4AF9-90CE-556D02256BAC}"/>
                </a:ext>
              </a:extLst>
            </p:cNvPr>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cap="flat" cmpd="sng" algn="ctr">
              <a:solidFill>
                <a:srgbClr val="E41F2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sym typeface="Arial" panose="020B0604020202020204" pitchFamily="34" charset="0"/>
              </a:endParaRPr>
            </a:p>
          </p:txBody>
        </p:sp>
      </p:grpSp>
      <p:sp>
        <p:nvSpPr>
          <p:cNvPr id="70" name="文本框 6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9BBF9993-0CA0-4B34-A448-F1AD95E4A5C9}"/>
              </a:ext>
            </a:extLst>
          </p:cNvPr>
          <p:cNvSpPr txBox="1"/>
          <p:nvPr/>
        </p:nvSpPr>
        <p:spPr>
          <a:xfrm>
            <a:off x="1184799" y="3915982"/>
            <a:ext cx="2954655" cy="830997"/>
          </a:xfrm>
          <a:prstGeom prst="rect">
            <a:avLst/>
          </a:prstGeom>
          <a:noFill/>
          <a:effectLst/>
        </p:spPr>
        <p:txBody>
          <a:bodyPr wrap="none" rtlCol="0">
            <a:spAutoFit/>
          </a:bodyPr>
          <a:lstStyle/>
          <a:p>
            <a:r>
              <a:rPr lang="zh-CN" altLang="en-US" sz="2400" dirty="0">
                <a:solidFill>
                  <a:srgbClr val="000000"/>
                </a:solidFill>
                <a:latin typeface="微软雅黑" panose="020B0503020204020204" pitchFamily="34" charset="-122"/>
                <a:ea typeface="微软雅黑" panose="020B0503020204020204" pitchFamily="34" charset="-122"/>
              </a:rPr>
              <a:t>侵权行为持续时间短</a:t>
            </a:r>
            <a:endParaRPr lang="en-US" altLang="zh-CN" sz="2400" dirty="0">
              <a:solidFill>
                <a:srgbClr val="000000"/>
              </a:solidFill>
              <a:latin typeface="微软雅黑" panose="020B0503020204020204" pitchFamily="34" charset="-122"/>
              <a:ea typeface="微软雅黑" panose="020B0503020204020204" pitchFamily="34" charset="-122"/>
            </a:endParaRPr>
          </a:p>
          <a:p>
            <a:r>
              <a:rPr lang="zh-CN" altLang="en-US" sz="2400" dirty="0">
                <a:solidFill>
                  <a:srgbClr val="000000"/>
                </a:solidFill>
                <a:latin typeface="微软雅黑" panose="020B0503020204020204" pitchFamily="34" charset="-122"/>
                <a:ea typeface="微软雅黑" panose="020B0503020204020204" pitchFamily="34" charset="-122"/>
              </a:rPr>
              <a:t>需要及时固定证据</a:t>
            </a:r>
          </a:p>
        </p:txBody>
      </p:sp>
      <p:sp>
        <p:nvSpPr>
          <p:cNvPr id="72" name="文本框 7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53E2B19F-B22B-432C-84F6-F7BB4D17677C}"/>
              </a:ext>
            </a:extLst>
          </p:cNvPr>
          <p:cNvSpPr txBox="1"/>
          <p:nvPr/>
        </p:nvSpPr>
        <p:spPr>
          <a:xfrm>
            <a:off x="6563037" y="1268760"/>
            <a:ext cx="2646878" cy="1135054"/>
          </a:xfrm>
          <a:prstGeom prst="rect">
            <a:avLst/>
          </a:prstGeom>
          <a:noFill/>
          <a:effectLst/>
        </p:spPr>
        <p:txBody>
          <a:bodyPr wrap="none" rtlCol="0">
            <a:spAutoFit/>
          </a:bodyPr>
          <a:lstStyle/>
          <a:p>
            <a:pPr>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rPr>
              <a:t>技术特征分散</a:t>
            </a:r>
            <a:endParaRPr lang="en-US" altLang="zh-CN" sz="24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rPr>
              <a:t>侵权主体判定复杂</a:t>
            </a:r>
          </a:p>
        </p:txBody>
      </p:sp>
      <p:sp>
        <p:nvSpPr>
          <p:cNvPr id="73" name="文本框 7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8C2B8C19-07F4-4B8C-8202-167ABF439311}"/>
              </a:ext>
            </a:extLst>
          </p:cNvPr>
          <p:cNvSpPr txBox="1"/>
          <p:nvPr/>
        </p:nvSpPr>
        <p:spPr>
          <a:xfrm>
            <a:off x="8129642" y="3582411"/>
            <a:ext cx="2646878" cy="1135054"/>
          </a:xfrm>
          <a:prstGeom prst="rect">
            <a:avLst/>
          </a:prstGeom>
          <a:noFill/>
          <a:effectLst/>
        </p:spPr>
        <p:txBody>
          <a:bodyPr wrap="none" rtlCol="0">
            <a:spAutoFit/>
          </a:bodyPr>
          <a:lstStyle/>
          <a:p>
            <a:pPr>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rPr>
              <a:t>侵权行为实施隐秘</a:t>
            </a:r>
            <a:endParaRPr lang="en-US" altLang="zh-CN" sz="24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rPr>
              <a:t>取证难度大</a:t>
            </a:r>
          </a:p>
        </p:txBody>
      </p:sp>
      <p:sp>
        <p:nvSpPr>
          <p:cNvPr id="74" name="文本框 73">
            <a:extLst>
              <a:ext uri="{FF2B5EF4-FFF2-40B4-BE49-F238E27FC236}">
                <a16:creationId xmlns:a16="http://schemas.microsoft.com/office/drawing/2014/main" id="{75E5584C-2548-4A35-ADFC-BE21210904A0}"/>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侵权诉讼中的举证责任分析</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62083616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wipe(left)">
                                      <p:cBhvr>
                                        <p:cTn id="14" dur="500"/>
                                        <p:tgtEl>
                                          <p:spTgt spid="6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1000" fill="hold"/>
                                        <p:tgtEl>
                                          <p:spTgt spid="55"/>
                                        </p:tgtEl>
                                        <p:attrNameLst>
                                          <p:attrName>ppt_w</p:attrName>
                                        </p:attrNameLst>
                                      </p:cBhvr>
                                      <p:tavLst>
                                        <p:tav tm="0">
                                          <p:val>
                                            <p:fltVal val="0"/>
                                          </p:val>
                                        </p:tav>
                                        <p:tav tm="100000">
                                          <p:val>
                                            <p:strVal val="#ppt_w"/>
                                          </p:val>
                                        </p:tav>
                                      </p:tavLst>
                                    </p:anim>
                                    <p:anim calcmode="lin" valueType="num">
                                      <p:cBhvr>
                                        <p:cTn id="23" dur="1000" fill="hold"/>
                                        <p:tgtEl>
                                          <p:spTgt spid="55"/>
                                        </p:tgtEl>
                                        <p:attrNameLst>
                                          <p:attrName>ppt_h</p:attrName>
                                        </p:attrNameLst>
                                      </p:cBhvr>
                                      <p:tavLst>
                                        <p:tav tm="0">
                                          <p:val>
                                            <p:fltVal val="0"/>
                                          </p:val>
                                        </p:tav>
                                        <p:tav tm="100000">
                                          <p:val>
                                            <p:strVal val="#ppt_h"/>
                                          </p:val>
                                        </p:tav>
                                      </p:tavLst>
                                    </p:anim>
                                    <p:anim calcmode="lin" valueType="num">
                                      <p:cBhvr>
                                        <p:cTn id="24" dur="1000" fill="hold"/>
                                        <p:tgtEl>
                                          <p:spTgt spid="55"/>
                                        </p:tgtEl>
                                        <p:attrNameLst>
                                          <p:attrName>style.rotation</p:attrName>
                                        </p:attrNameLst>
                                      </p:cBhvr>
                                      <p:tavLst>
                                        <p:tav tm="0">
                                          <p:val>
                                            <p:fltVal val="90"/>
                                          </p:val>
                                        </p:tav>
                                        <p:tav tm="100000">
                                          <p:val>
                                            <p:fltVal val="0"/>
                                          </p:val>
                                        </p:tav>
                                      </p:tavLst>
                                    </p:anim>
                                    <p:animEffect transition="in" filter="fade">
                                      <p:cBhvr>
                                        <p:cTn id="25" dur="1000"/>
                                        <p:tgtEl>
                                          <p:spTgt spid="5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fltVal val="0"/>
                                          </p:val>
                                        </p:tav>
                                        <p:tav tm="100000">
                                          <p:val>
                                            <p:strVal val="#ppt_w"/>
                                          </p:val>
                                        </p:tav>
                                      </p:tavLst>
                                    </p:anim>
                                    <p:anim calcmode="lin" valueType="num">
                                      <p:cBhvr>
                                        <p:cTn id="38" dur="1000" fill="hold"/>
                                        <p:tgtEl>
                                          <p:spTgt spid="49"/>
                                        </p:tgtEl>
                                        <p:attrNameLst>
                                          <p:attrName>ppt_h</p:attrName>
                                        </p:attrNameLst>
                                      </p:cBhvr>
                                      <p:tavLst>
                                        <p:tav tm="0">
                                          <p:val>
                                            <p:fltVal val="0"/>
                                          </p:val>
                                        </p:tav>
                                        <p:tav tm="100000">
                                          <p:val>
                                            <p:strVal val="#ppt_h"/>
                                          </p:val>
                                        </p:tav>
                                      </p:tavLst>
                                    </p:anim>
                                    <p:anim calcmode="lin" valueType="num">
                                      <p:cBhvr>
                                        <p:cTn id="39" dur="1000" fill="hold"/>
                                        <p:tgtEl>
                                          <p:spTgt spid="49"/>
                                        </p:tgtEl>
                                        <p:attrNameLst>
                                          <p:attrName>style.rotation</p:attrName>
                                        </p:attrNameLst>
                                      </p:cBhvr>
                                      <p:tavLst>
                                        <p:tav tm="0">
                                          <p:val>
                                            <p:fltVal val="90"/>
                                          </p:val>
                                        </p:tav>
                                        <p:tav tm="100000">
                                          <p:val>
                                            <p:fltVal val="0"/>
                                          </p:val>
                                        </p:tav>
                                      </p:tavLst>
                                    </p:anim>
                                    <p:animEffect transition="in" filter="fade">
                                      <p:cBhvr>
                                        <p:cTn id="40" dur="1000"/>
                                        <p:tgtEl>
                                          <p:spTgt spid="49"/>
                                        </p:tgtEl>
                                      </p:cBhvr>
                                    </p:animEffect>
                                  </p:childTnLst>
                                </p:cTn>
                              </p:par>
                            </p:childTnLst>
                          </p:cTn>
                        </p:par>
                        <p:par>
                          <p:cTn id="41" fill="hold">
                            <p:stCondLst>
                              <p:cond delay="5000"/>
                            </p:stCondLst>
                            <p:childTnLst>
                              <p:par>
                                <p:cTn id="42" presetID="22" presetClass="entr" presetSubtype="2"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right)">
                                      <p:cBhvr>
                                        <p:cTn id="44" dur="500"/>
                                        <p:tgtEl>
                                          <p:spTgt spid="67"/>
                                        </p:tgtEl>
                                      </p:cBhvr>
                                    </p:animEffect>
                                  </p:childTnLst>
                                </p:cTn>
                              </p:par>
                            </p:childTnLst>
                          </p:cTn>
                        </p:par>
                        <p:par>
                          <p:cTn id="45" fill="hold">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33</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人工智能领域知识产权保护的司法问题</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2" name="文本框 11">
            <a:extLst>
              <a:ext uri="{FF2B5EF4-FFF2-40B4-BE49-F238E27FC236}">
                <a16:creationId xmlns:a16="http://schemas.microsoft.com/office/drawing/2014/main" id="{C0C6FCB0-104E-4602-8E13-36A7451A1F87}"/>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侵权诉讼中的举证责任分析</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13" name="文本框 12">
            <a:extLst>
              <a:ext uri="{FF2B5EF4-FFF2-40B4-BE49-F238E27FC236}">
                <a16:creationId xmlns:a16="http://schemas.microsoft.com/office/drawing/2014/main" id="{FDE0A61D-749A-4C32-A908-04949B7B85E0}"/>
              </a:ext>
            </a:extLst>
          </p:cNvPr>
          <p:cNvSpPr txBox="1"/>
          <p:nvPr/>
        </p:nvSpPr>
        <p:spPr>
          <a:xfrm>
            <a:off x="515380" y="1572809"/>
            <a:ext cx="11161240" cy="3829062"/>
          </a:xfrm>
          <a:prstGeom prst="rect">
            <a:avLst/>
          </a:prstGeom>
          <a:noFill/>
        </p:spPr>
        <p:txBody>
          <a:bodyPr wrap="square" rtlCol="0">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敦骏公司诉腾达公司侵害“一种简易访问网络运营商门户网站的方法”的发明专利纠纷案：</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原告采用反向工程，搭建测试环境和抓包软件获取被诉侵权产品的收发数据，二审法院根据搭建的测试环境和抓包软件，获取被诉侵权产品在用户试图访问网络服务器时所收发的数据包，由此合理推定出被诉侵权产品具有虚拟</a:t>
            </a:r>
            <a:r>
              <a:rPr lang="en-US" altLang="zh-CN" dirty="0">
                <a:solidFill>
                  <a:srgbClr val="000000"/>
                </a:solidFill>
                <a:latin typeface="微软雅黑" panose="020B0503020204020204" pitchFamily="34" charset="-122"/>
                <a:ea typeface="微软雅黑" panose="020B0503020204020204" pitchFamily="34" charset="-122"/>
              </a:rPr>
              <a:t>Web </a:t>
            </a:r>
            <a:r>
              <a:rPr lang="zh-CN" altLang="en-US" dirty="0">
                <a:solidFill>
                  <a:srgbClr val="000000"/>
                </a:solidFill>
                <a:latin typeface="微软雅黑" panose="020B0503020204020204" pitchFamily="34" charset="-122"/>
                <a:ea typeface="微软雅黑" panose="020B0503020204020204" pitchFamily="34" charset="-122"/>
              </a:rPr>
              <a:t>服务器这一模块。</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抓包软件合理推定到被诉侵权产品具有虚拟</a:t>
            </a:r>
            <a:r>
              <a:rPr lang="en-US" altLang="zh-CN" dirty="0">
                <a:solidFill>
                  <a:srgbClr val="000000"/>
                </a:solidFill>
                <a:latin typeface="微软雅黑" panose="020B0503020204020204" pitchFamily="34" charset="-122"/>
                <a:ea typeface="微软雅黑" panose="020B0503020204020204" pitchFamily="34" charset="-122"/>
              </a:rPr>
              <a:t>Web </a:t>
            </a:r>
            <a:r>
              <a:rPr lang="zh-CN" altLang="en-US" dirty="0">
                <a:solidFill>
                  <a:srgbClr val="000000"/>
                </a:solidFill>
                <a:latin typeface="微软雅黑" panose="020B0503020204020204" pitchFamily="34" charset="-122"/>
                <a:ea typeface="微软雅黑" panose="020B0503020204020204" pitchFamily="34" charset="-122"/>
              </a:rPr>
              <a:t>服务器这一模块，类似于黑盒测试，不考虑被诉侵权产品内部的模块结构和处理流程，只是根据输入和输出的数据包进行推定；而实际侵权与否却正是基于产品内部的模块结构和处理流程。虽然证明内部的处理流程对于原告来说很困难，但是，原告举证之后，法官判定举证责任转移，最终判决书中指出：被告（腾达公司）举证腾达</a:t>
            </a:r>
            <a:r>
              <a:rPr lang="en-US" altLang="zh-CN" dirty="0">
                <a:solidFill>
                  <a:srgbClr val="000000"/>
                </a:solidFill>
                <a:latin typeface="微软雅黑" panose="020B0503020204020204" pitchFamily="34" charset="-122"/>
                <a:ea typeface="微软雅黑" panose="020B0503020204020204" pitchFamily="34" charset="-122"/>
              </a:rPr>
              <a:t>W15E </a:t>
            </a:r>
            <a:r>
              <a:rPr lang="zh-CN" altLang="en-US" dirty="0">
                <a:solidFill>
                  <a:srgbClr val="000000"/>
                </a:solidFill>
                <a:latin typeface="微软雅黑" panose="020B0503020204020204" pitchFamily="34" charset="-122"/>
                <a:ea typeface="微软雅黑" panose="020B0503020204020204" pitchFamily="34" charset="-122"/>
              </a:rPr>
              <a:t>路由器内部的确切工作方式并不存在困难，然而腾达公司并未就此积极举证。因此难以知悉被诉侵权产品的具体制造过程，导致最终法院直接推定被告侵权。</a:t>
            </a:r>
          </a:p>
        </p:txBody>
      </p:sp>
    </p:spTree>
    <p:extLst>
      <p:ext uri="{BB962C8B-B14F-4D97-AF65-F5344CB8AC3E}">
        <p14:creationId xmlns:p14="http://schemas.microsoft.com/office/powerpoint/2010/main" val="3454649686"/>
      </p:ext>
    </p:extLst>
  </p:cSld>
  <p:clrMapOvr>
    <a:masterClrMapping/>
  </p:clrMapOvr>
  <p:transition>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34</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人工智能领域知识产权保护的司法问题</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2" name="文本框 11">
            <a:extLst>
              <a:ext uri="{FF2B5EF4-FFF2-40B4-BE49-F238E27FC236}">
                <a16:creationId xmlns:a16="http://schemas.microsoft.com/office/drawing/2014/main" id="{C0C6FCB0-104E-4602-8E13-36A7451A1F87}"/>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侵权诉讼中的举证责任分析</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13" name="文本框 12">
            <a:extLst>
              <a:ext uri="{FF2B5EF4-FFF2-40B4-BE49-F238E27FC236}">
                <a16:creationId xmlns:a16="http://schemas.microsoft.com/office/drawing/2014/main" id="{FF71E5BD-B040-4389-9D3E-DD63EA965422}"/>
              </a:ext>
            </a:extLst>
          </p:cNvPr>
          <p:cNvSpPr txBox="1"/>
          <p:nvPr/>
        </p:nvSpPr>
        <p:spPr>
          <a:xfrm>
            <a:off x="515380" y="1047248"/>
            <a:ext cx="11161240" cy="4752391"/>
          </a:xfrm>
          <a:prstGeom prst="rect">
            <a:avLst/>
          </a:prstGeom>
          <a:noFill/>
        </p:spPr>
        <p:txBody>
          <a:bodyPr wrap="square" rtlCol="0">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中国互联网专利第一案”</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搜狗百度输入法大战</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搜狗在百度手机输入法从表面现象上能够实现专利描述的技术效果，即将用户输入的拼音词条的候选词排序恢复到原始默认顺序的前提下，主张百度侵犯其专利权。而作为专利侵权判定，仅仅实现了相同的效果是不够的，只有被控侵权产品也使用了具有这样标志位域的词表，并且执行相应的判定步骤才会落入专利的保护范围。</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在庭审过程中，法院认定从客户端功能的展示来看无法排除百度存在专利侵权的可能性且这种可能性相对较大，基于法官的自由裁量权进行了举证责任转移，将举证责任</a:t>
            </a:r>
            <a:r>
              <a:rPr lang="zh-CN" altLang="en-US" sz="2000" dirty="0">
                <a:solidFill>
                  <a:srgbClr val="C00000"/>
                </a:solidFill>
                <a:latin typeface="微软雅黑" panose="020B0503020204020204" pitchFamily="34" charset="-122"/>
                <a:ea typeface="微软雅黑" panose="020B0503020204020204" pitchFamily="34" charset="-122"/>
              </a:rPr>
              <a:t>酌定转移</a:t>
            </a:r>
            <a:r>
              <a:rPr lang="zh-CN" altLang="en-US" dirty="0">
                <a:solidFill>
                  <a:srgbClr val="000000"/>
                </a:solidFill>
                <a:latin typeface="微软雅黑" panose="020B0503020204020204" pitchFamily="34" charset="-122"/>
                <a:ea typeface="微软雅黑" panose="020B0503020204020204" pitchFamily="34" charset="-122"/>
              </a:rPr>
              <a:t>给被控侵权方。</a:t>
            </a:r>
          </a:p>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酌定的举证责任转移</a:t>
            </a:r>
            <a:endParaRPr lang="en-US" altLang="zh-CN" sz="20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最高人民法院</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关于民事诉讼证据的若干规定</a:t>
            </a:r>
            <a:r>
              <a:rPr lang="en-US" altLang="zh-CN" sz="2000" dirty="0">
                <a:solidFill>
                  <a:srgbClr val="C00000"/>
                </a:solidFill>
                <a:latin typeface="微软雅黑" panose="020B0503020204020204" pitchFamily="34" charset="-122"/>
                <a:ea typeface="微软雅黑" panose="020B0503020204020204" pitchFamily="34" charset="-122"/>
              </a:rPr>
              <a:t>》</a:t>
            </a:r>
            <a:r>
              <a:rPr lang="zh-CN" altLang="en-US" sz="2000" dirty="0">
                <a:solidFill>
                  <a:srgbClr val="C00000"/>
                </a:solidFill>
                <a:latin typeface="微软雅黑" panose="020B0503020204020204" pitchFamily="34" charset="-122"/>
                <a:ea typeface="微软雅黑" panose="020B0503020204020204" pitchFamily="34" charset="-122"/>
              </a:rPr>
              <a:t>第</a:t>
            </a:r>
            <a:r>
              <a:rPr lang="en-US" altLang="zh-CN" sz="2000" dirty="0">
                <a:solidFill>
                  <a:srgbClr val="C00000"/>
                </a:solidFill>
                <a:latin typeface="微软雅黑" panose="020B0503020204020204" pitchFamily="34" charset="-122"/>
                <a:ea typeface="微软雅黑" panose="020B0503020204020204" pitchFamily="34" charset="-122"/>
              </a:rPr>
              <a:t>7</a:t>
            </a:r>
            <a:r>
              <a:rPr lang="zh-CN" altLang="en-US" sz="2000" dirty="0">
                <a:solidFill>
                  <a:srgbClr val="C00000"/>
                </a:solidFill>
                <a:latin typeface="微软雅黑" panose="020B0503020204020204" pitchFamily="34" charset="-122"/>
                <a:ea typeface="微软雅黑" panose="020B0503020204020204" pitchFamily="34" charset="-122"/>
              </a:rPr>
              <a:t>条</a:t>
            </a:r>
            <a:r>
              <a:rPr lang="zh-CN" altLang="en-US" dirty="0">
                <a:solidFill>
                  <a:srgbClr val="000000"/>
                </a:solidFill>
                <a:latin typeface="微软雅黑" panose="020B0503020204020204" pitchFamily="34" charset="-122"/>
                <a:ea typeface="微软雅黑" panose="020B0503020204020204" pitchFamily="34" charset="-122"/>
              </a:rPr>
              <a:t>规定：“在法律没有具体规定，依本规定及其他司法解释无法确定举证责任承担时，人民法院可以根据公平原则和诚实信用原则，综合当事人举证能力等因素确定举证责任的承担。”上述规定是指“在没有法律明确规定的情况下，法官为了查明事实而根据案件审理的具体情况，对举证责任进行合理分配，将原本属于一方的举证责任转移给另一方”。</a:t>
            </a:r>
          </a:p>
        </p:txBody>
      </p:sp>
    </p:spTree>
    <p:extLst>
      <p:ext uri="{BB962C8B-B14F-4D97-AF65-F5344CB8AC3E}">
        <p14:creationId xmlns:p14="http://schemas.microsoft.com/office/powerpoint/2010/main" val="3273303083"/>
      </p:ext>
    </p:extLst>
  </p:cSld>
  <p:clrMapOvr>
    <a:masterClrMapping/>
  </p:clrMapOvr>
  <p:transition>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35</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人工智能领域知识产权保护的司法问题</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2" name="文本框 11">
            <a:extLst>
              <a:ext uri="{FF2B5EF4-FFF2-40B4-BE49-F238E27FC236}">
                <a16:creationId xmlns:a16="http://schemas.microsoft.com/office/drawing/2014/main" id="{C0C6FCB0-104E-4602-8E13-36A7451A1F87}"/>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侵权诉讼中的举证责任分析</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13" name="文本框 12">
            <a:extLst>
              <a:ext uri="{FF2B5EF4-FFF2-40B4-BE49-F238E27FC236}">
                <a16:creationId xmlns:a16="http://schemas.microsoft.com/office/drawing/2014/main" id="{87C0A9B9-8301-4C4F-88A4-FBFC0074E405}"/>
              </a:ext>
            </a:extLst>
          </p:cNvPr>
          <p:cNvSpPr txBox="1"/>
          <p:nvPr/>
        </p:nvSpPr>
        <p:spPr>
          <a:xfrm>
            <a:off x="515380" y="918710"/>
            <a:ext cx="11161240" cy="5029390"/>
          </a:xfrm>
          <a:prstGeom prst="rect">
            <a:avLst/>
          </a:prstGeom>
          <a:noFill/>
        </p:spPr>
        <p:txBody>
          <a:bodyPr wrap="square" rtlCol="0">
            <a:spAutoFit/>
          </a:bodyPr>
          <a:lstStyle/>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具体来说，上述涉案专利为了实现恢复候选词顺序的技术效果，搜狗输入法采用了自己特色化的技术方案：在词表中为每个拼音词条节点设置标志位域，通过其中标志位的不同取值，来指示输入法此时应该对某个拼音词条以自学习顺序还是原始默认顺序来显示候选词列表。</a:t>
            </a:r>
            <a:endParaRPr lang="en-US" altLang="zh-CN"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而百度输入法则是通过完全不同的手段实现了与涉案专利相同的技术效果。百度输入法并不依赖特殊的词表结构来实现候选词顺序的调整，而是通过精准的智能排序算法根据用户词频和系统词频对候选词排序进行计算，从而根据用户对候选词的选择操作动态调整拼音词条的候选词顺序，将最符合用户习惯的词语提示在候选词列表的前列。当恢复顺序时，百度输入法只需删除特定候选词的自学习词频即可，这样只有系统默认的词频信息参与计算，它的排序已与用户之前的输入习惯毫无关联。因此，百度输入法的方案看似也能够对候选词顺序做调整，但是却采用了和搜狗输入法完全不同的技术手段。</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在此案的庭审过程中，被控侵权方也通过设计大量反证实验以及对词库数据的保密开示，证明百度并未实施专利技术方案，来达到</a:t>
            </a:r>
            <a:r>
              <a:rPr lang="zh-CN" altLang="en-US" sz="2000" dirty="0">
                <a:solidFill>
                  <a:srgbClr val="C00000"/>
                </a:solidFill>
                <a:latin typeface="微软雅黑" panose="020B0503020204020204" pitchFamily="34" charset="-122"/>
                <a:ea typeface="微软雅黑" panose="020B0503020204020204" pitchFamily="34" charset="-122"/>
              </a:rPr>
              <a:t>“自证清白”</a:t>
            </a:r>
            <a:r>
              <a:rPr lang="zh-CN" altLang="en-US" dirty="0">
                <a:solidFill>
                  <a:srgbClr val="000000"/>
                </a:solidFill>
                <a:latin typeface="微软雅黑" panose="020B0503020204020204" pitchFamily="34" charset="-122"/>
                <a:ea typeface="微软雅黑" panose="020B0503020204020204" pitchFamily="34" charset="-122"/>
              </a:rPr>
              <a:t>的目的。最终一审法院经过审理，支持了百度的举证，判定百度输入法并未实施专利技术方案，因而不侵权。</a:t>
            </a:r>
          </a:p>
        </p:txBody>
      </p:sp>
    </p:spTree>
    <p:extLst>
      <p:ext uri="{BB962C8B-B14F-4D97-AF65-F5344CB8AC3E}">
        <p14:creationId xmlns:p14="http://schemas.microsoft.com/office/powerpoint/2010/main" val="3508629304"/>
      </p:ext>
    </p:extLst>
  </p:cSld>
  <p:clrMapOvr>
    <a:masterClrMapping/>
  </p:clrMapOvr>
  <p:transition>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36</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人工智能领域知识产权保护的司法问题</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2" name="文本框 11">
            <a:extLst>
              <a:ext uri="{FF2B5EF4-FFF2-40B4-BE49-F238E27FC236}">
                <a16:creationId xmlns:a16="http://schemas.microsoft.com/office/drawing/2014/main" id="{C0C6FCB0-104E-4602-8E13-36A7451A1F87}"/>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侵权诉讼中的举证责任分析</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13" name="文本框 12">
            <a:extLst>
              <a:ext uri="{FF2B5EF4-FFF2-40B4-BE49-F238E27FC236}">
                <a16:creationId xmlns:a16="http://schemas.microsoft.com/office/drawing/2014/main" id="{6F3DA60B-C360-4450-A8CC-656B6F54CCA4}"/>
              </a:ext>
            </a:extLst>
          </p:cNvPr>
          <p:cNvSpPr txBox="1"/>
          <p:nvPr/>
        </p:nvSpPr>
        <p:spPr>
          <a:xfrm>
            <a:off x="515380" y="1514469"/>
            <a:ext cx="11161240" cy="3829062"/>
          </a:xfrm>
          <a:prstGeom prst="rect">
            <a:avLst/>
          </a:prstGeom>
          <a:noFill/>
        </p:spPr>
        <p:txBody>
          <a:bodyPr wrap="square" rtlCol="0">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人工智能领域专利侵权诉讼对举证责任分配制度的挑战</a:t>
            </a:r>
            <a:endParaRPr lang="en-US" altLang="zh-CN" sz="2000" dirty="0">
              <a:solidFill>
                <a:srgbClr val="C0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a:solidFill>
                  <a:srgbClr val="000000"/>
                </a:solidFill>
                <a:latin typeface="微软雅黑" panose="020B0503020204020204" pitchFamily="34" charset="-122"/>
                <a:ea typeface="微软雅黑" panose="020B0503020204020204" pitchFamily="34" charset="-122"/>
              </a:rPr>
              <a:t>酌定的举证责任转移属于法官自由裁量权的范围，具有较高的不稳定性。同时对于在原告提供符合何种规范的初步证据（证明努力尽到举证责任并穷尽自身举证能力）之后可以进行举证责任酌定转移的情形，目前尚没有精确的规范，这可能导致人工智能软件方法专利举证责任的酌定转移标准在具体个案中的不同导致最终的审判结果可能偏向某一方。</a:t>
            </a:r>
          </a:p>
          <a:p>
            <a:pPr marL="285750" indent="-285750">
              <a:lnSpc>
                <a:spcPct val="150000"/>
              </a:lnSpc>
              <a:buFont typeface="Wingdings" panose="05000000000000000000" pitchFamily="2" charset="2"/>
              <a:buChar char="p"/>
            </a:pPr>
            <a:r>
              <a:rPr lang="zh-CN" altLang="en-US" dirty="0">
                <a:solidFill>
                  <a:srgbClr val="000000"/>
                </a:solidFill>
                <a:latin typeface="微软雅黑" panose="020B0503020204020204" pitchFamily="34" charset="-122"/>
                <a:ea typeface="微软雅黑" panose="020B0503020204020204" pitchFamily="34" charset="-122"/>
              </a:rPr>
              <a:t>对于人工智能公司来说，其后台的算法和数据是极其重要的商业秘密。对于人工智能领域的专利诉讼，原被告双方通常为同一技术领域的直接竞争对手。要求被告将商业秘密展示给作为其直接竞争对手的原告是对被告利益的巨大伤害。因此，在法官将举证责任转移给被告后，被告实际上面临的是公司商业秘密泄露风险与败诉风险之间的两难选择。</a:t>
            </a:r>
          </a:p>
        </p:txBody>
      </p:sp>
    </p:spTree>
    <p:extLst>
      <p:ext uri="{BB962C8B-B14F-4D97-AF65-F5344CB8AC3E}">
        <p14:creationId xmlns:p14="http://schemas.microsoft.com/office/powerpoint/2010/main" val="2282970435"/>
      </p:ext>
    </p:extLst>
  </p:cSld>
  <p:clrMapOvr>
    <a:masterClrMapping/>
  </p:clrMapOvr>
  <p:transition>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37</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目录</a:t>
            </a:r>
          </a:p>
        </p:txBody>
      </p:sp>
      <p:pic>
        <p:nvPicPr>
          <p:cNvPr id="24" name="图片 23">
            <a:extLst>
              <a:ext uri="{FF2B5EF4-FFF2-40B4-BE49-F238E27FC236}">
                <a16:creationId xmlns:a16="http://schemas.microsoft.com/office/drawing/2014/main" id="{5395FEAE-B472-4E54-8329-6CA54DB5A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cxnSp>
        <p:nvCxnSpPr>
          <p:cNvPr id="31" name="直接连接符 30">
            <a:extLst>
              <a:ext uri="{FF2B5EF4-FFF2-40B4-BE49-F238E27FC236}">
                <a16:creationId xmlns:a16="http://schemas.microsoft.com/office/drawing/2014/main" id="{FF559B03-144A-447A-BA24-00F48AA2B732}"/>
              </a:ext>
            </a:extLst>
          </p:cNvPr>
          <p:cNvCxnSpPr/>
          <p:nvPr/>
        </p:nvCxnSpPr>
        <p:spPr>
          <a:xfrm>
            <a:off x="0" y="3679898"/>
            <a:ext cx="12192000" cy="0"/>
          </a:xfrm>
          <a:prstGeom prst="line">
            <a:avLst/>
          </a:prstGeom>
          <a:noFill/>
          <a:ln w="19050" cap="flat" cmpd="sng" algn="ctr">
            <a:solidFill>
              <a:srgbClr val="D90012"/>
            </a:solidFill>
            <a:prstDash val="sysDash"/>
            <a:miter lim="800000"/>
          </a:ln>
          <a:effectLst/>
        </p:spPr>
      </p:cxnSp>
      <p:grpSp>
        <p:nvGrpSpPr>
          <p:cNvPr id="32" name="组合 31">
            <a:extLst>
              <a:ext uri="{FF2B5EF4-FFF2-40B4-BE49-F238E27FC236}">
                <a16:creationId xmlns:a16="http://schemas.microsoft.com/office/drawing/2014/main" id="{A4CC4D63-FF47-4547-BB0B-E7D76C841600}"/>
              </a:ext>
            </a:extLst>
          </p:cNvPr>
          <p:cNvGrpSpPr/>
          <p:nvPr/>
        </p:nvGrpSpPr>
        <p:grpSpPr>
          <a:xfrm>
            <a:off x="119336" y="1277262"/>
            <a:ext cx="1105637" cy="2522681"/>
            <a:chOff x="466878" y="1023579"/>
            <a:chExt cx="829228" cy="1892011"/>
          </a:xfrm>
        </p:grpSpPr>
        <p:cxnSp>
          <p:nvCxnSpPr>
            <p:cNvPr id="33" name="直接连接符 32">
              <a:extLst>
                <a:ext uri="{FF2B5EF4-FFF2-40B4-BE49-F238E27FC236}">
                  <a16:creationId xmlns:a16="http://schemas.microsoft.com/office/drawing/2014/main" id="{2135F37B-7D4C-4884-80D7-55F849743E21}"/>
                </a:ext>
              </a:extLst>
            </p:cNvPr>
            <p:cNvCxnSpPr/>
            <p:nvPr/>
          </p:nvCxnSpPr>
          <p:spPr>
            <a:xfrm>
              <a:off x="881492" y="1888431"/>
              <a:ext cx="0" cy="900000"/>
            </a:xfrm>
            <a:prstGeom prst="line">
              <a:avLst/>
            </a:prstGeom>
            <a:noFill/>
            <a:ln w="6350" cap="flat" cmpd="sng" algn="ctr">
              <a:solidFill>
                <a:srgbClr val="D90012"/>
              </a:solidFill>
              <a:prstDash val="solid"/>
              <a:miter lim="800000"/>
            </a:ln>
            <a:effectLst/>
          </p:spPr>
        </p:cxnSp>
        <p:sp>
          <p:nvSpPr>
            <p:cNvPr id="34" name="椭圆 33">
              <a:extLst>
                <a:ext uri="{FF2B5EF4-FFF2-40B4-BE49-F238E27FC236}">
                  <a16:creationId xmlns:a16="http://schemas.microsoft.com/office/drawing/2014/main" id="{2784174A-2AD3-4FE5-A007-84234059DC43}"/>
                </a:ext>
              </a:extLst>
            </p:cNvPr>
            <p:cNvSpPr/>
            <p:nvPr/>
          </p:nvSpPr>
          <p:spPr>
            <a:xfrm>
              <a:off x="79149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椭圆 43">
              <a:extLst>
                <a:ext uri="{FF2B5EF4-FFF2-40B4-BE49-F238E27FC236}">
                  <a16:creationId xmlns:a16="http://schemas.microsoft.com/office/drawing/2014/main" id="{004386EE-5D11-494C-B972-E37DA5AD8435}"/>
                </a:ext>
              </a:extLst>
            </p:cNvPr>
            <p:cNvSpPr/>
            <p:nvPr/>
          </p:nvSpPr>
          <p:spPr>
            <a:xfrm>
              <a:off x="46687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椭圆 44">
              <a:extLst>
                <a:ext uri="{FF2B5EF4-FFF2-40B4-BE49-F238E27FC236}">
                  <a16:creationId xmlns:a16="http://schemas.microsoft.com/office/drawing/2014/main" id="{3E70C003-96D8-4D7C-AFD0-14A652C07923}"/>
                </a:ext>
              </a:extLst>
            </p:cNvPr>
            <p:cNvSpPr/>
            <p:nvPr/>
          </p:nvSpPr>
          <p:spPr>
            <a:xfrm>
              <a:off x="580885"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01</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46" name="组合 45">
            <a:extLst>
              <a:ext uri="{FF2B5EF4-FFF2-40B4-BE49-F238E27FC236}">
                <a16:creationId xmlns:a16="http://schemas.microsoft.com/office/drawing/2014/main" id="{F4434179-A3AF-466D-8425-6C7C72A41B70}"/>
              </a:ext>
            </a:extLst>
          </p:cNvPr>
          <p:cNvGrpSpPr/>
          <p:nvPr/>
        </p:nvGrpSpPr>
        <p:grpSpPr>
          <a:xfrm>
            <a:off x="1343472" y="3559898"/>
            <a:ext cx="1105637" cy="2565856"/>
            <a:chOff x="1547664" y="2735590"/>
            <a:chExt cx="829228" cy="1924392"/>
          </a:xfrm>
        </p:grpSpPr>
        <p:cxnSp>
          <p:nvCxnSpPr>
            <p:cNvPr id="47" name="直接连接符 46">
              <a:extLst>
                <a:ext uri="{FF2B5EF4-FFF2-40B4-BE49-F238E27FC236}">
                  <a16:creationId xmlns:a16="http://schemas.microsoft.com/office/drawing/2014/main" id="{094CC10A-8BE3-42E3-93EB-D37ECED83384}"/>
                </a:ext>
              </a:extLst>
            </p:cNvPr>
            <p:cNvCxnSpPr/>
            <p:nvPr/>
          </p:nvCxnSpPr>
          <p:spPr>
            <a:xfrm>
              <a:off x="1962278" y="2825590"/>
              <a:ext cx="0" cy="900000"/>
            </a:xfrm>
            <a:prstGeom prst="line">
              <a:avLst/>
            </a:prstGeom>
            <a:noFill/>
            <a:ln w="6350" cap="flat" cmpd="sng" algn="ctr">
              <a:solidFill>
                <a:srgbClr val="D90012"/>
              </a:solidFill>
              <a:prstDash val="solid"/>
              <a:miter lim="800000"/>
            </a:ln>
            <a:effectLst/>
          </p:spPr>
        </p:cxnSp>
        <p:sp>
          <p:nvSpPr>
            <p:cNvPr id="48" name="椭圆 47">
              <a:extLst>
                <a:ext uri="{FF2B5EF4-FFF2-40B4-BE49-F238E27FC236}">
                  <a16:creationId xmlns:a16="http://schemas.microsoft.com/office/drawing/2014/main" id="{750A9350-201D-4D6B-9B57-1156C731A545}"/>
                </a:ext>
              </a:extLst>
            </p:cNvPr>
            <p:cNvSpPr/>
            <p:nvPr/>
          </p:nvSpPr>
          <p:spPr>
            <a:xfrm>
              <a:off x="187227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椭圆 48">
              <a:extLst>
                <a:ext uri="{FF2B5EF4-FFF2-40B4-BE49-F238E27FC236}">
                  <a16:creationId xmlns:a16="http://schemas.microsoft.com/office/drawing/2014/main" id="{CD77CEE6-9C55-44C5-8788-FD0325016BF3}"/>
                </a:ext>
              </a:extLst>
            </p:cNvPr>
            <p:cNvSpPr/>
            <p:nvPr/>
          </p:nvSpPr>
          <p:spPr>
            <a:xfrm>
              <a:off x="1547664" y="3830754"/>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a:extLst>
                <a:ext uri="{FF2B5EF4-FFF2-40B4-BE49-F238E27FC236}">
                  <a16:creationId xmlns:a16="http://schemas.microsoft.com/office/drawing/2014/main" id="{F9841F36-58E6-4D0F-BBD3-0D5861AE27E0}"/>
                </a:ext>
              </a:extLst>
            </p:cNvPr>
            <p:cNvSpPr/>
            <p:nvPr/>
          </p:nvSpPr>
          <p:spPr>
            <a:xfrm>
              <a:off x="1661671" y="3944755"/>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02</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1" name="组合 50">
            <a:extLst>
              <a:ext uri="{FF2B5EF4-FFF2-40B4-BE49-F238E27FC236}">
                <a16:creationId xmlns:a16="http://schemas.microsoft.com/office/drawing/2014/main" id="{C552910D-1AB7-4574-880E-4285D8A5E9ED}"/>
              </a:ext>
            </a:extLst>
          </p:cNvPr>
          <p:cNvGrpSpPr/>
          <p:nvPr/>
        </p:nvGrpSpPr>
        <p:grpSpPr>
          <a:xfrm>
            <a:off x="2639616" y="3559898"/>
            <a:ext cx="1105637" cy="1688208"/>
            <a:chOff x="2950684" y="2735590"/>
            <a:chExt cx="829228" cy="1266156"/>
          </a:xfrm>
        </p:grpSpPr>
        <p:cxnSp>
          <p:nvCxnSpPr>
            <p:cNvPr id="52" name="直接连接符 51">
              <a:extLst>
                <a:ext uri="{FF2B5EF4-FFF2-40B4-BE49-F238E27FC236}">
                  <a16:creationId xmlns:a16="http://schemas.microsoft.com/office/drawing/2014/main" id="{6337BA92-7245-4503-BC13-A5D2F12AF420}"/>
                </a:ext>
              </a:extLst>
            </p:cNvPr>
            <p:cNvCxnSpPr/>
            <p:nvPr/>
          </p:nvCxnSpPr>
          <p:spPr>
            <a:xfrm>
              <a:off x="3365298" y="2825590"/>
              <a:ext cx="0" cy="900000"/>
            </a:xfrm>
            <a:prstGeom prst="line">
              <a:avLst/>
            </a:prstGeom>
            <a:noFill/>
            <a:ln w="6350" cap="flat" cmpd="sng" algn="ctr">
              <a:solidFill>
                <a:srgbClr val="D90012"/>
              </a:solidFill>
              <a:prstDash val="solid"/>
              <a:miter lim="800000"/>
            </a:ln>
            <a:effectLst/>
          </p:spPr>
        </p:cxnSp>
        <p:sp>
          <p:nvSpPr>
            <p:cNvPr id="53" name="椭圆 52">
              <a:extLst>
                <a:ext uri="{FF2B5EF4-FFF2-40B4-BE49-F238E27FC236}">
                  <a16:creationId xmlns:a16="http://schemas.microsoft.com/office/drawing/2014/main" id="{B2AE7B6E-4FCC-45AA-B32F-A0BFBE276529}"/>
                </a:ext>
              </a:extLst>
            </p:cNvPr>
            <p:cNvSpPr/>
            <p:nvPr/>
          </p:nvSpPr>
          <p:spPr>
            <a:xfrm>
              <a:off x="327529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a:extLst>
                <a:ext uri="{FF2B5EF4-FFF2-40B4-BE49-F238E27FC236}">
                  <a16:creationId xmlns:a16="http://schemas.microsoft.com/office/drawing/2014/main" id="{36459FA5-91E9-4553-A967-8847C476509D}"/>
                </a:ext>
              </a:extLst>
            </p:cNvPr>
            <p:cNvSpPr/>
            <p:nvPr/>
          </p:nvSpPr>
          <p:spPr>
            <a:xfrm>
              <a:off x="295068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a:extLst>
                <a:ext uri="{FF2B5EF4-FFF2-40B4-BE49-F238E27FC236}">
                  <a16:creationId xmlns:a16="http://schemas.microsoft.com/office/drawing/2014/main" id="{F2CA3ED2-45E6-4566-9A32-42D45C785992}"/>
                </a:ext>
              </a:extLst>
            </p:cNvPr>
            <p:cNvSpPr/>
            <p:nvPr/>
          </p:nvSpPr>
          <p:spPr>
            <a:xfrm>
              <a:off x="306469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03</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6" name="组合 55">
            <a:extLst>
              <a:ext uri="{FF2B5EF4-FFF2-40B4-BE49-F238E27FC236}">
                <a16:creationId xmlns:a16="http://schemas.microsoft.com/office/drawing/2014/main" id="{63BA790C-7E60-4FC5-AB0C-9FE16C1A377C}"/>
              </a:ext>
            </a:extLst>
          </p:cNvPr>
          <p:cNvGrpSpPr/>
          <p:nvPr/>
        </p:nvGrpSpPr>
        <p:grpSpPr>
          <a:xfrm>
            <a:off x="3973364" y="1277262"/>
            <a:ext cx="1105637" cy="2522681"/>
            <a:chOff x="4283968" y="1023579"/>
            <a:chExt cx="829228" cy="1892011"/>
          </a:xfrm>
        </p:grpSpPr>
        <p:cxnSp>
          <p:nvCxnSpPr>
            <p:cNvPr id="57" name="直接连接符 56">
              <a:extLst>
                <a:ext uri="{FF2B5EF4-FFF2-40B4-BE49-F238E27FC236}">
                  <a16:creationId xmlns:a16="http://schemas.microsoft.com/office/drawing/2014/main" id="{17C6B94A-5AC8-4BAF-8641-76ACC457E041}"/>
                </a:ext>
              </a:extLst>
            </p:cNvPr>
            <p:cNvCxnSpPr/>
            <p:nvPr/>
          </p:nvCxnSpPr>
          <p:spPr>
            <a:xfrm>
              <a:off x="4698582" y="1876069"/>
              <a:ext cx="0" cy="900000"/>
            </a:xfrm>
            <a:prstGeom prst="line">
              <a:avLst/>
            </a:prstGeom>
            <a:noFill/>
            <a:ln w="6350" cap="flat" cmpd="sng" algn="ctr">
              <a:solidFill>
                <a:srgbClr val="D90012"/>
              </a:solidFill>
              <a:prstDash val="solid"/>
              <a:miter lim="800000"/>
            </a:ln>
            <a:effectLst/>
          </p:spPr>
        </p:cxnSp>
        <p:sp>
          <p:nvSpPr>
            <p:cNvPr id="58" name="椭圆 57">
              <a:extLst>
                <a:ext uri="{FF2B5EF4-FFF2-40B4-BE49-F238E27FC236}">
                  <a16:creationId xmlns:a16="http://schemas.microsoft.com/office/drawing/2014/main" id="{FD7E47B6-B4C4-4752-A069-4A2417E8C78E}"/>
                </a:ext>
              </a:extLst>
            </p:cNvPr>
            <p:cNvSpPr/>
            <p:nvPr/>
          </p:nvSpPr>
          <p:spPr>
            <a:xfrm>
              <a:off x="460858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a:extLst>
                <a:ext uri="{FF2B5EF4-FFF2-40B4-BE49-F238E27FC236}">
                  <a16:creationId xmlns:a16="http://schemas.microsoft.com/office/drawing/2014/main" id="{479772FF-3FC5-4261-8106-C4954BDF4631}"/>
                </a:ext>
              </a:extLst>
            </p:cNvPr>
            <p:cNvSpPr/>
            <p:nvPr/>
          </p:nvSpPr>
          <p:spPr>
            <a:xfrm>
              <a:off x="428396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a:extLst>
                <a:ext uri="{FF2B5EF4-FFF2-40B4-BE49-F238E27FC236}">
                  <a16:creationId xmlns:a16="http://schemas.microsoft.com/office/drawing/2014/main" id="{2F183550-96CC-439B-9BFD-CF99AA11E68E}"/>
                </a:ext>
              </a:extLst>
            </p:cNvPr>
            <p:cNvSpPr/>
            <p:nvPr/>
          </p:nvSpPr>
          <p:spPr>
            <a:xfrm>
              <a:off x="4397968"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04</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1" name="组合 60">
            <a:extLst>
              <a:ext uri="{FF2B5EF4-FFF2-40B4-BE49-F238E27FC236}">
                <a16:creationId xmlns:a16="http://schemas.microsoft.com/office/drawing/2014/main" id="{73F06879-8AD7-49CF-AD8B-2B0C9D2B2F1D}"/>
              </a:ext>
            </a:extLst>
          </p:cNvPr>
          <p:cNvGrpSpPr/>
          <p:nvPr/>
        </p:nvGrpSpPr>
        <p:grpSpPr>
          <a:xfrm>
            <a:off x="5447928" y="2227221"/>
            <a:ext cx="1105637" cy="1572677"/>
            <a:chOff x="5691315" y="1736082"/>
            <a:chExt cx="829228" cy="1179508"/>
          </a:xfrm>
        </p:grpSpPr>
        <p:cxnSp>
          <p:nvCxnSpPr>
            <p:cNvPr id="62" name="直接连接符 61">
              <a:extLst>
                <a:ext uri="{FF2B5EF4-FFF2-40B4-BE49-F238E27FC236}">
                  <a16:creationId xmlns:a16="http://schemas.microsoft.com/office/drawing/2014/main" id="{F78B6B70-E98F-4CCA-97C4-25E6E7CD452A}"/>
                </a:ext>
              </a:extLst>
            </p:cNvPr>
            <p:cNvCxnSpPr/>
            <p:nvPr/>
          </p:nvCxnSpPr>
          <p:spPr>
            <a:xfrm>
              <a:off x="6105928" y="2015590"/>
              <a:ext cx="0" cy="900000"/>
            </a:xfrm>
            <a:prstGeom prst="line">
              <a:avLst/>
            </a:prstGeom>
            <a:noFill/>
            <a:ln w="6350" cap="flat" cmpd="sng" algn="ctr">
              <a:solidFill>
                <a:srgbClr val="D90012"/>
              </a:solidFill>
              <a:prstDash val="solid"/>
              <a:miter lim="800000"/>
            </a:ln>
            <a:effectLst/>
          </p:spPr>
        </p:cxnSp>
        <p:sp>
          <p:nvSpPr>
            <p:cNvPr id="63" name="椭圆 62">
              <a:extLst>
                <a:ext uri="{FF2B5EF4-FFF2-40B4-BE49-F238E27FC236}">
                  <a16:creationId xmlns:a16="http://schemas.microsoft.com/office/drawing/2014/main" id="{19BA2109-5A6D-4EC9-8391-B977816B5BD2}"/>
                </a:ext>
              </a:extLst>
            </p:cNvPr>
            <p:cNvSpPr/>
            <p:nvPr/>
          </p:nvSpPr>
          <p:spPr>
            <a:xfrm>
              <a:off x="6015929"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a:extLst>
                <a:ext uri="{FF2B5EF4-FFF2-40B4-BE49-F238E27FC236}">
                  <a16:creationId xmlns:a16="http://schemas.microsoft.com/office/drawing/2014/main" id="{79CF385C-7D03-4A94-8B2A-609B9E4320B5}"/>
                </a:ext>
              </a:extLst>
            </p:cNvPr>
            <p:cNvSpPr/>
            <p:nvPr/>
          </p:nvSpPr>
          <p:spPr>
            <a:xfrm>
              <a:off x="5691315" y="1736082"/>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5" name="椭圆 64">
              <a:extLst>
                <a:ext uri="{FF2B5EF4-FFF2-40B4-BE49-F238E27FC236}">
                  <a16:creationId xmlns:a16="http://schemas.microsoft.com/office/drawing/2014/main" id="{3BAF979F-9A5F-4B75-9F45-A2B20897B6A8}"/>
                </a:ext>
              </a:extLst>
            </p:cNvPr>
            <p:cNvSpPr/>
            <p:nvPr/>
          </p:nvSpPr>
          <p:spPr>
            <a:xfrm>
              <a:off x="5805322" y="1850083"/>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05</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6" name="组合 65">
            <a:extLst>
              <a:ext uri="{FF2B5EF4-FFF2-40B4-BE49-F238E27FC236}">
                <a16:creationId xmlns:a16="http://schemas.microsoft.com/office/drawing/2014/main" id="{F5649DF0-3945-4911-A8B2-9BA31B06DA06}"/>
              </a:ext>
            </a:extLst>
          </p:cNvPr>
          <p:cNvGrpSpPr/>
          <p:nvPr/>
        </p:nvGrpSpPr>
        <p:grpSpPr>
          <a:xfrm>
            <a:off x="7025971" y="3559898"/>
            <a:ext cx="1105637" cy="1688208"/>
            <a:chOff x="7308304" y="2735590"/>
            <a:chExt cx="829228" cy="1266156"/>
          </a:xfrm>
        </p:grpSpPr>
        <p:cxnSp>
          <p:nvCxnSpPr>
            <p:cNvPr id="67" name="直接连接符 66">
              <a:extLst>
                <a:ext uri="{FF2B5EF4-FFF2-40B4-BE49-F238E27FC236}">
                  <a16:creationId xmlns:a16="http://schemas.microsoft.com/office/drawing/2014/main" id="{1A118C74-6F9F-4AF5-B7D0-065EDCBBCA66}"/>
                </a:ext>
              </a:extLst>
            </p:cNvPr>
            <p:cNvCxnSpPr/>
            <p:nvPr/>
          </p:nvCxnSpPr>
          <p:spPr>
            <a:xfrm>
              <a:off x="7722918" y="2836513"/>
              <a:ext cx="0" cy="900000"/>
            </a:xfrm>
            <a:prstGeom prst="line">
              <a:avLst/>
            </a:prstGeom>
            <a:noFill/>
            <a:ln w="6350" cap="flat" cmpd="sng" algn="ctr">
              <a:solidFill>
                <a:srgbClr val="D90012"/>
              </a:solidFill>
              <a:prstDash val="solid"/>
              <a:miter lim="800000"/>
            </a:ln>
            <a:effectLst/>
          </p:spPr>
        </p:cxnSp>
        <p:sp>
          <p:nvSpPr>
            <p:cNvPr id="68" name="椭圆 67">
              <a:extLst>
                <a:ext uri="{FF2B5EF4-FFF2-40B4-BE49-F238E27FC236}">
                  <a16:creationId xmlns:a16="http://schemas.microsoft.com/office/drawing/2014/main" id="{90B5F7EE-5DA6-4A70-9930-D14BBC7682E1}"/>
                </a:ext>
              </a:extLst>
            </p:cNvPr>
            <p:cNvSpPr/>
            <p:nvPr/>
          </p:nvSpPr>
          <p:spPr>
            <a:xfrm>
              <a:off x="763291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9" name="椭圆 68">
              <a:extLst>
                <a:ext uri="{FF2B5EF4-FFF2-40B4-BE49-F238E27FC236}">
                  <a16:creationId xmlns:a16="http://schemas.microsoft.com/office/drawing/2014/main" id="{22EE64A4-D7D5-4544-919B-F6E168DB4D73}"/>
                </a:ext>
              </a:extLst>
            </p:cNvPr>
            <p:cNvSpPr/>
            <p:nvPr/>
          </p:nvSpPr>
          <p:spPr>
            <a:xfrm>
              <a:off x="730830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0" name="椭圆 69">
              <a:extLst>
                <a:ext uri="{FF2B5EF4-FFF2-40B4-BE49-F238E27FC236}">
                  <a16:creationId xmlns:a16="http://schemas.microsoft.com/office/drawing/2014/main" id="{F8BDDFE8-8666-4B37-898A-4E955AD9978B}"/>
                </a:ext>
              </a:extLst>
            </p:cNvPr>
            <p:cNvSpPr/>
            <p:nvPr/>
          </p:nvSpPr>
          <p:spPr>
            <a:xfrm>
              <a:off x="742231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06</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sp>
        <p:nvSpPr>
          <p:cNvPr id="72" name="文本框 71">
            <a:extLst>
              <a:ext uri="{FF2B5EF4-FFF2-40B4-BE49-F238E27FC236}">
                <a16:creationId xmlns:a16="http://schemas.microsoft.com/office/drawing/2014/main" id="{8F04C1FE-FECB-4122-A05C-634B973B8D2D}"/>
              </a:ext>
            </a:extLst>
          </p:cNvPr>
          <p:cNvSpPr txBox="1"/>
          <p:nvPr/>
        </p:nvSpPr>
        <p:spPr>
          <a:xfrm>
            <a:off x="1416368" y="1547891"/>
            <a:ext cx="1415772" cy="461665"/>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项目背景</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3" name="文本框 72">
            <a:extLst>
              <a:ext uri="{FF2B5EF4-FFF2-40B4-BE49-F238E27FC236}">
                <a16:creationId xmlns:a16="http://schemas.microsoft.com/office/drawing/2014/main" id="{FBC28409-F684-4DEA-8AAF-9C078EBA106C}"/>
              </a:ext>
            </a:extLst>
          </p:cNvPr>
          <p:cNvSpPr txBox="1"/>
          <p:nvPr/>
        </p:nvSpPr>
        <p:spPr>
          <a:xfrm>
            <a:off x="3910545" y="4149559"/>
            <a:ext cx="2646878" cy="769441"/>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人工智能产业分析</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智慧金融</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4" name="文本框 73">
            <a:extLst>
              <a:ext uri="{FF2B5EF4-FFF2-40B4-BE49-F238E27FC236}">
                <a16:creationId xmlns:a16="http://schemas.microsoft.com/office/drawing/2014/main" id="{1CB9B591-40FA-4A2C-A728-786882FCA007}"/>
              </a:ext>
            </a:extLst>
          </p:cNvPr>
          <p:cNvSpPr txBox="1"/>
          <p:nvPr/>
        </p:nvSpPr>
        <p:spPr>
          <a:xfrm>
            <a:off x="5202862" y="1052736"/>
            <a:ext cx="3877985"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人工智能领域知识产权创造</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人工智能专利保护客体</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人工智能生成发明的发明人身份</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5" name="文本框 74">
            <a:extLst>
              <a:ext uri="{FF2B5EF4-FFF2-40B4-BE49-F238E27FC236}">
                <a16:creationId xmlns:a16="http://schemas.microsoft.com/office/drawing/2014/main" id="{4C3DB0E1-6471-4377-977A-A339B8AC2A81}"/>
              </a:ext>
            </a:extLst>
          </p:cNvPr>
          <p:cNvSpPr txBox="1"/>
          <p:nvPr/>
        </p:nvSpPr>
        <p:spPr>
          <a:xfrm>
            <a:off x="6775489" y="2324404"/>
            <a:ext cx="5416868"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rgbClr val="C00000"/>
                </a:solidFill>
                <a:latin typeface="微软雅黑" panose="020B0503020204020204" pitchFamily="34" charset="-122"/>
                <a:ea typeface="微软雅黑" panose="020B0503020204020204" pitchFamily="34" charset="-122"/>
              </a:rPr>
              <a:t>人工智能领域知识产权保护的司法问题</a:t>
            </a:r>
            <a:endParaRPr lang="en-US" altLang="zh-CN" sz="2400" dirty="0">
              <a:solidFill>
                <a:srgbClr val="C00000"/>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侵权诉讼中的举证责任分析</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en-US" altLang="zh-CN" sz="2000" dirty="0">
                <a:solidFill>
                  <a:srgbClr val="C00000"/>
                </a:solidFill>
                <a:latin typeface="微软雅黑" panose="020B0503020204020204" pitchFamily="34" charset="-122"/>
                <a:ea typeface="微软雅黑" panose="020B0503020204020204" pitchFamily="34" charset="-122"/>
              </a:rPr>
              <a:t>GUI</a:t>
            </a:r>
            <a:r>
              <a:rPr lang="zh-CN" altLang="en-US" sz="2000" dirty="0">
                <a:solidFill>
                  <a:srgbClr val="C00000"/>
                </a:solidFill>
                <a:latin typeface="微软雅黑" panose="020B0503020204020204" pitchFamily="34" charset="-122"/>
                <a:ea typeface="微软雅黑" panose="020B0503020204020204" pitchFamily="34" charset="-122"/>
              </a:rPr>
              <a:t>外观设计专利保护问题分析</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76" name="文本框 75">
            <a:extLst>
              <a:ext uri="{FF2B5EF4-FFF2-40B4-BE49-F238E27FC236}">
                <a16:creationId xmlns:a16="http://schemas.microsoft.com/office/drawing/2014/main" id="{F1698D55-D051-4E18-8475-A1358153211B}"/>
              </a:ext>
            </a:extLst>
          </p:cNvPr>
          <p:cNvSpPr txBox="1"/>
          <p:nvPr/>
        </p:nvSpPr>
        <p:spPr>
          <a:xfrm>
            <a:off x="2604141" y="5506694"/>
            <a:ext cx="3262432" cy="461665"/>
          </a:xfrm>
          <a:prstGeom prst="rect">
            <a:avLst/>
          </a:prstGeom>
          <a:noFill/>
          <a:effectLst/>
        </p:spPr>
        <p:txBody>
          <a:bodyPr wrap="none" rtlCol="0">
            <a:spAutoFit/>
          </a:bodyPr>
          <a:lstStyle/>
          <a:p>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人工智能的定义与分类</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7" name="文本框 76">
            <a:extLst>
              <a:ext uri="{FF2B5EF4-FFF2-40B4-BE49-F238E27FC236}">
                <a16:creationId xmlns:a16="http://schemas.microsoft.com/office/drawing/2014/main" id="{88FB95AF-2110-4EA6-A356-D9671082AA21}"/>
              </a:ext>
            </a:extLst>
          </p:cNvPr>
          <p:cNvSpPr txBox="1"/>
          <p:nvPr/>
        </p:nvSpPr>
        <p:spPr>
          <a:xfrm>
            <a:off x="6499006" y="5443955"/>
            <a:ext cx="4493538" cy="769441"/>
          </a:xfrm>
          <a:prstGeom prst="rect">
            <a:avLst/>
          </a:prstGeom>
          <a:noFill/>
          <a:effectLst/>
        </p:spPr>
        <p:txBody>
          <a:bodyPr wrap="none" rtlCol="0">
            <a:spAutoFit/>
          </a:bodyPr>
          <a:lstStyle/>
          <a:p>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人工智能领域知识产权风险防控</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开源软件知识产权风险防控</a:t>
            </a:r>
            <a:endParaRPr lang="en-US" altLang="zh-CN" sz="2000" dirty="0">
              <a:solidFill>
                <a:schemeClr val="bg1">
                  <a:lumMod val="60000"/>
                  <a:lumOff val="40000"/>
                </a:schemeClr>
              </a:solidFill>
              <a:latin typeface="Century Gothic" panose="020B0502020202020204" pitchFamily="34" charset="0"/>
              <a:ea typeface="微软雅黑"/>
            </a:endParaRPr>
          </a:p>
        </p:txBody>
      </p:sp>
    </p:spTree>
    <p:extLst>
      <p:ext uri="{BB962C8B-B14F-4D97-AF65-F5344CB8AC3E}">
        <p14:creationId xmlns:p14="http://schemas.microsoft.com/office/powerpoint/2010/main" val="169106688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100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25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50" presetClass="entr" presetSubtype="0" decel="100000"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1000" fill="hold"/>
                                        <p:tgtEl>
                                          <p:spTgt spid="72"/>
                                        </p:tgtEl>
                                        <p:attrNameLst>
                                          <p:attrName>ppt_w</p:attrName>
                                        </p:attrNameLst>
                                      </p:cBhvr>
                                      <p:tavLst>
                                        <p:tav tm="0">
                                          <p:val>
                                            <p:strVal val="#ppt_w+.3"/>
                                          </p:val>
                                        </p:tav>
                                        <p:tav tm="100000">
                                          <p:val>
                                            <p:strVal val="#ppt_w"/>
                                          </p:val>
                                        </p:tav>
                                      </p:tavLst>
                                    </p:anim>
                                    <p:anim calcmode="lin" valueType="num">
                                      <p:cBhvr>
                                        <p:cTn id="43" dur="1000" fill="hold"/>
                                        <p:tgtEl>
                                          <p:spTgt spid="72"/>
                                        </p:tgtEl>
                                        <p:attrNameLst>
                                          <p:attrName>ppt_h</p:attrName>
                                        </p:attrNameLst>
                                      </p:cBhvr>
                                      <p:tavLst>
                                        <p:tav tm="0">
                                          <p:val>
                                            <p:strVal val="#ppt_h"/>
                                          </p:val>
                                        </p:tav>
                                        <p:tav tm="100000">
                                          <p:val>
                                            <p:strVal val="#ppt_h"/>
                                          </p:val>
                                        </p:tav>
                                      </p:tavLst>
                                    </p:anim>
                                    <p:animEffect transition="in" filter="fade">
                                      <p:cBhvr>
                                        <p:cTn id="44" dur="1000"/>
                                        <p:tgtEl>
                                          <p:spTgt spid="72"/>
                                        </p:tgtEl>
                                      </p:cBhvr>
                                    </p:animEffect>
                                  </p:childTnLst>
                                </p:cTn>
                              </p:par>
                              <p:par>
                                <p:cTn id="45" presetID="50" presetClass="entr" presetSubtype="0" decel="100000" fill="hold" grpId="0"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1000" fill="hold"/>
                                        <p:tgtEl>
                                          <p:spTgt spid="73"/>
                                        </p:tgtEl>
                                        <p:attrNameLst>
                                          <p:attrName>ppt_w</p:attrName>
                                        </p:attrNameLst>
                                      </p:cBhvr>
                                      <p:tavLst>
                                        <p:tav tm="0">
                                          <p:val>
                                            <p:strVal val="#ppt_w+.3"/>
                                          </p:val>
                                        </p:tav>
                                        <p:tav tm="100000">
                                          <p:val>
                                            <p:strVal val="#ppt_w"/>
                                          </p:val>
                                        </p:tav>
                                      </p:tavLst>
                                    </p:anim>
                                    <p:anim calcmode="lin" valueType="num">
                                      <p:cBhvr>
                                        <p:cTn id="48" dur="1000" fill="hold"/>
                                        <p:tgtEl>
                                          <p:spTgt spid="73"/>
                                        </p:tgtEl>
                                        <p:attrNameLst>
                                          <p:attrName>ppt_h</p:attrName>
                                        </p:attrNameLst>
                                      </p:cBhvr>
                                      <p:tavLst>
                                        <p:tav tm="0">
                                          <p:val>
                                            <p:strVal val="#ppt_h"/>
                                          </p:val>
                                        </p:tav>
                                        <p:tav tm="100000">
                                          <p:val>
                                            <p:strVal val="#ppt_h"/>
                                          </p:val>
                                        </p:tav>
                                      </p:tavLst>
                                    </p:anim>
                                    <p:animEffect transition="in" filter="fade">
                                      <p:cBhvr>
                                        <p:cTn id="49" dur="1000"/>
                                        <p:tgtEl>
                                          <p:spTgt spid="73"/>
                                        </p:tgtEl>
                                      </p:cBhvr>
                                    </p:animEffect>
                                  </p:childTnLst>
                                </p:cTn>
                              </p:par>
                              <p:par>
                                <p:cTn id="50" presetID="50" presetClass="entr" presetSubtype="0" decel="100000" fill="hold" grpId="0" nodeType="withEffect">
                                  <p:stCondLst>
                                    <p:cond delay="750"/>
                                  </p:stCondLst>
                                  <p:childTnLst>
                                    <p:set>
                                      <p:cBhvr>
                                        <p:cTn id="51" dur="1" fill="hold">
                                          <p:stCondLst>
                                            <p:cond delay="0"/>
                                          </p:stCondLst>
                                        </p:cTn>
                                        <p:tgtEl>
                                          <p:spTgt spid="74"/>
                                        </p:tgtEl>
                                        <p:attrNameLst>
                                          <p:attrName>style.visibility</p:attrName>
                                        </p:attrNameLst>
                                      </p:cBhvr>
                                      <p:to>
                                        <p:strVal val="visible"/>
                                      </p:to>
                                    </p:set>
                                    <p:anim calcmode="lin" valueType="num">
                                      <p:cBhvr>
                                        <p:cTn id="52" dur="1000" fill="hold"/>
                                        <p:tgtEl>
                                          <p:spTgt spid="74"/>
                                        </p:tgtEl>
                                        <p:attrNameLst>
                                          <p:attrName>ppt_w</p:attrName>
                                        </p:attrNameLst>
                                      </p:cBhvr>
                                      <p:tavLst>
                                        <p:tav tm="0">
                                          <p:val>
                                            <p:strVal val="#ppt_w+.3"/>
                                          </p:val>
                                        </p:tav>
                                        <p:tav tm="100000">
                                          <p:val>
                                            <p:strVal val="#ppt_w"/>
                                          </p:val>
                                        </p:tav>
                                      </p:tavLst>
                                    </p:anim>
                                    <p:anim calcmode="lin" valueType="num">
                                      <p:cBhvr>
                                        <p:cTn id="53" dur="1000" fill="hold"/>
                                        <p:tgtEl>
                                          <p:spTgt spid="74"/>
                                        </p:tgtEl>
                                        <p:attrNameLst>
                                          <p:attrName>ppt_h</p:attrName>
                                        </p:attrNameLst>
                                      </p:cBhvr>
                                      <p:tavLst>
                                        <p:tav tm="0">
                                          <p:val>
                                            <p:strVal val="#ppt_h"/>
                                          </p:val>
                                        </p:tav>
                                        <p:tav tm="100000">
                                          <p:val>
                                            <p:strVal val="#ppt_h"/>
                                          </p:val>
                                        </p:tav>
                                      </p:tavLst>
                                    </p:anim>
                                    <p:animEffect transition="in" filter="fade">
                                      <p:cBhvr>
                                        <p:cTn id="54" dur="1000"/>
                                        <p:tgtEl>
                                          <p:spTgt spid="74"/>
                                        </p:tgtEl>
                                      </p:cBhvr>
                                    </p:animEffect>
                                  </p:childTnLst>
                                </p:cTn>
                              </p:par>
                              <p:par>
                                <p:cTn id="55" presetID="50" presetClass="entr" presetSubtype="0" decel="100000" fill="hold" grpId="0" nodeType="withEffect">
                                  <p:stCondLst>
                                    <p:cond delay="1000"/>
                                  </p:stCondLst>
                                  <p:childTnLst>
                                    <p:set>
                                      <p:cBhvr>
                                        <p:cTn id="56" dur="1" fill="hold">
                                          <p:stCondLst>
                                            <p:cond delay="0"/>
                                          </p:stCondLst>
                                        </p:cTn>
                                        <p:tgtEl>
                                          <p:spTgt spid="75"/>
                                        </p:tgtEl>
                                        <p:attrNameLst>
                                          <p:attrName>style.visibility</p:attrName>
                                        </p:attrNameLst>
                                      </p:cBhvr>
                                      <p:to>
                                        <p:strVal val="visible"/>
                                      </p:to>
                                    </p:set>
                                    <p:anim calcmode="lin" valueType="num">
                                      <p:cBhvr>
                                        <p:cTn id="57" dur="1000" fill="hold"/>
                                        <p:tgtEl>
                                          <p:spTgt spid="75"/>
                                        </p:tgtEl>
                                        <p:attrNameLst>
                                          <p:attrName>ppt_w</p:attrName>
                                        </p:attrNameLst>
                                      </p:cBhvr>
                                      <p:tavLst>
                                        <p:tav tm="0">
                                          <p:val>
                                            <p:strVal val="#ppt_w+.3"/>
                                          </p:val>
                                        </p:tav>
                                        <p:tav tm="100000">
                                          <p:val>
                                            <p:strVal val="#ppt_w"/>
                                          </p:val>
                                        </p:tav>
                                      </p:tavLst>
                                    </p:anim>
                                    <p:anim calcmode="lin" valueType="num">
                                      <p:cBhvr>
                                        <p:cTn id="58" dur="1000" fill="hold"/>
                                        <p:tgtEl>
                                          <p:spTgt spid="75"/>
                                        </p:tgtEl>
                                        <p:attrNameLst>
                                          <p:attrName>ppt_h</p:attrName>
                                        </p:attrNameLst>
                                      </p:cBhvr>
                                      <p:tavLst>
                                        <p:tav tm="0">
                                          <p:val>
                                            <p:strVal val="#ppt_h"/>
                                          </p:val>
                                        </p:tav>
                                        <p:tav tm="100000">
                                          <p:val>
                                            <p:strVal val="#ppt_h"/>
                                          </p:val>
                                        </p:tav>
                                      </p:tavLst>
                                    </p:anim>
                                    <p:animEffect transition="in" filter="fade">
                                      <p:cBhvr>
                                        <p:cTn id="59" dur="1000"/>
                                        <p:tgtEl>
                                          <p:spTgt spid="75"/>
                                        </p:tgtEl>
                                      </p:cBhvr>
                                    </p:animEffect>
                                  </p:childTnLst>
                                </p:cTn>
                              </p:par>
                              <p:par>
                                <p:cTn id="60" presetID="50" presetClass="entr" presetSubtype="0" decel="100000" fill="hold" grpId="0" nodeType="withEffect">
                                  <p:stCondLst>
                                    <p:cond delay="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1000" fill="hold"/>
                                        <p:tgtEl>
                                          <p:spTgt spid="76"/>
                                        </p:tgtEl>
                                        <p:attrNameLst>
                                          <p:attrName>ppt_w</p:attrName>
                                        </p:attrNameLst>
                                      </p:cBhvr>
                                      <p:tavLst>
                                        <p:tav tm="0">
                                          <p:val>
                                            <p:strVal val="#ppt_w+.3"/>
                                          </p:val>
                                        </p:tav>
                                        <p:tav tm="100000">
                                          <p:val>
                                            <p:strVal val="#ppt_w"/>
                                          </p:val>
                                        </p:tav>
                                      </p:tavLst>
                                    </p:anim>
                                    <p:anim calcmode="lin" valueType="num">
                                      <p:cBhvr>
                                        <p:cTn id="63" dur="1000" fill="hold"/>
                                        <p:tgtEl>
                                          <p:spTgt spid="76"/>
                                        </p:tgtEl>
                                        <p:attrNameLst>
                                          <p:attrName>ppt_h</p:attrName>
                                        </p:attrNameLst>
                                      </p:cBhvr>
                                      <p:tavLst>
                                        <p:tav tm="0">
                                          <p:val>
                                            <p:strVal val="#ppt_h"/>
                                          </p:val>
                                        </p:tav>
                                        <p:tav tm="100000">
                                          <p:val>
                                            <p:strVal val="#ppt_h"/>
                                          </p:val>
                                        </p:tav>
                                      </p:tavLst>
                                    </p:anim>
                                    <p:animEffect transition="in" filter="fade">
                                      <p:cBhvr>
                                        <p:cTn id="64" dur="1000"/>
                                        <p:tgtEl>
                                          <p:spTgt spid="76"/>
                                        </p:tgtEl>
                                      </p:cBhvr>
                                    </p:animEffect>
                                  </p:childTnLst>
                                </p:cTn>
                              </p:par>
                              <p:par>
                                <p:cTn id="65" presetID="50" presetClass="entr" presetSubtype="0" decel="100000" fill="hold" grpId="0" nodeType="withEffect">
                                  <p:stCondLst>
                                    <p:cond delay="1250"/>
                                  </p:stCondLst>
                                  <p:childTnLst>
                                    <p:set>
                                      <p:cBhvr>
                                        <p:cTn id="66" dur="1" fill="hold">
                                          <p:stCondLst>
                                            <p:cond delay="0"/>
                                          </p:stCondLst>
                                        </p:cTn>
                                        <p:tgtEl>
                                          <p:spTgt spid="77"/>
                                        </p:tgtEl>
                                        <p:attrNameLst>
                                          <p:attrName>style.visibility</p:attrName>
                                        </p:attrNameLst>
                                      </p:cBhvr>
                                      <p:to>
                                        <p:strVal val="visible"/>
                                      </p:to>
                                    </p:set>
                                    <p:anim calcmode="lin" valueType="num">
                                      <p:cBhvr>
                                        <p:cTn id="67" dur="1000" fill="hold"/>
                                        <p:tgtEl>
                                          <p:spTgt spid="77"/>
                                        </p:tgtEl>
                                        <p:attrNameLst>
                                          <p:attrName>ppt_w</p:attrName>
                                        </p:attrNameLst>
                                      </p:cBhvr>
                                      <p:tavLst>
                                        <p:tav tm="0">
                                          <p:val>
                                            <p:strVal val="#ppt_w+.3"/>
                                          </p:val>
                                        </p:tav>
                                        <p:tav tm="100000">
                                          <p:val>
                                            <p:strVal val="#ppt_w"/>
                                          </p:val>
                                        </p:tav>
                                      </p:tavLst>
                                    </p:anim>
                                    <p:anim calcmode="lin" valueType="num">
                                      <p:cBhvr>
                                        <p:cTn id="68" dur="1000" fill="hold"/>
                                        <p:tgtEl>
                                          <p:spTgt spid="77"/>
                                        </p:tgtEl>
                                        <p:attrNameLst>
                                          <p:attrName>ppt_h</p:attrName>
                                        </p:attrNameLst>
                                      </p:cBhvr>
                                      <p:tavLst>
                                        <p:tav tm="0">
                                          <p:val>
                                            <p:strVal val="#ppt_h"/>
                                          </p:val>
                                        </p:tav>
                                        <p:tav tm="100000">
                                          <p:val>
                                            <p:strVal val="#ppt_h"/>
                                          </p:val>
                                        </p:tav>
                                      </p:tavLst>
                                    </p:anim>
                                    <p:animEffect transition="in" filter="fade">
                                      <p:cBhvr>
                                        <p:cTn id="69"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38</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人工智能领域知识产权保护的司法问题</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2" name="文本框 11">
            <a:extLst>
              <a:ext uri="{FF2B5EF4-FFF2-40B4-BE49-F238E27FC236}">
                <a16:creationId xmlns:a16="http://schemas.microsoft.com/office/drawing/2014/main" id="{C0C6FCB0-104E-4602-8E13-36A7451A1F87}"/>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2E2E3F"/>
                </a:solidFill>
                <a:effectLst/>
                <a:uLnTx/>
                <a:uFillTx/>
                <a:latin typeface="微软雅黑" panose="020B0503020204020204" pitchFamily="34" charset="-122"/>
                <a:ea typeface="微软雅黑" panose="020B0503020204020204" pitchFamily="34" charset="-122"/>
              </a:rPr>
              <a:t>GUI</a:t>
            </a: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外观设计专利保护问题分析</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13" name="文本框 12">
            <a:extLst>
              <a:ext uri="{FF2B5EF4-FFF2-40B4-BE49-F238E27FC236}">
                <a16:creationId xmlns:a16="http://schemas.microsoft.com/office/drawing/2014/main" id="{1B2908DC-30ED-4983-84BA-E0D775943151}"/>
              </a:ext>
            </a:extLst>
          </p:cNvPr>
          <p:cNvSpPr txBox="1"/>
          <p:nvPr/>
        </p:nvSpPr>
        <p:spPr>
          <a:xfrm>
            <a:off x="515380" y="1341977"/>
            <a:ext cx="11161240" cy="4290726"/>
          </a:xfrm>
          <a:prstGeom prst="rect">
            <a:avLst/>
          </a:prstGeom>
          <a:noFill/>
        </p:spPr>
        <p:txBody>
          <a:bodyPr wrap="square" rtlCol="0">
            <a:spAutoFit/>
          </a:bodyPr>
          <a:lstStyle/>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随着计算机软件技术和人机交互技术的不断发展，对图形用户界面（英文全称：</a:t>
            </a:r>
            <a:r>
              <a:rPr lang="en-US" altLang="zh-CN" dirty="0">
                <a:solidFill>
                  <a:srgbClr val="000000"/>
                </a:solidFill>
                <a:latin typeface="微软雅黑" panose="020B0503020204020204" pitchFamily="34" charset="-122"/>
                <a:ea typeface="微软雅黑" panose="020B0503020204020204" pitchFamily="34" charset="-122"/>
              </a:rPr>
              <a:t>Graphical User Interface</a:t>
            </a:r>
            <a:r>
              <a:rPr lang="zh-CN" altLang="en-US" dirty="0">
                <a:solidFill>
                  <a:srgbClr val="000000"/>
                </a:solidFill>
                <a:latin typeface="微软雅黑" panose="020B0503020204020204" pitchFamily="34" charset="-122"/>
                <a:ea typeface="微软雅黑" panose="020B0503020204020204" pitchFamily="34" charset="-122"/>
              </a:rPr>
              <a:t>，缩写：</a:t>
            </a:r>
            <a:r>
              <a:rPr lang="en-US" altLang="zh-CN" dirty="0">
                <a:solidFill>
                  <a:srgbClr val="000000"/>
                </a:solidFill>
                <a:latin typeface="微软雅黑" panose="020B0503020204020204" pitchFamily="34" charset="-122"/>
                <a:ea typeface="微软雅黑" panose="020B0503020204020204" pitchFamily="34" charset="-122"/>
              </a:rPr>
              <a:t>GUI</a:t>
            </a:r>
            <a:r>
              <a:rPr lang="zh-CN" altLang="en-US" dirty="0">
                <a:solidFill>
                  <a:srgbClr val="000000"/>
                </a:solidFill>
                <a:latin typeface="微软雅黑" panose="020B0503020204020204" pitchFamily="34" charset="-122"/>
                <a:ea typeface="微软雅黑" panose="020B0503020204020204" pitchFamily="34" charset="-122"/>
              </a:rPr>
              <a:t>）进行外观设计保护已成为一种趋势。为顺应</a:t>
            </a:r>
            <a:r>
              <a:rPr lang="en-US" altLang="zh-CN" dirty="0">
                <a:solidFill>
                  <a:srgbClr val="000000"/>
                </a:solidFill>
                <a:latin typeface="微软雅黑" panose="020B0503020204020204" pitchFamily="34" charset="-122"/>
                <a:ea typeface="微软雅黑" panose="020B0503020204020204" pitchFamily="34" charset="-122"/>
              </a:rPr>
              <a:t>GUI </a:t>
            </a:r>
            <a:r>
              <a:rPr lang="zh-CN" altLang="en-US" dirty="0">
                <a:solidFill>
                  <a:srgbClr val="000000"/>
                </a:solidFill>
                <a:latin typeface="微软雅黑" panose="020B0503020204020204" pitchFamily="34" charset="-122"/>
                <a:ea typeface="微软雅黑" panose="020B0503020204020204" pitchFamily="34" charset="-122"/>
              </a:rPr>
              <a:t>领域的发展趋势和行业需求，美国、欧盟、日本均引入了</a:t>
            </a:r>
            <a:r>
              <a:rPr lang="en-US" altLang="zh-CN" dirty="0">
                <a:solidFill>
                  <a:srgbClr val="000000"/>
                </a:solidFill>
                <a:latin typeface="微软雅黑" panose="020B0503020204020204" pitchFamily="34" charset="-122"/>
                <a:ea typeface="微软雅黑" panose="020B0503020204020204" pitchFamily="34" charset="-122"/>
              </a:rPr>
              <a:t>GUI </a:t>
            </a:r>
            <a:r>
              <a:rPr lang="zh-CN" altLang="en-US" dirty="0">
                <a:solidFill>
                  <a:srgbClr val="000000"/>
                </a:solidFill>
                <a:latin typeface="微软雅黑" panose="020B0503020204020204" pitchFamily="34" charset="-122"/>
                <a:ea typeface="微软雅黑" panose="020B0503020204020204" pitchFamily="34" charset="-122"/>
              </a:rPr>
              <a:t>外观设计的保护制度，我国自</a:t>
            </a:r>
            <a:r>
              <a:rPr lang="en-US" altLang="zh-CN" dirty="0">
                <a:solidFill>
                  <a:srgbClr val="000000"/>
                </a:solidFill>
                <a:latin typeface="微软雅黑" panose="020B0503020204020204" pitchFamily="34" charset="-122"/>
                <a:ea typeface="微软雅黑" panose="020B0503020204020204" pitchFamily="34" charset="-122"/>
              </a:rPr>
              <a:t>2014 </a:t>
            </a:r>
            <a:r>
              <a:rPr lang="zh-CN" altLang="en-US" dirty="0">
                <a:solidFill>
                  <a:srgbClr val="000000"/>
                </a:solidFill>
                <a:latin typeface="微软雅黑" panose="020B0503020204020204" pitchFamily="34" charset="-122"/>
                <a:ea typeface="微软雅黑" panose="020B0503020204020204" pitchFamily="34" charset="-122"/>
              </a:rPr>
              <a:t>年</a:t>
            </a:r>
            <a:r>
              <a:rPr lang="en-US" altLang="zh-CN" dirty="0">
                <a:solidFill>
                  <a:srgbClr val="000000"/>
                </a:solidFill>
                <a:latin typeface="微软雅黑" panose="020B0503020204020204" pitchFamily="34" charset="-122"/>
                <a:ea typeface="微软雅黑" panose="020B0503020204020204" pitchFamily="34" charset="-122"/>
              </a:rPr>
              <a:t>5 </a:t>
            </a:r>
            <a:r>
              <a:rPr lang="zh-CN" altLang="en-US" dirty="0">
                <a:solidFill>
                  <a:srgbClr val="000000"/>
                </a:solidFill>
                <a:latin typeface="微软雅黑" panose="020B0503020204020204" pitchFamily="34" charset="-122"/>
                <a:ea typeface="微软雅黑" panose="020B0503020204020204" pitchFamily="34" charset="-122"/>
              </a:rPr>
              <a:t>月</a:t>
            </a:r>
            <a:r>
              <a:rPr lang="en-US" altLang="zh-CN" dirty="0">
                <a:solidFill>
                  <a:srgbClr val="000000"/>
                </a:solidFill>
                <a:latin typeface="微软雅黑" panose="020B0503020204020204" pitchFamily="34" charset="-122"/>
                <a:ea typeface="微软雅黑" panose="020B0503020204020204" pitchFamily="34" charset="-122"/>
              </a:rPr>
              <a:t>1 </a:t>
            </a:r>
            <a:r>
              <a:rPr lang="zh-CN" altLang="en-US" dirty="0">
                <a:solidFill>
                  <a:srgbClr val="000000"/>
                </a:solidFill>
                <a:latin typeface="微软雅黑" panose="020B0503020204020204" pitchFamily="34" charset="-122"/>
                <a:ea typeface="微软雅黑" panose="020B0503020204020204" pitchFamily="34" charset="-122"/>
              </a:rPr>
              <a:t>日起，同样引入了图形用户界面外观保护制度，并于</a:t>
            </a:r>
            <a:r>
              <a:rPr lang="en-US" altLang="zh-CN" dirty="0">
                <a:solidFill>
                  <a:srgbClr val="000000"/>
                </a:solidFill>
                <a:latin typeface="微软雅黑" panose="020B0503020204020204" pitchFamily="34" charset="-122"/>
                <a:ea typeface="微软雅黑" panose="020B0503020204020204" pitchFamily="34" charset="-122"/>
              </a:rPr>
              <a:t>2020 </a:t>
            </a:r>
            <a:r>
              <a:rPr lang="zh-CN" altLang="en-US" dirty="0">
                <a:solidFill>
                  <a:srgbClr val="000000"/>
                </a:solidFill>
                <a:latin typeface="微软雅黑" panose="020B0503020204020204" pitchFamily="34" charset="-122"/>
                <a:ea typeface="微软雅黑" panose="020B0503020204020204" pitchFamily="34" charset="-122"/>
              </a:rPr>
              <a:t>年</a:t>
            </a:r>
            <a:r>
              <a:rPr lang="en-US" altLang="zh-CN" dirty="0">
                <a:solidFill>
                  <a:srgbClr val="000000"/>
                </a:solidFill>
                <a:latin typeface="微软雅黑" panose="020B0503020204020204" pitchFamily="34" charset="-122"/>
                <a:ea typeface="微软雅黑" panose="020B0503020204020204" pitchFamily="34" charset="-122"/>
              </a:rPr>
              <a:t>10 </a:t>
            </a:r>
            <a:r>
              <a:rPr lang="zh-CN" altLang="en-US" dirty="0">
                <a:solidFill>
                  <a:srgbClr val="000000"/>
                </a:solidFill>
                <a:latin typeface="微软雅黑" panose="020B0503020204020204" pitchFamily="34" charset="-122"/>
                <a:ea typeface="微软雅黑" panose="020B0503020204020204" pitchFamily="34" charset="-122"/>
              </a:rPr>
              <a:t>月</a:t>
            </a:r>
            <a:r>
              <a:rPr lang="en-US" altLang="zh-CN" dirty="0">
                <a:solidFill>
                  <a:srgbClr val="000000"/>
                </a:solidFill>
                <a:latin typeface="微软雅黑" panose="020B0503020204020204" pitchFamily="34" charset="-122"/>
                <a:ea typeface="微软雅黑" panose="020B0503020204020204" pitchFamily="34" charset="-122"/>
              </a:rPr>
              <a:t>17 </a:t>
            </a:r>
            <a:r>
              <a:rPr lang="zh-CN" altLang="en-US" dirty="0">
                <a:solidFill>
                  <a:srgbClr val="000000"/>
                </a:solidFill>
                <a:latin typeface="微软雅黑" panose="020B0503020204020204" pitchFamily="34" charset="-122"/>
                <a:ea typeface="微软雅黑" panose="020B0503020204020204" pitchFamily="34" charset="-122"/>
              </a:rPr>
              <a:t>日在第四次专利法修改中引入了局部外观设计制度。</a:t>
            </a:r>
            <a:endParaRPr lang="en-US" altLang="zh-CN" dirty="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专利审查指南</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第一部分第三章</a:t>
            </a:r>
            <a:r>
              <a:rPr lang="en-US" altLang="zh-CN" dirty="0">
                <a:solidFill>
                  <a:srgbClr val="000000"/>
                </a:solidFill>
                <a:latin typeface="微软雅黑" panose="020B0503020204020204" pitchFamily="34" charset="-122"/>
                <a:ea typeface="微软雅黑" panose="020B0503020204020204" pitchFamily="34" charset="-122"/>
              </a:rPr>
              <a:t>7.4 </a:t>
            </a:r>
            <a:r>
              <a:rPr lang="zh-CN" altLang="en-US" dirty="0">
                <a:solidFill>
                  <a:srgbClr val="000000"/>
                </a:solidFill>
                <a:latin typeface="微软雅黑" panose="020B0503020204020204" pitchFamily="34" charset="-122"/>
                <a:ea typeface="微软雅黑" panose="020B0503020204020204" pitchFamily="34" charset="-122"/>
              </a:rPr>
              <a:t>节：游戏界面以及与人机交互无关的显示装置所显示的图案不能被授权外观设计专利权</a:t>
            </a:r>
          </a:p>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我国强调了</a:t>
            </a:r>
            <a:r>
              <a:rPr lang="zh-CN" altLang="en-US" sz="2000" dirty="0">
                <a:solidFill>
                  <a:srgbClr val="C00000"/>
                </a:solidFill>
                <a:latin typeface="微软雅黑" panose="020B0503020204020204" pitchFamily="34" charset="-122"/>
                <a:ea typeface="微软雅黑" panose="020B0503020204020204" pitchFamily="34" charset="-122"/>
              </a:rPr>
              <a:t>关于涉及</a:t>
            </a:r>
            <a:r>
              <a:rPr lang="en-US" altLang="zh-CN" sz="2000" dirty="0">
                <a:solidFill>
                  <a:srgbClr val="C00000"/>
                </a:solidFill>
                <a:latin typeface="微软雅黑" panose="020B0503020204020204" pitchFamily="34" charset="-122"/>
                <a:ea typeface="微软雅黑" panose="020B0503020204020204" pitchFamily="34" charset="-122"/>
              </a:rPr>
              <a:t>GUI </a:t>
            </a:r>
            <a:r>
              <a:rPr lang="zh-CN" altLang="en-US" sz="2000" dirty="0">
                <a:solidFill>
                  <a:srgbClr val="C00000"/>
                </a:solidFill>
                <a:latin typeface="微软雅黑" panose="020B0503020204020204" pitchFamily="34" charset="-122"/>
                <a:ea typeface="微软雅黑" panose="020B0503020204020204" pitchFamily="34" charset="-122"/>
              </a:rPr>
              <a:t>的产品外观设计的保护客体须与人机交互相关</a:t>
            </a:r>
            <a:endParaRPr lang="en-US" altLang="zh-CN" sz="20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专利审查指南</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第一部分第三章</a:t>
            </a:r>
            <a:r>
              <a:rPr lang="en-US" altLang="zh-CN" dirty="0">
                <a:solidFill>
                  <a:srgbClr val="000000"/>
                </a:solidFill>
                <a:latin typeface="微软雅黑" panose="020B0503020204020204" pitchFamily="34" charset="-122"/>
                <a:ea typeface="微软雅黑" panose="020B0503020204020204" pitchFamily="34" charset="-122"/>
              </a:rPr>
              <a:t>7.4 </a:t>
            </a:r>
            <a:r>
              <a:rPr lang="zh-CN" altLang="en-US" dirty="0">
                <a:solidFill>
                  <a:srgbClr val="000000"/>
                </a:solidFill>
                <a:latin typeface="微软雅黑" panose="020B0503020204020204" pitchFamily="34" charset="-122"/>
                <a:ea typeface="微软雅黑" panose="020B0503020204020204" pitchFamily="34" charset="-122"/>
              </a:rPr>
              <a:t>节：对于“产品的不能分割或者不能单独出售且不能单独使用的局部设计”的情形，同样属于不授予外观设计专利权的情形。</a:t>
            </a:r>
          </a:p>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我国强调了</a:t>
            </a:r>
            <a:r>
              <a:rPr lang="zh-CN" altLang="en-US" sz="2000" dirty="0">
                <a:solidFill>
                  <a:srgbClr val="C00000"/>
                </a:solidFill>
                <a:latin typeface="微软雅黑" panose="020B0503020204020204" pitchFamily="34" charset="-122"/>
                <a:ea typeface="微软雅黑" panose="020B0503020204020204" pitchFamily="34" charset="-122"/>
              </a:rPr>
              <a:t>外观设计专利只能保护完整的产品</a:t>
            </a:r>
            <a:endParaRPr lang="zh-CN" altLang="en-US"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2360326"/>
      </p:ext>
    </p:extLst>
  </p:cSld>
  <p:clrMapOvr>
    <a:masterClrMapping/>
  </p:clrMapOvr>
  <p:transition>
    <p:strips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39</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人工智能领域知识产权保护的司法问题</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2" name="文本框 11">
            <a:extLst>
              <a:ext uri="{FF2B5EF4-FFF2-40B4-BE49-F238E27FC236}">
                <a16:creationId xmlns:a16="http://schemas.microsoft.com/office/drawing/2014/main" id="{C0C6FCB0-104E-4602-8E13-36A7451A1F87}"/>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2E2E3F"/>
                </a:solidFill>
                <a:effectLst/>
                <a:uLnTx/>
                <a:uFillTx/>
                <a:latin typeface="微软雅黑" panose="020B0503020204020204" pitchFamily="34" charset="-122"/>
                <a:ea typeface="微软雅黑" panose="020B0503020204020204" pitchFamily="34" charset="-122"/>
              </a:rPr>
              <a:t>GUI</a:t>
            </a: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外观设计专利保护问题分析</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13" name="文本框 12">
            <a:extLst>
              <a:ext uri="{FF2B5EF4-FFF2-40B4-BE49-F238E27FC236}">
                <a16:creationId xmlns:a16="http://schemas.microsoft.com/office/drawing/2014/main" id="{F03CB75F-7245-4F22-A5BC-614FC2962D99}"/>
              </a:ext>
            </a:extLst>
          </p:cNvPr>
          <p:cNvSpPr txBox="1"/>
          <p:nvPr/>
        </p:nvSpPr>
        <p:spPr>
          <a:xfrm>
            <a:off x="515380" y="1760201"/>
            <a:ext cx="11161240" cy="3454279"/>
          </a:xfrm>
          <a:prstGeom prst="rect">
            <a:avLst/>
          </a:prstGeom>
          <a:noFill/>
        </p:spPr>
        <p:txBody>
          <a:bodyPr wrap="square" rtlCol="0">
            <a:spAutoFit/>
          </a:bodyPr>
          <a:lstStyle/>
          <a:p>
            <a:pPr>
              <a:lnSpc>
                <a:spcPct val="150000"/>
              </a:lnSpc>
            </a:pPr>
            <a:r>
              <a:rPr lang="zh-CN" altLang="en-US" sz="2400" dirty="0">
                <a:solidFill>
                  <a:srgbClr val="C00000"/>
                </a:solidFill>
                <a:latin typeface="微软雅黑" panose="020B0503020204020204" pitchFamily="34" charset="-122"/>
                <a:ea typeface="微软雅黑" panose="020B0503020204020204" pitchFamily="34" charset="-122"/>
              </a:rPr>
              <a:t>人工智能领域在外观设计专利保护方面的难点与探索</a:t>
            </a:r>
          </a:p>
          <a:p>
            <a:pPr marL="285750" indent="-285750">
              <a:lnSpc>
                <a:spcPct val="150000"/>
              </a:lnSpc>
              <a:buFont typeface="Wingdings" panose="05000000000000000000" pitchFamily="2" charset="2"/>
              <a:buChar char="p"/>
            </a:pPr>
            <a:r>
              <a:rPr lang="zh-CN" altLang="en-US" sz="2000" dirty="0">
                <a:solidFill>
                  <a:srgbClr val="000000"/>
                </a:solidFill>
                <a:latin typeface="微软雅黑" panose="020B0503020204020204" pitchFamily="34" charset="-122"/>
                <a:ea typeface="微软雅黑" panose="020B0503020204020204" pitchFamily="34" charset="-122"/>
              </a:rPr>
              <a:t>中国的</a:t>
            </a:r>
            <a:r>
              <a:rPr lang="en-US" altLang="zh-CN" sz="2000" dirty="0">
                <a:solidFill>
                  <a:srgbClr val="000000"/>
                </a:solidFill>
                <a:latin typeface="微软雅黑" panose="020B0503020204020204" pitchFamily="34" charset="-122"/>
                <a:ea typeface="微软雅黑" panose="020B0503020204020204" pitchFamily="34" charset="-122"/>
              </a:rPr>
              <a:t>GUI </a:t>
            </a:r>
            <a:r>
              <a:rPr lang="zh-CN" altLang="en-US" sz="2000" dirty="0">
                <a:solidFill>
                  <a:srgbClr val="000000"/>
                </a:solidFill>
                <a:latin typeface="微软雅黑" panose="020B0503020204020204" pitchFamily="34" charset="-122"/>
                <a:ea typeface="微软雅黑" panose="020B0503020204020204" pitchFamily="34" charset="-122"/>
              </a:rPr>
              <a:t>外观设计涉及的人机交互并不能完全覆盖</a:t>
            </a:r>
            <a:r>
              <a:rPr lang="en-US" altLang="zh-CN" sz="2000" dirty="0">
                <a:solidFill>
                  <a:srgbClr val="000000"/>
                </a:solidFill>
                <a:latin typeface="微软雅黑" panose="020B0503020204020204" pitchFamily="34" charset="-122"/>
                <a:ea typeface="微软雅黑" panose="020B0503020204020204" pitchFamily="34" charset="-122"/>
              </a:rPr>
              <a:t>AI </a:t>
            </a:r>
            <a:r>
              <a:rPr lang="zh-CN" altLang="en-US" sz="2000" dirty="0">
                <a:solidFill>
                  <a:srgbClr val="000000"/>
                </a:solidFill>
                <a:latin typeface="微软雅黑" panose="020B0503020204020204" pitchFamily="34" charset="-122"/>
                <a:ea typeface="微软雅黑" panose="020B0503020204020204" pitchFamily="34" charset="-122"/>
              </a:rPr>
              <a:t>领域新兴的交互方式</a:t>
            </a:r>
          </a:p>
          <a:p>
            <a:pPr>
              <a:lnSpc>
                <a:spcPct val="150000"/>
              </a:lnSpc>
            </a:pPr>
            <a:r>
              <a:rPr lang="zh-CN" altLang="en-US" sz="2000" dirty="0">
                <a:solidFill>
                  <a:srgbClr val="000000"/>
                </a:solidFill>
                <a:latin typeface="微软雅黑" panose="020B0503020204020204" pitchFamily="34" charset="-122"/>
                <a:ea typeface="微软雅黑" panose="020B0503020204020204" pitchFamily="34" charset="-122"/>
              </a:rPr>
              <a:t>我国关于涉及</a:t>
            </a:r>
            <a:r>
              <a:rPr lang="en-US" altLang="zh-CN" sz="2000" dirty="0">
                <a:solidFill>
                  <a:srgbClr val="000000"/>
                </a:solidFill>
                <a:latin typeface="微软雅黑" panose="020B0503020204020204" pitchFamily="34" charset="-122"/>
                <a:ea typeface="微软雅黑" panose="020B0503020204020204" pitchFamily="34" charset="-122"/>
              </a:rPr>
              <a:t>GUI </a:t>
            </a:r>
            <a:r>
              <a:rPr lang="zh-CN" altLang="en-US" sz="2000" dirty="0">
                <a:solidFill>
                  <a:srgbClr val="000000"/>
                </a:solidFill>
                <a:latin typeface="微软雅黑" panose="020B0503020204020204" pitchFamily="34" charset="-122"/>
                <a:ea typeface="微软雅黑" panose="020B0503020204020204" pitchFamily="34" charset="-122"/>
              </a:rPr>
              <a:t>的产品外观设计专利的保护客体必须是与人机交互相关。当前，</a:t>
            </a:r>
            <a:r>
              <a:rPr lang="en-US" altLang="zh-CN" sz="2000" dirty="0">
                <a:solidFill>
                  <a:srgbClr val="000000"/>
                </a:solidFill>
                <a:latin typeface="微软雅黑" panose="020B0503020204020204" pitchFamily="34" charset="-122"/>
                <a:ea typeface="微软雅黑" panose="020B0503020204020204" pitchFamily="34" charset="-122"/>
              </a:rPr>
              <a:t>AI </a:t>
            </a:r>
            <a:r>
              <a:rPr lang="zh-CN" altLang="en-US" sz="2000" dirty="0">
                <a:solidFill>
                  <a:srgbClr val="000000"/>
                </a:solidFill>
                <a:latin typeface="微软雅黑" panose="020B0503020204020204" pitchFamily="34" charset="-122"/>
                <a:ea typeface="微软雅黑" panose="020B0503020204020204" pitchFamily="34" charset="-122"/>
              </a:rPr>
              <a:t>领域的人机交互方式至少包括：语音交互、体感交互、情感交互、脑机交互等。其中，语音交互、体感交互是比较形象的人机交互方式，交互过程是显象的，而对于</a:t>
            </a:r>
            <a:r>
              <a:rPr lang="zh-CN" altLang="en-US" sz="2400" dirty="0">
                <a:solidFill>
                  <a:srgbClr val="C00000"/>
                </a:solidFill>
                <a:latin typeface="微软雅黑" panose="020B0503020204020204" pitchFamily="34" charset="-122"/>
                <a:ea typeface="微软雅黑" panose="020B0503020204020204" pitchFamily="34" charset="-122"/>
              </a:rPr>
              <a:t>情感交互、脑机交互</a:t>
            </a:r>
            <a:r>
              <a:rPr lang="zh-CN" altLang="en-US" sz="2000" dirty="0">
                <a:solidFill>
                  <a:srgbClr val="000000"/>
                </a:solidFill>
                <a:latin typeface="微软雅黑" panose="020B0503020204020204" pitchFamily="34" charset="-122"/>
                <a:ea typeface="微软雅黑" panose="020B0503020204020204" pitchFamily="34" charset="-122"/>
              </a:rPr>
              <a:t>这种新型的交互方式，其交互过程比较抽象、并不显象。解决方案：在用户发出预设的交互指令后，该</a:t>
            </a:r>
            <a:r>
              <a:rPr lang="en-US" altLang="zh-CN" sz="2000" dirty="0">
                <a:solidFill>
                  <a:srgbClr val="000000"/>
                </a:solidFill>
                <a:latin typeface="微软雅黑" panose="020B0503020204020204" pitchFamily="34" charset="-122"/>
                <a:ea typeface="微软雅黑" panose="020B0503020204020204" pitchFamily="34" charset="-122"/>
              </a:rPr>
              <a:t>GUI </a:t>
            </a:r>
            <a:r>
              <a:rPr lang="zh-CN" altLang="en-US" sz="2000" dirty="0">
                <a:solidFill>
                  <a:srgbClr val="000000"/>
                </a:solidFill>
                <a:latin typeface="微软雅黑" panose="020B0503020204020204" pitchFamily="34" charset="-122"/>
                <a:ea typeface="微软雅黑" panose="020B0503020204020204" pitchFamily="34" charset="-122"/>
              </a:rPr>
              <a:t>能够显示交互后的界面，那么仍然可以尝试通过提交图片和简要说明的方式获得外观设计专利权。</a:t>
            </a:r>
          </a:p>
        </p:txBody>
      </p:sp>
    </p:spTree>
    <p:extLst>
      <p:ext uri="{BB962C8B-B14F-4D97-AF65-F5344CB8AC3E}">
        <p14:creationId xmlns:p14="http://schemas.microsoft.com/office/powerpoint/2010/main" val="1591924592"/>
      </p:ext>
    </p:extLst>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4</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目录</a:t>
            </a:r>
          </a:p>
        </p:txBody>
      </p:sp>
      <p:pic>
        <p:nvPicPr>
          <p:cNvPr id="24" name="图片 23">
            <a:extLst>
              <a:ext uri="{FF2B5EF4-FFF2-40B4-BE49-F238E27FC236}">
                <a16:creationId xmlns:a16="http://schemas.microsoft.com/office/drawing/2014/main" id="{5395FEAE-B472-4E54-8329-6CA54DB5A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cxnSp>
        <p:nvCxnSpPr>
          <p:cNvPr id="31" name="直接连接符 30">
            <a:extLst>
              <a:ext uri="{FF2B5EF4-FFF2-40B4-BE49-F238E27FC236}">
                <a16:creationId xmlns:a16="http://schemas.microsoft.com/office/drawing/2014/main" id="{FF559B03-144A-447A-BA24-00F48AA2B732}"/>
              </a:ext>
            </a:extLst>
          </p:cNvPr>
          <p:cNvCxnSpPr/>
          <p:nvPr/>
        </p:nvCxnSpPr>
        <p:spPr>
          <a:xfrm>
            <a:off x="0" y="3679898"/>
            <a:ext cx="12192000" cy="0"/>
          </a:xfrm>
          <a:prstGeom prst="line">
            <a:avLst/>
          </a:prstGeom>
          <a:noFill/>
          <a:ln w="19050" cap="flat" cmpd="sng" algn="ctr">
            <a:solidFill>
              <a:srgbClr val="D90012"/>
            </a:solidFill>
            <a:prstDash val="sysDash"/>
            <a:miter lim="800000"/>
          </a:ln>
          <a:effectLst/>
        </p:spPr>
      </p:cxnSp>
      <p:grpSp>
        <p:nvGrpSpPr>
          <p:cNvPr id="32" name="组合 31">
            <a:extLst>
              <a:ext uri="{FF2B5EF4-FFF2-40B4-BE49-F238E27FC236}">
                <a16:creationId xmlns:a16="http://schemas.microsoft.com/office/drawing/2014/main" id="{A4CC4D63-FF47-4547-BB0B-E7D76C841600}"/>
              </a:ext>
            </a:extLst>
          </p:cNvPr>
          <p:cNvGrpSpPr/>
          <p:nvPr/>
        </p:nvGrpSpPr>
        <p:grpSpPr>
          <a:xfrm>
            <a:off x="119336" y="1277262"/>
            <a:ext cx="1105637" cy="2522681"/>
            <a:chOff x="466878" y="1023579"/>
            <a:chExt cx="829228" cy="1892011"/>
          </a:xfrm>
        </p:grpSpPr>
        <p:cxnSp>
          <p:nvCxnSpPr>
            <p:cNvPr id="33" name="直接连接符 32">
              <a:extLst>
                <a:ext uri="{FF2B5EF4-FFF2-40B4-BE49-F238E27FC236}">
                  <a16:creationId xmlns:a16="http://schemas.microsoft.com/office/drawing/2014/main" id="{2135F37B-7D4C-4884-80D7-55F849743E21}"/>
                </a:ext>
              </a:extLst>
            </p:cNvPr>
            <p:cNvCxnSpPr/>
            <p:nvPr/>
          </p:nvCxnSpPr>
          <p:spPr>
            <a:xfrm>
              <a:off x="881492" y="1888431"/>
              <a:ext cx="0" cy="900000"/>
            </a:xfrm>
            <a:prstGeom prst="line">
              <a:avLst/>
            </a:prstGeom>
            <a:noFill/>
            <a:ln w="6350" cap="flat" cmpd="sng" algn="ctr">
              <a:solidFill>
                <a:srgbClr val="D90012"/>
              </a:solidFill>
              <a:prstDash val="solid"/>
              <a:miter lim="800000"/>
            </a:ln>
            <a:effectLst/>
          </p:spPr>
        </p:cxnSp>
        <p:sp>
          <p:nvSpPr>
            <p:cNvPr id="34" name="椭圆 33">
              <a:extLst>
                <a:ext uri="{FF2B5EF4-FFF2-40B4-BE49-F238E27FC236}">
                  <a16:creationId xmlns:a16="http://schemas.microsoft.com/office/drawing/2014/main" id="{2784174A-2AD3-4FE5-A007-84234059DC43}"/>
                </a:ext>
              </a:extLst>
            </p:cNvPr>
            <p:cNvSpPr/>
            <p:nvPr/>
          </p:nvSpPr>
          <p:spPr>
            <a:xfrm>
              <a:off x="79149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椭圆 43">
              <a:extLst>
                <a:ext uri="{FF2B5EF4-FFF2-40B4-BE49-F238E27FC236}">
                  <a16:creationId xmlns:a16="http://schemas.microsoft.com/office/drawing/2014/main" id="{004386EE-5D11-494C-B972-E37DA5AD8435}"/>
                </a:ext>
              </a:extLst>
            </p:cNvPr>
            <p:cNvSpPr/>
            <p:nvPr/>
          </p:nvSpPr>
          <p:spPr>
            <a:xfrm>
              <a:off x="46687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椭圆 44">
              <a:extLst>
                <a:ext uri="{FF2B5EF4-FFF2-40B4-BE49-F238E27FC236}">
                  <a16:creationId xmlns:a16="http://schemas.microsoft.com/office/drawing/2014/main" id="{3E70C003-96D8-4D7C-AFD0-14A652C07923}"/>
                </a:ext>
              </a:extLst>
            </p:cNvPr>
            <p:cNvSpPr/>
            <p:nvPr/>
          </p:nvSpPr>
          <p:spPr>
            <a:xfrm>
              <a:off x="580885"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01</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46" name="组合 45">
            <a:extLst>
              <a:ext uri="{FF2B5EF4-FFF2-40B4-BE49-F238E27FC236}">
                <a16:creationId xmlns:a16="http://schemas.microsoft.com/office/drawing/2014/main" id="{F4434179-A3AF-466D-8425-6C7C72A41B70}"/>
              </a:ext>
            </a:extLst>
          </p:cNvPr>
          <p:cNvGrpSpPr/>
          <p:nvPr/>
        </p:nvGrpSpPr>
        <p:grpSpPr>
          <a:xfrm>
            <a:off x="1343472" y="3559898"/>
            <a:ext cx="1105637" cy="2565856"/>
            <a:chOff x="1547664" y="2735590"/>
            <a:chExt cx="829228" cy="1924392"/>
          </a:xfrm>
        </p:grpSpPr>
        <p:cxnSp>
          <p:nvCxnSpPr>
            <p:cNvPr id="47" name="直接连接符 46">
              <a:extLst>
                <a:ext uri="{FF2B5EF4-FFF2-40B4-BE49-F238E27FC236}">
                  <a16:creationId xmlns:a16="http://schemas.microsoft.com/office/drawing/2014/main" id="{094CC10A-8BE3-42E3-93EB-D37ECED83384}"/>
                </a:ext>
              </a:extLst>
            </p:cNvPr>
            <p:cNvCxnSpPr/>
            <p:nvPr/>
          </p:nvCxnSpPr>
          <p:spPr>
            <a:xfrm>
              <a:off x="1962278" y="2825590"/>
              <a:ext cx="0" cy="900000"/>
            </a:xfrm>
            <a:prstGeom prst="line">
              <a:avLst/>
            </a:prstGeom>
            <a:noFill/>
            <a:ln w="6350" cap="flat" cmpd="sng" algn="ctr">
              <a:solidFill>
                <a:srgbClr val="D90012"/>
              </a:solidFill>
              <a:prstDash val="solid"/>
              <a:miter lim="800000"/>
            </a:ln>
            <a:effectLst/>
          </p:spPr>
        </p:cxnSp>
        <p:sp>
          <p:nvSpPr>
            <p:cNvPr id="48" name="椭圆 47">
              <a:extLst>
                <a:ext uri="{FF2B5EF4-FFF2-40B4-BE49-F238E27FC236}">
                  <a16:creationId xmlns:a16="http://schemas.microsoft.com/office/drawing/2014/main" id="{750A9350-201D-4D6B-9B57-1156C731A545}"/>
                </a:ext>
              </a:extLst>
            </p:cNvPr>
            <p:cNvSpPr/>
            <p:nvPr/>
          </p:nvSpPr>
          <p:spPr>
            <a:xfrm>
              <a:off x="187227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椭圆 48">
              <a:extLst>
                <a:ext uri="{FF2B5EF4-FFF2-40B4-BE49-F238E27FC236}">
                  <a16:creationId xmlns:a16="http://schemas.microsoft.com/office/drawing/2014/main" id="{CD77CEE6-9C55-44C5-8788-FD0325016BF3}"/>
                </a:ext>
              </a:extLst>
            </p:cNvPr>
            <p:cNvSpPr/>
            <p:nvPr/>
          </p:nvSpPr>
          <p:spPr>
            <a:xfrm>
              <a:off x="1547664" y="3830754"/>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a:extLst>
                <a:ext uri="{FF2B5EF4-FFF2-40B4-BE49-F238E27FC236}">
                  <a16:creationId xmlns:a16="http://schemas.microsoft.com/office/drawing/2014/main" id="{F9841F36-58E6-4D0F-BBD3-0D5861AE27E0}"/>
                </a:ext>
              </a:extLst>
            </p:cNvPr>
            <p:cNvSpPr/>
            <p:nvPr/>
          </p:nvSpPr>
          <p:spPr>
            <a:xfrm>
              <a:off x="1661671" y="3944755"/>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02</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1" name="组合 50">
            <a:extLst>
              <a:ext uri="{FF2B5EF4-FFF2-40B4-BE49-F238E27FC236}">
                <a16:creationId xmlns:a16="http://schemas.microsoft.com/office/drawing/2014/main" id="{C552910D-1AB7-4574-880E-4285D8A5E9ED}"/>
              </a:ext>
            </a:extLst>
          </p:cNvPr>
          <p:cNvGrpSpPr/>
          <p:nvPr/>
        </p:nvGrpSpPr>
        <p:grpSpPr>
          <a:xfrm>
            <a:off x="2639616" y="3559898"/>
            <a:ext cx="1105637" cy="1688208"/>
            <a:chOff x="2950684" y="2735590"/>
            <a:chExt cx="829228" cy="1266156"/>
          </a:xfrm>
        </p:grpSpPr>
        <p:cxnSp>
          <p:nvCxnSpPr>
            <p:cNvPr id="52" name="直接连接符 51">
              <a:extLst>
                <a:ext uri="{FF2B5EF4-FFF2-40B4-BE49-F238E27FC236}">
                  <a16:creationId xmlns:a16="http://schemas.microsoft.com/office/drawing/2014/main" id="{6337BA92-7245-4503-BC13-A5D2F12AF420}"/>
                </a:ext>
              </a:extLst>
            </p:cNvPr>
            <p:cNvCxnSpPr/>
            <p:nvPr/>
          </p:nvCxnSpPr>
          <p:spPr>
            <a:xfrm>
              <a:off x="3365298" y="2825590"/>
              <a:ext cx="0" cy="900000"/>
            </a:xfrm>
            <a:prstGeom prst="line">
              <a:avLst/>
            </a:prstGeom>
            <a:noFill/>
            <a:ln w="6350" cap="flat" cmpd="sng" algn="ctr">
              <a:solidFill>
                <a:srgbClr val="D90012"/>
              </a:solidFill>
              <a:prstDash val="solid"/>
              <a:miter lim="800000"/>
            </a:ln>
            <a:effectLst/>
          </p:spPr>
        </p:cxnSp>
        <p:sp>
          <p:nvSpPr>
            <p:cNvPr id="53" name="椭圆 52">
              <a:extLst>
                <a:ext uri="{FF2B5EF4-FFF2-40B4-BE49-F238E27FC236}">
                  <a16:creationId xmlns:a16="http://schemas.microsoft.com/office/drawing/2014/main" id="{B2AE7B6E-4FCC-45AA-B32F-A0BFBE276529}"/>
                </a:ext>
              </a:extLst>
            </p:cNvPr>
            <p:cNvSpPr/>
            <p:nvPr/>
          </p:nvSpPr>
          <p:spPr>
            <a:xfrm>
              <a:off x="327529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a:extLst>
                <a:ext uri="{FF2B5EF4-FFF2-40B4-BE49-F238E27FC236}">
                  <a16:creationId xmlns:a16="http://schemas.microsoft.com/office/drawing/2014/main" id="{36459FA5-91E9-4553-A967-8847C476509D}"/>
                </a:ext>
              </a:extLst>
            </p:cNvPr>
            <p:cNvSpPr/>
            <p:nvPr/>
          </p:nvSpPr>
          <p:spPr>
            <a:xfrm>
              <a:off x="295068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a:extLst>
                <a:ext uri="{FF2B5EF4-FFF2-40B4-BE49-F238E27FC236}">
                  <a16:creationId xmlns:a16="http://schemas.microsoft.com/office/drawing/2014/main" id="{F2CA3ED2-45E6-4566-9A32-42D45C785992}"/>
                </a:ext>
              </a:extLst>
            </p:cNvPr>
            <p:cNvSpPr/>
            <p:nvPr/>
          </p:nvSpPr>
          <p:spPr>
            <a:xfrm>
              <a:off x="306469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03</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6" name="组合 55">
            <a:extLst>
              <a:ext uri="{FF2B5EF4-FFF2-40B4-BE49-F238E27FC236}">
                <a16:creationId xmlns:a16="http://schemas.microsoft.com/office/drawing/2014/main" id="{63BA790C-7E60-4FC5-AB0C-9FE16C1A377C}"/>
              </a:ext>
            </a:extLst>
          </p:cNvPr>
          <p:cNvGrpSpPr/>
          <p:nvPr/>
        </p:nvGrpSpPr>
        <p:grpSpPr>
          <a:xfrm>
            <a:off x="3973364" y="1277262"/>
            <a:ext cx="1105637" cy="2522681"/>
            <a:chOff x="4283968" y="1023579"/>
            <a:chExt cx="829228" cy="1892011"/>
          </a:xfrm>
        </p:grpSpPr>
        <p:cxnSp>
          <p:nvCxnSpPr>
            <p:cNvPr id="57" name="直接连接符 56">
              <a:extLst>
                <a:ext uri="{FF2B5EF4-FFF2-40B4-BE49-F238E27FC236}">
                  <a16:creationId xmlns:a16="http://schemas.microsoft.com/office/drawing/2014/main" id="{17C6B94A-5AC8-4BAF-8641-76ACC457E041}"/>
                </a:ext>
              </a:extLst>
            </p:cNvPr>
            <p:cNvCxnSpPr/>
            <p:nvPr/>
          </p:nvCxnSpPr>
          <p:spPr>
            <a:xfrm>
              <a:off x="4698582" y="1876069"/>
              <a:ext cx="0" cy="900000"/>
            </a:xfrm>
            <a:prstGeom prst="line">
              <a:avLst/>
            </a:prstGeom>
            <a:noFill/>
            <a:ln w="6350" cap="flat" cmpd="sng" algn="ctr">
              <a:solidFill>
                <a:srgbClr val="D90012"/>
              </a:solidFill>
              <a:prstDash val="solid"/>
              <a:miter lim="800000"/>
            </a:ln>
            <a:effectLst/>
          </p:spPr>
        </p:cxnSp>
        <p:sp>
          <p:nvSpPr>
            <p:cNvPr id="58" name="椭圆 57">
              <a:extLst>
                <a:ext uri="{FF2B5EF4-FFF2-40B4-BE49-F238E27FC236}">
                  <a16:creationId xmlns:a16="http://schemas.microsoft.com/office/drawing/2014/main" id="{FD7E47B6-B4C4-4752-A069-4A2417E8C78E}"/>
                </a:ext>
              </a:extLst>
            </p:cNvPr>
            <p:cNvSpPr/>
            <p:nvPr/>
          </p:nvSpPr>
          <p:spPr>
            <a:xfrm>
              <a:off x="460858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a:extLst>
                <a:ext uri="{FF2B5EF4-FFF2-40B4-BE49-F238E27FC236}">
                  <a16:creationId xmlns:a16="http://schemas.microsoft.com/office/drawing/2014/main" id="{479772FF-3FC5-4261-8106-C4954BDF4631}"/>
                </a:ext>
              </a:extLst>
            </p:cNvPr>
            <p:cNvSpPr/>
            <p:nvPr/>
          </p:nvSpPr>
          <p:spPr>
            <a:xfrm>
              <a:off x="428396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a:extLst>
                <a:ext uri="{FF2B5EF4-FFF2-40B4-BE49-F238E27FC236}">
                  <a16:creationId xmlns:a16="http://schemas.microsoft.com/office/drawing/2014/main" id="{2F183550-96CC-439B-9BFD-CF99AA11E68E}"/>
                </a:ext>
              </a:extLst>
            </p:cNvPr>
            <p:cNvSpPr/>
            <p:nvPr/>
          </p:nvSpPr>
          <p:spPr>
            <a:xfrm>
              <a:off x="4397968"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04</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1" name="组合 60">
            <a:extLst>
              <a:ext uri="{FF2B5EF4-FFF2-40B4-BE49-F238E27FC236}">
                <a16:creationId xmlns:a16="http://schemas.microsoft.com/office/drawing/2014/main" id="{73F06879-8AD7-49CF-AD8B-2B0C9D2B2F1D}"/>
              </a:ext>
            </a:extLst>
          </p:cNvPr>
          <p:cNvGrpSpPr/>
          <p:nvPr/>
        </p:nvGrpSpPr>
        <p:grpSpPr>
          <a:xfrm>
            <a:off x="5447928" y="2227221"/>
            <a:ext cx="1105637" cy="1572677"/>
            <a:chOff x="5691315" y="1736082"/>
            <a:chExt cx="829228" cy="1179508"/>
          </a:xfrm>
        </p:grpSpPr>
        <p:cxnSp>
          <p:nvCxnSpPr>
            <p:cNvPr id="62" name="直接连接符 61">
              <a:extLst>
                <a:ext uri="{FF2B5EF4-FFF2-40B4-BE49-F238E27FC236}">
                  <a16:creationId xmlns:a16="http://schemas.microsoft.com/office/drawing/2014/main" id="{F78B6B70-E98F-4CCA-97C4-25E6E7CD452A}"/>
                </a:ext>
              </a:extLst>
            </p:cNvPr>
            <p:cNvCxnSpPr/>
            <p:nvPr/>
          </p:nvCxnSpPr>
          <p:spPr>
            <a:xfrm>
              <a:off x="6105928" y="2015590"/>
              <a:ext cx="0" cy="900000"/>
            </a:xfrm>
            <a:prstGeom prst="line">
              <a:avLst/>
            </a:prstGeom>
            <a:noFill/>
            <a:ln w="6350" cap="flat" cmpd="sng" algn="ctr">
              <a:solidFill>
                <a:srgbClr val="D90012"/>
              </a:solidFill>
              <a:prstDash val="solid"/>
              <a:miter lim="800000"/>
            </a:ln>
            <a:effectLst/>
          </p:spPr>
        </p:cxnSp>
        <p:sp>
          <p:nvSpPr>
            <p:cNvPr id="63" name="椭圆 62">
              <a:extLst>
                <a:ext uri="{FF2B5EF4-FFF2-40B4-BE49-F238E27FC236}">
                  <a16:creationId xmlns:a16="http://schemas.microsoft.com/office/drawing/2014/main" id="{19BA2109-5A6D-4EC9-8391-B977816B5BD2}"/>
                </a:ext>
              </a:extLst>
            </p:cNvPr>
            <p:cNvSpPr/>
            <p:nvPr/>
          </p:nvSpPr>
          <p:spPr>
            <a:xfrm>
              <a:off x="6015929"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a:extLst>
                <a:ext uri="{FF2B5EF4-FFF2-40B4-BE49-F238E27FC236}">
                  <a16:creationId xmlns:a16="http://schemas.microsoft.com/office/drawing/2014/main" id="{79CF385C-7D03-4A94-8B2A-609B9E4320B5}"/>
                </a:ext>
              </a:extLst>
            </p:cNvPr>
            <p:cNvSpPr/>
            <p:nvPr/>
          </p:nvSpPr>
          <p:spPr>
            <a:xfrm>
              <a:off x="5691315" y="1736082"/>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5" name="椭圆 64">
              <a:extLst>
                <a:ext uri="{FF2B5EF4-FFF2-40B4-BE49-F238E27FC236}">
                  <a16:creationId xmlns:a16="http://schemas.microsoft.com/office/drawing/2014/main" id="{3BAF979F-9A5F-4B75-9F45-A2B20897B6A8}"/>
                </a:ext>
              </a:extLst>
            </p:cNvPr>
            <p:cNvSpPr/>
            <p:nvPr/>
          </p:nvSpPr>
          <p:spPr>
            <a:xfrm>
              <a:off x="5805322" y="1850083"/>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05</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6" name="组合 65">
            <a:extLst>
              <a:ext uri="{FF2B5EF4-FFF2-40B4-BE49-F238E27FC236}">
                <a16:creationId xmlns:a16="http://schemas.microsoft.com/office/drawing/2014/main" id="{F5649DF0-3945-4911-A8B2-9BA31B06DA06}"/>
              </a:ext>
            </a:extLst>
          </p:cNvPr>
          <p:cNvGrpSpPr/>
          <p:nvPr/>
        </p:nvGrpSpPr>
        <p:grpSpPr>
          <a:xfrm>
            <a:off x="7025971" y="3559898"/>
            <a:ext cx="1105637" cy="1688208"/>
            <a:chOff x="7308304" y="2735590"/>
            <a:chExt cx="829228" cy="1266156"/>
          </a:xfrm>
        </p:grpSpPr>
        <p:cxnSp>
          <p:nvCxnSpPr>
            <p:cNvPr id="67" name="直接连接符 66">
              <a:extLst>
                <a:ext uri="{FF2B5EF4-FFF2-40B4-BE49-F238E27FC236}">
                  <a16:creationId xmlns:a16="http://schemas.microsoft.com/office/drawing/2014/main" id="{1A118C74-6F9F-4AF5-B7D0-065EDCBBCA66}"/>
                </a:ext>
              </a:extLst>
            </p:cNvPr>
            <p:cNvCxnSpPr/>
            <p:nvPr/>
          </p:nvCxnSpPr>
          <p:spPr>
            <a:xfrm>
              <a:off x="7722918" y="2836513"/>
              <a:ext cx="0" cy="900000"/>
            </a:xfrm>
            <a:prstGeom prst="line">
              <a:avLst/>
            </a:prstGeom>
            <a:noFill/>
            <a:ln w="6350" cap="flat" cmpd="sng" algn="ctr">
              <a:solidFill>
                <a:srgbClr val="D90012"/>
              </a:solidFill>
              <a:prstDash val="solid"/>
              <a:miter lim="800000"/>
            </a:ln>
            <a:effectLst/>
          </p:spPr>
        </p:cxnSp>
        <p:sp>
          <p:nvSpPr>
            <p:cNvPr id="68" name="椭圆 67">
              <a:extLst>
                <a:ext uri="{FF2B5EF4-FFF2-40B4-BE49-F238E27FC236}">
                  <a16:creationId xmlns:a16="http://schemas.microsoft.com/office/drawing/2014/main" id="{90B5F7EE-5DA6-4A70-9930-D14BBC7682E1}"/>
                </a:ext>
              </a:extLst>
            </p:cNvPr>
            <p:cNvSpPr/>
            <p:nvPr/>
          </p:nvSpPr>
          <p:spPr>
            <a:xfrm>
              <a:off x="763291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9" name="椭圆 68">
              <a:extLst>
                <a:ext uri="{FF2B5EF4-FFF2-40B4-BE49-F238E27FC236}">
                  <a16:creationId xmlns:a16="http://schemas.microsoft.com/office/drawing/2014/main" id="{22EE64A4-D7D5-4544-919B-F6E168DB4D73}"/>
                </a:ext>
              </a:extLst>
            </p:cNvPr>
            <p:cNvSpPr/>
            <p:nvPr/>
          </p:nvSpPr>
          <p:spPr>
            <a:xfrm>
              <a:off x="730830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0" name="椭圆 69">
              <a:extLst>
                <a:ext uri="{FF2B5EF4-FFF2-40B4-BE49-F238E27FC236}">
                  <a16:creationId xmlns:a16="http://schemas.microsoft.com/office/drawing/2014/main" id="{F8BDDFE8-8666-4B37-898A-4E955AD9978B}"/>
                </a:ext>
              </a:extLst>
            </p:cNvPr>
            <p:cNvSpPr/>
            <p:nvPr/>
          </p:nvSpPr>
          <p:spPr>
            <a:xfrm>
              <a:off x="742231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06</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sp>
        <p:nvSpPr>
          <p:cNvPr id="72" name="文本框 71">
            <a:extLst>
              <a:ext uri="{FF2B5EF4-FFF2-40B4-BE49-F238E27FC236}">
                <a16:creationId xmlns:a16="http://schemas.microsoft.com/office/drawing/2014/main" id="{8F04C1FE-FECB-4122-A05C-634B973B8D2D}"/>
              </a:ext>
            </a:extLst>
          </p:cNvPr>
          <p:cNvSpPr txBox="1"/>
          <p:nvPr/>
        </p:nvSpPr>
        <p:spPr>
          <a:xfrm>
            <a:off x="1416368" y="1547891"/>
            <a:ext cx="1415772" cy="461665"/>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rgbClr val="C00000"/>
                </a:solidFill>
                <a:latin typeface="微软雅黑" panose="020B0503020204020204" pitchFamily="34" charset="-122"/>
                <a:ea typeface="微软雅黑" panose="020B0503020204020204" pitchFamily="34" charset="-122"/>
              </a:rPr>
              <a:t>项目背景</a:t>
            </a:r>
            <a:endParaRPr lang="en-US" altLang="zh-CN" sz="2400" dirty="0">
              <a:solidFill>
                <a:srgbClr val="C00000"/>
              </a:solidFill>
              <a:latin typeface="微软雅黑" panose="020B0503020204020204" pitchFamily="34" charset="-122"/>
              <a:ea typeface="微软雅黑" panose="020B0503020204020204" pitchFamily="34" charset="-122"/>
            </a:endParaRPr>
          </a:p>
        </p:txBody>
      </p:sp>
      <p:sp>
        <p:nvSpPr>
          <p:cNvPr id="73" name="文本框 72">
            <a:extLst>
              <a:ext uri="{FF2B5EF4-FFF2-40B4-BE49-F238E27FC236}">
                <a16:creationId xmlns:a16="http://schemas.microsoft.com/office/drawing/2014/main" id="{FBC28409-F684-4DEA-8AAF-9C078EBA106C}"/>
              </a:ext>
            </a:extLst>
          </p:cNvPr>
          <p:cNvSpPr txBox="1"/>
          <p:nvPr/>
        </p:nvSpPr>
        <p:spPr>
          <a:xfrm>
            <a:off x="3910545" y="4149559"/>
            <a:ext cx="2646878" cy="769441"/>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人工智能产业分析</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智慧金融</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4" name="文本框 73">
            <a:extLst>
              <a:ext uri="{FF2B5EF4-FFF2-40B4-BE49-F238E27FC236}">
                <a16:creationId xmlns:a16="http://schemas.microsoft.com/office/drawing/2014/main" id="{1CB9B591-40FA-4A2C-A728-786882FCA007}"/>
              </a:ext>
            </a:extLst>
          </p:cNvPr>
          <p:cNvSpPr txBox="1"/>
          <p:nvPr/>
        </p:nvSpPr>
        <p:spPr>
          <a:xfrm>
            <a:off x="5202862" y="1052736"/>
            <a:ext cx="3877985"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人工智能领域知识产权创造</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人工智能专利保护客体</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人工智能生成发明的发明人身份</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5" name="文本框 74">
            <a:extLst>
              <a:ext uri="{FF2B5EF4-FFF2-40B4-BE49-F238E27FC236}">
                <a16:creationId xmlns:a16="http://schemas.microsoft.com/office/drawing/2014/main" id="{4C3DB0E1-6471-4377-977A-A339B8AC2A81}"/>
              </a:ext>
            </a:extLst>
          </p:cNvPr>
          <p:cNvSpPr txBox="1"/>
          <p:nvPr/>
        </p:nvSpPr>
        <p:spPr>
          <a:xfrm>
            <a:off x="6775489" y="2324404"/>
            <a:ext cx="5416868"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人工智能领域知识产权保护的司法问题</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侵权诉讼中的举证责任分析</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rPr>
              <a:t>GUI</a:t>
            </a: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外观设计专利保护问题分析</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6" name="文本框 75">
            <a:extLst>
              <a:ext uri="{FF2B5EF4-FFF2-40B4-BE49-F238E27FC236}">
                <a16:creationId xmlns:a16="http://schemas.microsoft.com/office/drawing/2014/main" id="{F1698D55-D051-4E18-8475-A1358153211B}"/>
              </a:ext>
            </a:extLst>
          </p:cNvPr>
          <p:cNvSpPr txBox="1"/>
          <p:nvPr/>
        </p:nvSpPr>
        <p:spPr>
          <a:xfrm>
            <a:off x="2604141" y="5506694"/>
            <a:ext cx="3262432" cy="461665"/>
          </a:xfrm>
          <a:prstGeom prst="rect">
            <a:avLst/>
          </a:prstGeom>
          <a:noFill/>
          <a:effectLst/>
        </p:spPr>
        <p:txBody>
          <a:bodyPr wrap="none" rtlCol="0">
            <a:spAutoFit/>
          </a:bodyPr>
          <a:lstStyle/>
          <a:p>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人工智能的定义与分类</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7" name="文本框 76">
            <a:extLst>
              <a:ext uri="{FF2B5EF4-FFF2-40B4-BE49-F238E27FC236}">
                <a16:creationId xmlns:a16="http://schemas.microsoft.com/office/drawing/2014/main" id="{88FB95AF-2110-4EA6-A356-D9671082AA21}"/>
              </a:ext>
            </a:extLst>
          </p:cNvPr>
          <p:cNvSpPr txBox="1"/>
          <p:nvPr/>
        </p:nvSpPr>
        <p:spPr>
          <a:xfrm>
            <a:off x="6499006" y="5443955"/>
            <a:ext cx="4493538" cy="769441"/>
          </a:xfrm>
          <a:prstGeom prst="rect">
            <a:avLst/>
          </a:prstGeom>
          <a:noFill/>
          <a:effectLst/>
        </p:spPr>
        <p:txBody>
          <a:bodyPr wrap="none" rtlCol="0">
            <a:spAutoFit/>
          </a:bodyPr>
          <a:lstStyle/>
          <a:p>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人工智能领域知识产权风险防控</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开源软件知识产权风险防控</a:t>
            </a:r>
            <a:endParaRPr lang="en-US" altLang="zh-CN" sz="2000" dirty="0">
              <a:solidFill>
                <a:schemeClr val="bg1">
                  <a:lumMod val="60000"/>
                  <a:lumOff val="40000"/>
                </a:schemeClr>
              </a:solidFill>
              <a:latin typeface="Century Gothic" panose="020B0502020202020204" pitchFamily="34" charset="0"/>
              <a:ea typeface="微软雅黑"/>
            </a:endParaRPr>
          </a:p>
        </p:txBody>
      </p:sp>
    </p:spTree>
    <p:extLst>
      <p:ext uri="{BB962C8B-B14F-4D97-AF65-F5344CB8AC3E}">
        <p14:creationId xmlns:p14="http://schemas.microsoft.com/office/powerpoint/2010/main" val="386471669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100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25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50" presetClass="entr" presetSubtype="0" decel="100000"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1000" fill="hold"/>
                                        <p:tgtEl>
                                          <p:spTgt spid="72"/>
                                        </p:tgtEl>
                                        <p:attrNameLst>
                                          <p:attrName>ppt_w</p:attrName>
                                        </p:attrNameLst>
                                      </p:cBhvr>
                                      <p:tavLst>
                                        <p:tav tm="0">
                                          <p:val>
                                            <p:strVal val="#ppt_w+.3"/>
                                          </p:val>
                                        </p:tav>
                                        <p:tav tm="100000">
                                          <p:val>
                                            <p:strVal val="#ppt_w"/>
                                          </p:val>
                                        </p:tav>
                                      </p:tavLst>
                                    </p:anim>
                                    <p:anim calcmode="lin" valueType="num">
                                      <p:cBhvr>
                                        <p:cTn id="43" dur="1000" fill="hold"/>
                                        <p:tgtEl>
                                          <p:spTgt spid="72"/>
                                        </p:tgtEl>
                                        <p:attrNameLst>
                                          <p:attrName>ppt_h</p:attrName>
                                        </p:attrNameLst>
                                      </p:cBhvr>
                                      <p:tavLst>
                                        <p:tav tm="0">
                                          <p:val>
                                            <p:strVal val="#ppt_h"/>
                                          </p:val>
                                        </p:tav>
                                        <p:tav tm="100000">
                                          <p:val>
                                            <p:strVal val="#ppt_h"/>
                                          </p:val>
                                        </p:tav>
                                      </p:tavLst>
                                    </p:anim>
                                    <p:animEffect transition="in" filter="fade">
                                      <p:cBhvr>
                                        <p:cTn id="44" dur="1000"/>
                                        <p:tgtEl>
                                          <p:spTgt spid="72"/>
                                        </p:tgtEl>
                                      </p:cBhvr>
                                    </p:animEffect>
                                  </p:childTnLst>
                                </p:cTn>
                              </p:par>
                              <p:par>
                                <p:cTn id="45" presetID="50" presetClass="entr" presetSubtype="0" decel="100000" fill="hold" grpId="0"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1000" fill="hold"/>
                                        <p:tgtEl>
                                          <p:spTgt spid="73"/>
                                        </p:tgtEl>
                                        <p:attrNameLst>
                                          <p:attrName>ppt_w</p:attrName>
                                        </p:attrNameLst>
                                      </p:cBhvr>
                                      <p:tavLst>
                                        <p:tav tm="0">
                                          <p:val>
                                            <p:strVal val="#ppt_w+.3"/>
                                          </p:val>
                                        </p:tav>
                                        <p:tav tm="100000">
                                          <p:val>
                                            <p:strVal val="#ppt_w"/>
                                          </p:val>
                                        </p:tav>
                                      </p:tavLst>
                                    </p:anim>
                                    <p:anim calcmode="lin" valueType="num">
                                      <p:cBhvr>
                                        <p:cTn id="48" dur="1000" fill="hold"/>
                                        <p:tgtEl>
                                          <p:spTgt spid="73"/>
                                        </p:tgtEl>
                                        <p:attrNameLst>
                                          <p:attrName>ppt_h</p:attrName>
                                        </p:attrNameLst>
                                      </p:cBhvr>
                                      <p:tavLst>
                                        <p:tav tm="0">
                                          <p:val>
                                            <p:strVal val="#ppt_h"/>
                                          </p:val>
                                        </p:tav>
                                        <p:tav tm="100000">
                                          <p:val>
                                            <p:strVal val="#ppt_h"/>
                                          </p:val>
                                        </p:tav>
                                      </p:tavLst>
                                    </p:anim>
                                    <p:animEffect transition="in" filter="fade">
                                      <p:cBhvr>
                                        <p:cTn id="49" dur="1000"/>
                                        <p:tgtEl>
                                          <p:spTgt spid="73"/>
                                        </p:tgtEl>
                                      </p:cBhvr>
                                    </p:animEffect>
                                  </p:childTnLst>
                                </p:cTn>
                              </p:par>
                              <p:par>
                                <p:cTn id="50" presetID="50" presetClass="entr" presetSubtype="0" decel="100000" fill="hold" grpId="0" nodeType="withEffect">
                                  <p:stCondLst>
                                    <p:cond delay="750"/>
                                  </p:stCondLst>
                                  <p:childTnLst>
                                    <p:set>
                                      <p:cBhvr>
                                        <p:cTn id="51" dur="1" fill="hold">
                                          <p:stCondLst>
                                            <p:cond delay="0"/>
                                          </p:stCondLst>
                                        </p:cTn>
                                        <p:tgtEl>
                                          <p:spTgt spid="74"/>
                                        </p:tgtEl>
                                        <p:attrNameLst>
                                          <p:attrName>style.visibility</p:attrName>
                                        </p:attrNameLst>
                                      </p:cBhvr>
                                      <p:to>
                                        <p:strVal val="visible"/>
                                      </p:to>
                                    </p:set>
                                    <p:anim calcmode="lin" valueType="num">
                                      <p:cBhvr>
                                        <p:cTn id="52" dur="1000" fill="hold"/>
                                        <p:tgtEl>
                                          <p:spTgt spid="74"/>
                                        </p:tgtEl>
                                        <p:attrNameLst>
                                          <p:attrName>ppt_w</p:attrName>
                                        </p:attrNameLst>
                                      </p:cBhvr>
                                      <p:tavLst>
                                        <p:tav tm="0">
                                          <p:val>
                                            <p:strVal val="#ppt_w+.3"/>
                                          </p:val>
                                        </p:tav>
                                        <p:tav tm="100000">
                                          <p:val>
                                            <p:strVal val="#ppt_w"/>
                                          </p:val>
                                        </p:tav>
                                      </p:tavLst>
                                    </p:anim>
                                    <p:anim calcmode="lin" valueType="num">
                                      <p:cBhvr>
                                        <p:cTn id="53" dur="1000" fill="hold"/>
                                        <p:tgtEl>
                                          <p:spTgt spid="74"/>
                                        </p:tgtEl>
                                        <p:attrNameLst>
                                          <p:attrName>ppt_h</p:attrName>
                                        </p:attrNameLst>
                                      </p:cBhvr>
                                      <p:tavLst>
                                        <p:tav tm="0">
                                          <p:val>
                                            <p:strVal val="#ppt_h"/>
                                          </p:val>
                                        </p:tav>
                                        <p:tav tm="100000">
                                          <p:val>
                                            <p:strVal val="#ppt_h"/>
                                          </p:val>
                                        </p:tav>
                                      </p:tavLst>
                                    </p:anim>
                                    <p:animEffect transition="in" filter="fade">
                                      <p:cBhvr>
                                        <p:cTn id="54" dur="1000"/>
                                        <p:tgtEl>
                                          <p:spTgt spid="74"/>
                                        </p:tgtEl>
                                      </p:cBhvr>
                                    </p:animEffect>
                                  </p:childTnLst>
                                </p:cTn>
                              </p:par>
                              <p:par>
                                <p:cTn id="55" presetID="50" presetClass="entr" presetSubtype="0" decel="100000" fill="hold" grpId="0" nodeType="withEffect">
                                  <p:stCondLst>
                                    <p:cond delay="1000"/>
                                  </p:stCondLst>
                                  <p:childTnLst>
                                    <p:set>
                                      <p:cBhvr>
                                        <p:cTn id="56" dur="1" fill="hold">
                                          <p:stCondLst>
                                            <p:cond delay="0"/>
                                          </p:stCondLst>
                                        </p:cTn>
                                        <p:tgtEl>
                                          <p:spTgt spid="75"/>
                                        </p:tgtEl>
                                        <p:attrNameLst>
                                          <p:attrName>style.visibility</p:attrName>
                                        </p:attrNameLst>
                                      </p:cBhvr>
                                      <p:to>
                                        <p:strVal val="visible"/>
                                      </p:to>
                                    </p:set>
                                    <p:anim calcmode="lin" valueType="num">
                                      <p:cBhvr>
                                        <p:cTn id="57" dur="1000" fill="hold"/>
                                        <p:tgtEl>
                                          <p:spTgt spid="75"/>
                                        </p:tgtEl>
                                        <p:attrNameLst>
                                          <p:attrName>ppt_w</p:attrName>
                                        </p:attrNameLst>
                                      </p:cBhvr>
                                      <p:tavLst>
                                        <p:tav tm="0">
                                          <p:val>
                                            <p:strVal val="#ppt_w+.3"/>
                                          </p:val>
                                        </p:tav>
                                        <p:tav tm="100000">
                                          <p:val>
                                            <p:strVal val="#ppt_w"/>
                                          </p:val>
                                        </p:tav>
                                      </p:tavLst>
                                    </p:anim>
                                    <p:anim calcmode="lin" valueType="num">
                                      <p:cBhvr>
                                        <p:cTn id="58" dur="1000" fill="hold"/>
                                        <p:tgtEl>
                                          <p:spTgt spid="75"/>
                                        </p:tgtEl>
                                        <p:attrNameLst>
                                          <p:attrName>ppt_h</p:attrName>
                                        </p:attrNameLst>
                                      </p:cBhvr>
                                      <p:tavLst>
                                        <p:tav tm="0">
                                          <p:val>
                                            <p:strVal val="#ppt_h"/>
                                          </p:val>
                                        </p:tav>
                                        <p:tav tm="100000">
                                          <p:val>
                                            <p:strVal val="#ppt_h"/>
                                          </p:val>
                                        </p:tav>
                                      </p:tavLst>
                                    </p:anim>
                                    <p:animEffect transition="in" filter="fade">
                                      <p:cBhvr>
                                        <p:cTn id="59" dur="1000"/>
                                        <p:tgtEl>
                                          <p:spTgt spid="75"/>
                                        </p:tgtEl>
                                      </p:cBhvr>
                                    </p:animEffect>
                                  </p:childTnLst>
                                </p:cTn>
                              </p:par>
                              <p:par>
                                <p:cTn id="60" presetID="50" presetClass="entr" presetSubtype="0" decel="100000" fill="hold" grpId="0" nodeType="withEffect">
                                  <p:stCondLst>
                                    <p:cond delay="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1000" fill="hold"/>
                                        <p:tgtEl>
                                          <p:spTgt spid="76"/>
                                        </p:tgtEl>
                                        <p:attrNameLst>
                                          <p:attrName>ppt_w</p:attrName>
                                        </p:attrNameLst>
                                      </p:cBhvr>
                                      <p:tavLst>
                                        <p:tav tm="0">
                                          <p:val>
                                            <p:strVal val="#ppt_w+.3"/>
                                          </p:val>
                                        </p:tav>
                                        <p:tav tm="100000">
                                          <p:val>
                                            <p:strVal val="#ppt_w"/>
                                          </p:val>
                                        </p:tav>
                                      </p:tavLst>
                                    </p:anim>
                                    <p:anim calcmode="lin" valueType="num">
                                      <p:cBhvr>
                                        <p:cTn id="63" dur="1000" fill="hold"/>
                                        <p:tgtEl>
                                          <p:spTgt spid="76"/>
                                        </p:tgtEl>
                                        <p:attrNameLst>
                                          <p:attrName>ppt_h</p:attrName>
                                        </p:attrNameLst>
                                      </p:cBhvr>
                                      <p:tavLst>
                                        <p:tav tm="0">
                                          <p:val>
                                            <p:strVal val="#ppt_h"/>
                                          </p:val>
                                        </p:tav>
                                        <p:tav tm="100000">
                                          <p:val>
                                            <p:strVal val="#ppt_h"/>
                                          </p:val>
                                        </p:tav>
                                      </p:tavLst>
                                    </p:anim>
                                    <p:animEffect transition="in" filter="fade">
                                      <p:cBhvr>
                                        <p:cTn id="64" dur="1000"/>
                                        <p:tgtEl>
                                          <p:spTgt spid="76"/>
                                        </p:tgtEl>
                                      </p:cBhvr>
                                    </p:animEffect>
                                  </p:childTnLst>
                                </p:cTn>
                              </p:par>
                              <p:par>
                                <p:cTn id="65" presetID="50" presetClass="entr" presetSubtype="0" decel="100000" fill="hold" grpId="0" nodeType="withEffect">
                                  <p:stCondLst>
                                    <p:cond delay="1250"/>
                                  </p:stCondLst>
                                  <p:childTnLst>
                                    <p:set>
                                      <p:cBhvr>
                                        <p:cTn id="66" dur="1" fill="hold">
                                          <p:stCondLst>
                                            <p:cond delay="0"/>
                                          </p:stCondLst>
                                        </p:cTn>
                                        <p:tgtEl>
                                          <p:spTgt spid="77"/>
                                        </p:tgtEl>
                                        <p:attrNameLst>
                                          <p:attrName>style.visibility</p:attrName>
                                        </p:attrNameLst>
                                      </p:cBhvr>
                                      <p:to>
                                        <p:strVal val="visible"/>
                                      </p:to>
                                    </p:set>
                                    <p:anim calcmode="lin" valueType="num">
                                      <p:cBhvr>
                                        <p:cTn id="67" dur="1000" fill="hold"/>
                                        <p:tgtEl>
                                          <p:spTgt spid="77"/>
                                        </p:tgtEl>
                                        <p:attrNameLst>
                                          <p:attrName>ppt_w</p:attrName>
                                        </p:attrNameLst>
                                      </p:cBhvr>
                                      <p:tavLst>
                                        <p:tav tm="0">
                                          <p:val>
                                            <p:strVal val="#ppt_w+.3"/>
                                          </p:val>
                                        </p:tav>
                                        <p:tav tm="100000">
                                          <p:val>
                                            <p:strVal val="#ppt_w"/>
                                          </p:val>
                                        </p:tav>
                                      </p:tavLst>
                                    </p:anim>
                                    <p:anim calcmode="lin" valueType="num">
                                      <p:cBhvr>
                                        <p:cTn id="68" dur="1000" fill="hold"/>
                                        <p:tgtEl>
                                          <p:spTgt spid="77"/>
                                        </p:tgtEl>
                                        <p:attrNameLst>
                                          <p:attrName>ppt_h</p:attrName>
                                        </p:attrNameLst>
                                      </p:cBhvr>
                                      <p:tavLst>
                                        <p:tav tm="0">
                                          <p:val>
                                            <p:strVal val="#ppt_h"/>
                                          </p:val>
                                        </p:tav>
                                        <p:tav tm="100000">
                                          <p:val>
                                            <p:strVal val="#ppt_h"/>
                                          </p:val>
                                        </p:tav>
                                      </p:tavLst>
                                    </p:anim>
                                    <p:animEffect transition="in" filter="fade">
                                      <p:cBhvr>
                                        <p:cTn id="69"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40</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人工智能领域知识产权保护的司法问题</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2" name="文本框 11">
            <a:extLst>
              <a:ext uri="{FF2B5EF4-FFF2-40B4-BE49-F238E27FC236}">
                <a16:creationId xmlns:a16="http://schemas.microsoft.com/office/drawing/2014/main" id="{C0C6FCB0-104E-4602-8E13-36A7451A1F87}"/>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2E2E3F"/>
                </a:solidFill>
                <a:effectLst/>
                <a:uLnTx/>
                <a:uFillTx/>
                <a:latin typeface="微软雅黑" panose="020B0503020204020204" pitchFamily="34" charset="-122"/>
                <a:ea typeface="微软雅黑" panose="020B0503020204020204" pitchFamily="34" charset="-122"/>
              </a:rPr>
              <a:t>GUI</a:t>
            </a:r>
            <a:r>
              <a:rPr kumimoji="0" lang="zh-CN" altLang="en-US"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rPr>
              <a:t>外观设计专利保护问题分析</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13" name="文本框 12">
            <a:extLst>
              <a:ext uri="{FF2B5EF4-FFF2-40B4-BE49-F238E27FC236}">
                <a16:creationId xmlns:a16="http://schemas.microsoft.com/office/drawing/2014/main" id="{F03CB75F-7245-4F22-A5BC-614FC2962D99}"/>
              </a:ext>
            </a:extLst>
          </p:cNvPr>
          <p:cNvSpPr txBox="1"/>
          <p:nvPr/>
        </p:nvSpPr>
        <p:spPr>
          <a:xfrm>
            <a:off x="515380" y="935755"/>
            <a:ext cx="11161240" cy="5167890"/>
          </a:xfrm>
          <a:prstGeom prst="rect">
            <a:avLst/>
          </a:prstGeom>
          <a:noFill/>
        </p:spPr>
        <p:txBody>
          <a:bodyPr wrap="square" rtlCol="0">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人工智能领域在外观设计专利保护方面的难点与探索</a:t>
            </a:r>
          </a:p>
          <a:p>
            <a:pPr marL="285750" indent="-285750">
              <a:lnSpc>
                <a:spcPct val="150000"/>
              </a:lnSpc>
              <a:buFont typeface="Wingdings" panose="05000000000000000000" pitchFamily="2" charset="2"/>
              <a:buChar char="p"/>
            </a:pPr>
            <a:r>
              <a:rPr lang="en-US" altLang="zh-CN" dirty="0">
                <a:solidFill>
                  <a:srgbClr val="000000"/>
                </a:solidFill>
                <a:latin typeface="微软雅黑" panose="020B0503020204020204" pitchFamily="34" charset="-122"/>
                <a:ea typeface="微软雅黑" panose="020B0503020204020204" pitchFamily="34" charset="-122"/>
              </a:rPr>
              <a:t>GUI</a:t>
            </a:r>
            <a:r>
              <a:rPr lang="zh-CN" altLang="en-US" dirty="0">
                <a:solidFill>
                  <a:srgbClr val="000000"/>
                </a:solidFill>
                <a:latin typeface="微软雅黑" panose="020B0503020204020204" pitchFamily="34" charset="-122"/>
                <a:ea typeface="微软雅黑" panose="020B0503020204020204" pitchFamily="34" charset="-122"/>
              </a:rPr>
              <a:t>外观设计需与产品结合</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判断被诉侵权设计是否落入外观设计专利权保护范围的前提是确定被诉侵权产品与涉案外观设计专利产品是否属于相同或者相近的种类，</a:t>
            </a:r>
            <a:r>
              <a:rPr lang="en-US" altLang="zh-CN" dirty="0">
                <a:solidFill>
                  <a:srgbClr val="000000"/>
                </a:solidFill>
                <a:latin typeface="微软雅黑" panose="020B0503020204020204" pitchFamily="34" charset="-122"/>
                <a:ea typeface="微软雅黑" panose="020B0503020204020204" pitchFamily="34" charset="-122"/>
              </a:rPr>
              <a:t>GUI </a:t>
            </a:r>
            <a:r>
              <a:rPr lang="zh-CN" altLang="en-US" dirty="0">
                <a:solidFill>
                  <a:srgbClr val="000000"/>
                </a:solidFill>
                <a:latin typeface="微软雅黑" panose="020B0503020204020204" pitchFamily="34" charset="-122"/>
                <a:ea typeface="微软雅黑" panose="020B0503020204020204" pitchFamily="34" charset="-122"/>
              </a:rPr>
              <a:t>需依附于实体产品才能够获得权利。</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解决方案：</a:t>
            </a:r>
            <a:r>
              <a:rPr lang="zh-CN" altLang="en-US" sz="2000" dirty="0">
                <a:solidFill>
                  <a:srgbClr val="C00000"/>
                </a:solidFill>
                <a:latin typeface="微软雅黑" panose="020B0503020204020204" pitchFamily="34" charset="-122"/>
                <a:ea typeface="微软雅黑" panose="020B0503020204020204" pitchFamily="34" charset="-122"/>
              </a:rPr>
              <a:t>局部外观设计制度</a:t>
            </a:r>
            <a:r>
              <a:rPr lang="zh-CN" altLang="en-US" dirty="0">
                <a:solidFill>
                  <a:srgbClr val="000000"/>
                </a:solidFill>
                <a:latin typeface="微软雅黑" panose="020B0503020204020204" pitchFamily="34" charset="-122"/>
                <a:ea typeface="微软雅黑" panose="020B0503020204020204" pitchFamily="34" charset="-122"/>
              </a:rPr>
              <a:t>。在我国实际申请</a:t>
            </a:r>
            <a:r>
              <a:rPr lang="en-US" altLang="zh-CN" dirty="0">
                <a:solidFill>
                  <a:srgbClr val="000000"/>
                </a:solidFill>
                <a:latin typeface="微软雅黑" panose="020B0503020204020204" pitchFamily="34" charset="-122"/>
                <a:ea typeface="微软雅黑" panose="020B0503020204020204" pitchFamily="34" charset="-122"/>
              </a:rPr>
              <a:t>GUI </a:t>
            </a:r>
            <a:r>
              <a:rPr lang="zh-CN" altLang="en-US" dirty="0">
                <a:solidFill>
                  <a:srgbClr val="000000"/>
                </a:solidFill>
                <a:latin typeface="微软雅黑" panose="020B0503020204020204" pitchFamily="34" charset="-122"/>
                <a:ea typeface="微软雅黑" panose="020B0503020204020204" pitchFamily="34" charset="-122"/>
              </a:rPr>
              <a:t>外观设计时，可将图片中不需要保护的产品部分画成虚线，以实线强调声明保护的</a:t>
            </a:r>
            <a:r>
              <a:rPr lang="en-US" altLang="zh-CN" dirty="0">
                <a:solidFill>
                  <a:srgbClr val="000000"/>
                </a:solidFill>
                <a:latin typeface="微软雅黑" panose="020B0503020204020204" pitchFamily="34" charset="-122"/>
                <a:ea typeface="微软雅黑" panose="020B0503020204020204" pitchFamily="34" charset="-122"/>
              </a:rPr>
              <a:t>GUI </a:t>
            </a:r>
            <a:r>
              <a:rPr lang="zh-CN" altLang="en-US" dirty="0">
                <a:solidFill>
                  <a:srgbClr val="000000"/>
                </a:solidFill>
                <a:latin typeface="微软雅黑" panose="020B0503020204020204" pitchFamily="34" charset="-122"/>
                <a:ea typeface="微软雅黑" panose="020B0503020204020204" pitchFamily="34" charset="-122"/>
              </a:rPr>
              <a:t>部分；进一步的，对于常规的产品及</a:t>
            </a:r>
            <a:r>
              <a:rPr lang="en-US" altLang="zh-CN" dirty="0">
                <a:solidFill>
                  <a:srgbClr val="000000"/>
                </a:solidFill>
                <a:latin typeface="微软雅黑" panose="020B0503020204020204" pitchFamily="34" charset="-122"/>
                <a:ea typeface="微软雅黑" panose="020B0503020204020204" pitchFamily="34" charset="-122"/>
              </a:rPr>
              <a:t>GUI </a:t>
            </a:r>
            <a:r>
              <a:rPr lang="zh-CN" altLang="en-US" dirty="0">
                <a:solidFill>
                  <a:srgbClr val="000000"/>
                </a:solidFill>
                <a:latin typeface="微软雅黑" panose="020B0503020204020204" pitchFamily="34" charset="-122"/>
                <a:ea typeface="微软雅黑" panose="020B0503020204020204" pitchFamily="34" charset="-122"/>
              </a:rPr>
              <a:t>部分以虚线表示，并以实线强调声明保护的</a:t>
            </a:r>
            <a:r>
              <a:rPr lang="en-US" altLang="zh-CN" dirty="0">
                <a:solidFill>
                  <a:srgbClr val="000000"/>
                </a:solidFill>
                <a:latin typeface="微软雅黑" panose="020B0503020204020204" pitchFamily="34" charset="-122"/>
                <a:ea typeface="微软雅黑" panose="020B0503020204020204" pitchFamily="34" charset="-122"/>
              </a:rPr>
              <a:t>GUI </a:t>
            </a:r>
            <a:r>
              <a:rPr lang="zh-CN" altLang="en-US" dirty="0">
                <a:solidFill>
                  <a:srgbClr val="000000"/>
                </a:solidFill>
                <a:latin typeface="微软雅黑" panose="020B0503020204020204" pitchFamily="34" charset="-122"/>
                <a:ea typeface="微软雅黑" panose="020B0503020204020204" pitchFamily="34" charset="-122"/>
              </a:rPr>
              <a:t>局部设计。</a:t>
            </a:r>
          </a:p>
          <a:p>
            <a:pPr marL="285750" indent="-285750">
              <a:lnSpc>
                <a:spcPct val="150000"/>
              </a:lnSpc>
              <a:buFont typeface="Wingdings" panose="05000000000000000000" pitchFamily="2" charset="2"/>
              <a:buChar char="p"/>
            </a:pPr>
            <a:r>
              <a:rPr lang="zh-CN" altLang="en-US" dirty="0">
                <a:solidFill>
                  <a:srgbClr val="000000"/>
                </a:solidFill>
                <a:latin typeface="微软雅黑" panose="020B0503020204020204" pitchFamily="34" charset="-122"/>
                <a:ea typeface="微软雅黑" panose="020B0503020204020204" pitchFamily="34" charset="-122"/>
              </a:rPr>
              <a:t>自适应用户界面使得其保护范围难以界定</a:t>
            </a:r>
          </a:p>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自适应用户界面</a:t>
            </a:r>
            <a:r>
              <a:rPr lang="zh-CN" altLang="en-US" dirty="0">
                <a:solidFill>
                  <a:srgbClr val="000000"/>
                </a:solidFill>
                <a:latin typeface="微软雅黑" panose="020B0503020204020204" pitchFamily="34" charset="-122"/>
                <a:ea typeface="微软雅黑" panose="020B0503020204020204" pitchFamily="34" charset="-122"/>
              </a:rPr>
              <a:t>能够动态适应当前用户和当前任务，为用户提供与手边任务和用户背景知识相关的信息，减少信息过载，辅助用户快速达到目标。人工智能时代的图形用户界面既不是静态的，也不是按照固定的顺序动态展开，而是会随着个体用户的行为发生相应的变化。</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解决方案：申请人应当厘清哪些变化的界面属于想要保护的设计，并从中尽可能地选取符合法律规定的图片。</a:t>
            </a:r>
          </a:p>
        </p:txBody>
      </p:sp>
    </p:spTree>
    <p:extLst>
      <p:ext uri="{BB962C8B-B14F-4D97-AF65-F5344CB8AC3E}">
        <p14:creationId xmlns:p14="http://schemas.microsoft.com/office/powerpoint/2010/main" val="171193504"/>
      </p:ext>
    </p:extLst>
  </p:cSld>
  <p:clrMapOvr>
    <a:masterClrMapping/>
  </p:clrMapOvr>
  <p:transition>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41</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目录</a:t>
            </a:r>
          </a:p>
        </p:txBody>
      </p:sp>
      <p:pic>
        <p:nvPicPr>
          <p:cNvPr id="24" name="图片 23">
            <a:extLst>
              <a:ext uri="{FF2B5EF4-FFF2-40B4-BE49-F238E27FC236}">
                <a16:creationId xmlns:a16="http://schemas.microsoft.com/office/drawing/2014/main" id="{5395FEAE-B472-4E54-8329-6CA54DB5A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cxnSp>
        <p:nvCxnSpPr>
          <p:cNvPr id="31" name="直接连接符 30">
            <a:extLst>
              <a:ext uri="{FF2B5EF4-FFF2-40B4-BE49-F238E27FC236}">
                <a16:creationId xmlns:a16="http://schemas.microsoft.com/office/drawing/2014/main" id="{FF559B03-144A-447A-BA24-00F48AA2B732}"/>
              </a:ext>
            </a:extLst>
          </p:cNvPr>
          <p:cNvCxnSpPr/>
          <p:nvPr/>
        </p:nvCxnSpPr>
        <p:spPr>
          <a:xfrm>
            <a:off x="0" y="3679898"/>
            <a:ext cx="12192000" cy="0"/>
          </a:xfrm>
          <a:prstGeom prst="line">
            <a:avLst/>
          </a:prstGeom>
          <a:noFill/>
          <a:ln w="19050" cap="flat" cmpd="sng" algn="ctr">
            <a:solidFill>
              <a:srgbClr val="D90012"/>
            </a:solidFill>
            <a:prstDash val="sysDash"/>
            <a:miter lim="800000"/>
          </a:ln>
          <a:effectLst/>
        </p:spPr>
      </p:cxnSp>
      <p:grpSp>
        <p:nvGrpSpPr>
          <p:cNvPr id="32" name="组合 31">
            <a:extLst>
              <a:ext uri="{FF2B5EF4-FFF2-40B4-BE49-F238E27FC236}">
                <a16:creationId xmlns:a16="http://schemas.microsoft.com/office/drawing/2014/main" id="{A4CC4D63-FF47-4547-BB0B-E7D76C841600}"/>
              </a:ext>
            </a:extLst>
          </p:cNvPr>
          <p:cNvGrpSpPr/>
          <p:nvPr/>
        </p:nvGrpSpPr>
        <p:grpSpPr>
          <a:xfrm>
            <a:off x="119336" y="1277262"/>
            <a:ext cx="1105637" cy="2522681"/>
            <a:chOff x="466878" y="1023579"/>
            <a:chExt cx="829228" cy="1892011"/>
          </a:xfrm>
        </p:grpSpPr>
        <p:cxnSp>
          <p:nvCxnSpPr>
            <p:cNvPr id="33" name="直接连接符 32">
              <a:extLst>
                <a:ext uri="{FF2B5EF4-FFF2-40B4-BE49-F238E27FC236}">
                  <a16:creationId xmlns:a16="http://schemas.microsoft.com/office/drawing/2014/main" id="{2135F37B-7D4C-4884-80D7-55F849743E21}"/>
                </a:ext>
              </a:extLst>
            </p:cNvPr>
            <p:cNvCxnSpPr/>
            <p:nvPr/>
          </p:nvCxnSpPr>
          <p:spPr>
            <a:xfrm>
              <a:off x="881492" y="1888431"/>
              <a:ext cx="0" cy="900000"/>
            </a:xfrm>
            <a:prstGeom prst="line">
              <a:avLst/>
            </a:prstGeom>
            <a:noFill/>
            <a:ln w="6350" cap="flat" cmpd="sng" algn="ctr">
              <a:solidFill>
                <a:srgbClr val="D90012"/>
              </a:solidFill>
              <a:prstDash val="solid"/>
              <a:miter lim="800000"/>
            </a:ln>
            <a:effectLst/>
          </p:spPr>
        </p:cxnSp>
        <p:sp>
          <p:nvSpPr>
            <p:cNvPr id="34" name="椭圆 33">
              <a:extLst>
                <a:ext uri="{FF2B5EF4-FFF2-40B4-BE49-F238E27FC236}">
                  <a16:creationId xmlns:a16="http://schemas.microsoft.com/office/drawing/2014/main" id="{2784174A-2AD3-4FE5-A007-84234059DC43}"/>
                </a:ext>
              </a:extLst>
            </p:cNvPr>
            <p:cNvSpPr/>
            <p:nvPr/>
          </p:nvSpPr>
          <p:spPr>
            <a:xfrm>
              <a:off x="79149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椭圆 43">
              <a:extLst>
                <a:ext uri="{FF2B5EF4-FFF2-40B4-BE49-F238E27FC236}">
                  <a16:creationId xmlns:a16="http://schemas.microsoft.com/office/drawing/2014/main" id="{004386EE-5D11-494C-B972-E37DA5AD8435}"/>
                </a:ext>
              </a:extLst>
            </p:cNvPr>
            <p:cNvSpPr/>
            <p:nvPr/>
          </p:nvSpPr>
          <p:spPr>
            <a:xfrm>
              <a:off x="46687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椭圆 44">
              <a:extLst>
                <a:ext uri="{FF2B5EF4-FFF2-40B4-BE49-F238E27FC236}">
                  <a16:creationId xmlns:a16="http://schemas.microsoft.com/office/drawing/2014/main" id="{3E70C003-96D8-4D7C-AFD0-14A652C07923}"/>
                </a:ext>
              </a:extLst>
            </p:cNvPr>
            <p:cNvSpPr/>
            <p:nvPr/>
          </p:nvSpPr>
          <p:spPr>
            <a:xfrm>
              <a:off x="580885"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01</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46" name="组合 45">
            <a:extLst>
              <a:ext uri="{FF2B5EF4-FFF2-40B4-BE49-F238E27FC236}">
                <a16:creationId xmlns:a16="http://schemas.microsoft.com/office/drawing/2014/main" id="{F4434179-A3AF-466D-8425-6C7C72A41B70}"/>
              </a:ext>
            </a:extLst>
          </p:cNvPr>
          <p:cNvGrpSpPr/>
          <p:nvPr/>
        </p:nvGrpSpPr>
        <p:grpSpPr>
          <a:xfrm>
            <a:off x="1343472" y="3559898"/>
            <a:ext cx="1105637" cy="2565856"/>
            <a:chOff x="1547664" y="2735590"/>
            <a:chExt cx="829228" cy="1924392"/>
          </a:xfrm>
        </p:grpSpPr>
        <p:cxnSp>
          <p:nvCxnSpPr>
            <p:cNvPr id="47" name="直接连接符 46">
              <a:extLst>
                <a:ext uri="{FF2B5EF4-FFF2-40B4-BE49-F238E27FC236}">
                  <a16:creationId xmlns:a16="http://schemas.microsoft.com/office/drawing/2014/main" id="{094CC10A-8BE3-42E3-93EB-D37ECED83384}"/>
                </a:ext>
              </a:extLst>
            </p:cNvPr>
            <p:cNvCxnSpPr/>
            <p:nvPr/>
          </p:nvCxnSpPr>
          <p:spPr>
            <a:xfrm>
              <a:off x="1962278" y="2825590"/>
              <a:ext cx="0" cy="900000"/>
            </a:xfrm>
            <a:prstGeom prst="line">
              <a:avLst/>
            </a:prstGeom>
            <a:noFill/>
            <a:ln w="6350" cap="flat" cmpd="sng" algn="ctr">
              <a:solidFill>
                <a:srgbClr val="D90012"/>
              </a:solidFill>
              <a:prstDash val="solid"/>
              <a:miter lim="800000"/>
            </a:ln>
            <a:effectLst/>
          </p:spPr>
        </p:cxnSp>
        <p:sp>
          <p:nvSpPr>
            <p:cNvPr id="48" name="椭圆 47">
              <a:extLst>
                <a:ext uri="{FF2B5EF4-FFF2-40B4-BE49-F238E27FC236}">
                  <a16:creationId xmlns:a16="http://schemas.microsoft.com/office/drawing/2014/main" id="{750A9350-201D-4D6B-9B57-1156C731A545}"/>
                </a:ext>
              </a:extLst>
            </p:cNvPr>
            <p:cNvSpPr/>
            <p:nvPr/>
          </p:nvSpPr>
          <p:spPr>
            <a:xfrm>
              <a:off x="187227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椭圆 48">
              <a:extLst>
                <a:ext uri="{FF2B5EF4-FFF2-40B4-BE49-F238E27FC236}">
                  <a16:creationId xmlns:a16="http://schemas.microsoft.com/office/drawing/2014/main" id="{CD77CEE6-9C55-44C5-8788-FD0325016BF3}"/>
                </a:ext>
              </a:extLst>
            </p:cNvPr>
            <p:cNvSpPr/>
            <p:nvPr/>
          </p:nvSpPr>
          <p:spPr>
            <a:xfrm>
              <a:off x="1547664" y="3830754"/>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a:extLst>
                <a:ext uri="{FF2B5EF4-FFF2-40B4-BE49-F238E27FC236}">
                  <a16:creationId xmlns:a16="http://schemas.microsoft.com/office/drawing/2014/main" id="{F9841F36-58E6-4D0F-BBD3-0D5861AE27E0}"/>
                </a:ext>
              </a:extLst>
            </p:cNvPr>
            <p:cNvSpPr/>
            <p:nvPr/>
          </p:nvSpPr>
          <p:spPr>
            <a:xfrm>
              <a:off x="1661671" y="3944755"/>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02</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1" name="组合 50">
            <a:extLst>
              <a:ext uri="{FF2B5EF4-FFF2-40B4-BE49-F238E27FC236}">
                <a16:creationId xmlns:a16="http://schemas.microsoft.com/office/drawing/2014/main" id="{C552910D-1AB7-4574-880E-4285D8A5E9ED}"/>
              </a:ext>
            </a:extLst>
          </p:cNvPr>
          <p:cNvGrpSpPr/>
          <p:nvPr/>
        </p:nvGrpSpPr>
        <p:grpSpPr>
          <a:xfrm>
            <a:off x="2639616" y="3559898"/>
            <a:ext cx="1105637" cy="1688208"/>
            <a:chOff x="2950684" y="2735590"/>
            <a:chExt cx="829228" cy="1266156"/>
          </a:xfrm>
        </p:grpSpPr>
        <p:cxnSp>
          <p:nvCxnSpPr>
            <p:cNvPr id="52" name="直接连接符 51">
              <a:extLst>
                <a:ext uri="{FF2B5EF4-FFF2-40B4-BE49-F238E27FC236}">
                  <a16:creationId xmlns:a16="http://schemas.microsoft.com/office/drawing/2014/main" id="{6337BA92-7245-4503-BC13-A5D2F12AF420}"/>
                </a:ext>
              </a:extLst>
            </p:cNvPr>
            <p:cNvCxnSpPr/>
            <p:nvPr/>
          </p:nvCxnSpPr>
          <p:spPr>
            <a:xfrm>
              <a:off x="3365298" y="2825590"/>
              <a:ext cx="0" cy="900000"/>
            </a:xfrm>
            <a:prstGeom prst="line">
              <a:avLst/>
            </a:prstGeom>
            <a:noFill/>
            <a:ln w="6350" cap="flat" cmpd="sng" algn="ctr">
              <a:solidFill>
                <a:srgbClr val="D90012"/>
              </a:solidFill>
              <a:prstDash val="solid"/>
              <a:miter lim="800000"/>
            </a:ln>
            <a:effectLst/>
          </p:spPr>
        </p:cxnSp>
        <p:sp>
          <p:nvSpPr>
            <p:cNvPr id="53" name="椭圆 52">
              <a:extLst>
                <a:ext uri="{FF2B5EF4-FFF2-40B4-BE49-F238E27FC236}">
                  <a16:creationId xmlns:a16="http://schemas.microsoft.com/office/drawing/2014/main" id="{B2AE7B6E-4FCC-45AA-B32F-A0BFBE276529}"/>
                </a:ext>
              </a:extLst>
            </p:cNvPr>
            <p:cNvSpPr/>
            <p:nvPr/>
          </p:nvSpPr>
          <p:spPr>
            <a:xfrm>
              <a:off x="327529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a:extLst>
                <a:ext uri="{FF2B5EF4-FFF2-40B4-BE49-F238E27FC236}">
                  <a16:creationId xmlns:a16="http://schemas.microsoft.com/office/drawing/2014/main" id="{36459FA5-91E9-4553-A967-8847C476509D}"/>
                </a:ext>
              </a:extLst>
            </p:cNvPr>
            <p:cNvSpPr/>
            <p:nvPr/>
          </p:nvSpPr>
          <p:spPr>
            <a:xfrm>
              <a:off x="295068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a:extLst>
                <a:ext uri="{FF2B5EF4-FFF2-40B4-BE49-F238E27FC236}">
                  <a16:creationId xmlns:a16="http://schemas.microsoft.com/office/drawing/2014/main" id="{F2CA3ED2-45E6-4566-9A32-42D45C785992}"/>
                </a:ext>
              </a:extLst>
            </p:cNvPr>
            <p:cNvSpPr/>
            <p:nvPr/>
          </p:nvSpPr>
          <p:spPr>
            <a:xfrm>
              <a:off x="306469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03</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6" name="组合 55">
            <a:extLst>
              <a:ext uri="{FF2B5EF4-FFF2-40B4-BE49-F238E27FC236}">
                <a16:creationId xmlns:a16="http://schemas.microsoft.com/office/drawing/2014/main" id="{63BA790C-7E60-4FC5-AB0C-9FE16C1A377C}"/>
              </a:ext>
            </a:extLst>
          </p:cNvPr>
          <p:cNvGrpSpPr/>
          <p:nvPr/>
        </p:nvGrpSpPr>
        <p:grpSpPr>
          <a:xfrm>
            <a:off x="3973364" y="1277262"/>
            <a:ext cx="1105637" cy="2522681"/>
            <a:chOff x="4283968" y="1023579"/>
            <a:chExt cx="829228" cy="1892011"/>
          </a:xfrm>
        </p:grpSpPr>
        <p:cxnSp>
          <p:nvCxnSpPr>
            <p:cNvPr id="57" name="直接连接符 56">
              <a:extLst>
                <a:ext uri="{FF2B5EF4-FFF2-40B4-BE49-F238E27FC236}">
                  <a16:creationId xmlns:a16="http://schemas.microsoft.com/office/drawing/2014/main" id="{17C6B94A-5AC8-4BAF-8641-76ACC457E041}"/>
                </a:ext>
              </a:extLst>
            </p:cNvPr>
            <p:cNvCxnSpPr/>
            <p:nvPr/>
          </p:nvCxnSpPr>
          <p:spPr>
            <a:xfrm>
              <a:off x="4698582" y="1876069"/>
              <a:ext cx="0" cy="900000"/>
            </a:xfrm>
            <a:prstGeom prst="line">
              <a:avLst/>
            </a:prstGeom>
            <a:noFill/>
            <a:ln w="6350" cap="flat" cmpd="sng" algn="ctr">
              <a:solidFill>
                <a:srgbClr val="D90012"/>
              </a:solidFill>
              <a:prstDash val="solid"/>
              <a:miter lim="800000"/>
            </a:ln>
            <a:effectLst/>
          </p:spPr>
        </p:cxnSp>
        <p:sp>
          <p:nvSpPr>
            <p:cNvPr id="58" name="椭圆 57">
              <a:extLst>
                <a:ext uri="{FF2B5EF4-FFF2-40B4-BE49-F238E27FC236}">
                  <a16:creationId xmlns:a16="http://schemas.microsoft.com/office/drawing/2014/main" id="{FD7E47B6-B4C4-4752-A069-4A2417E8C78E}"/>
                </a:ext>
              </a:extLst>
            </p:cNvPr>
            <p:cNvSpPr/>
            <p:nvPr/>
          </p:nvSpPr>
          <p:spPr>
            <a:xfrm>
              <a:off x="460858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a:extLst>
                <a:ext uri="{FF2B5EF4-FFF2-40B4-BE49-F238E27FC236}">
                  <a16:creationId xmlns:a16="http://schemas.microsoft.com/office/drawing/2014/main" id="{479772FF-3FC5-4261-8106-C4954BDF4631}"/>
                </a:ext>
              </a:extLst>
            </p:cNvPr>
            <p:cNvSpPr/>
            <p:nvPr/>
          </p:nvSpPr>
          <p:spPr>
            <a:xfrm>
              <a:off x="428396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a:extLst>
                <a:ext uri="{FF2B5EF4-FFF2-40B4-BE49-F238E27FC236}">
                  <a16:creationId xmlns:a16="http://schemas.microsoft.com/office/drawing/2014/main" id="{2F183550-96CC-439B-9BFD-CF99AA11E68E}"/>
                </a:ext>
              </a:extLst>
            </p:cNvPr>
            <p:cNvSpPr/>
            <p:nvPr/>
          </p:nvSpPr>
          <p:spPr>
            <a:xfrm>
              <a:off x="4397968"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04</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1" name="组合 60">
            <a:extLst>
              <a:ext uri="{FF2B5EF4-FFF2-40B4-BE49-F238E27FC236}">
                <a16:creationId xmlns:a16="http://schemas.microsoft.com/office/drawing/2014/main" id="{73F06879-8AD7-49CF-AD8B-2B0C9D2B2F1D}"/>
              </a:ext>
            </a:extLst>
          </p:cNvPr>
          <p:cNvGrpSpPr/>
          <p:nvPr/>
        </p:nvGrpSpPr>
        <p:grpSpPr>
          <a:xfrm>
            <a:off x="5447928" y="2227221"/>
            <a:ext cx="1105637" cy="1572677"/>
            <a:chOff x="5691315" y="1736082"/>
            <a:chExt cx="829228" cy="1179508"/>
          </a:xfrm>
        </p:grpSpPr>
        <p:cxnSp>
          <p:nvCxnSpPr>
            <p:cNvPr id="62" name="直接连接符 61">
              <a:extLst>
                <a:ext uri="{FF2B5EF4-FFF2-40B4-BE49-F238E27FC236}">
                  <a16:creationId xmlns:a16="http://schemas.microsoft.com/office/drawing/2014/main" id="{F78B6B70-E98F-4CCA-97C4-25E6E7CD452A}"/>
                </a:ext>
              </a:extLst>
            </p:cNvPr>
            <p:cNvCxnSpPr/>
            <p:nvPr/>
          </p:nvCxnSpPr>
          <p:spPr>
            <a:xfrm>
              <a:off x="6105928" y="2015590"/>
              <a:ext cx="0" cy="900000"/>
            </a:xfrm>
            <a:prstGeom prst="line">
              <a:avLst/>
            </a:prstGeom>
            <a:noFill/>
            <a:ln w="6350" cap="flat" cmpd="sng" algn="ctr">
              <a:solidFill>
                <a:srgbClr val="D90012"/>
              </a:solidFill>
              <a:prstDash val="solid"/>
              <a:miter lim="800000"/>
            </a:ln>
            <a:effectLst/>
          </p:spPr>
        </p:cxnSp>
        <p:sp>
          <p:nvSpPr>
            <p:cNvPr id="63" name="椭圆 62">
              <a:extLst>
                <a:ext uri="{FF2B5EF4-FFF2-40B4-BE49-F238E27FC236}">
                  <a16:creationId xmlns:a16="http://schemas.microsoft.com/office/drawing/2014/main" id="{19BA2109-5A6D-4EC9-8391-B977816B5BD2}"/>
                </a:ext>
              </a:extLst>
            </p:cNvPr>
            <p:cNvSpPr/>
            <p:nvPr/>
          </p:nvSpPr>
          <p:spPr>
            <a:xfrm>
              <a:off x="6015929"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a:extLst>
                <a:ext uri="{FF2B5EF4-FFF2-40B4-BE49-F238E27FC236}">
                  <a16:creationId xmlns:a16="http://schemas.microsoft.com/office/drawing/2014/main" id="{79CF385C-7D03-4A94-8B2A-609B9E4320B5}"/>
                </a:ext>
              </a:extLst>
            </p:cNvPr>
            <p:cNvSpPr/>
            <p:nvPr/>
          </p:nvSpPr>
          <p:spPr>
            <a:xfrm>
              <a:off x="5691315" y="1736082"/>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5" name="椭圆 64">
              <a:extLst>
                <a:ext uri="{FF2B5EF4-FFF2-40B4-BE49-F238E27FC236}">
                  <a16:creationId xmlns:a16="http://schemas.microsoft.com/office/drawing/2014/main" id="{3BAF979F-9A5F-4B75-9F45-A2B20897B6A8}"/>
                </a:ext>
              </a:extLst>
            </p:cNvPr>
            <p:cNvSpPr/>
            <p:nvPr/>
          </p:nvSpPr>
          <p:spPr>
            <a:xfrm>
              <a:off x="5805322" y="1850083"/>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05</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6" name="组合 65">
            <a:extLst>
              <a:ext uri="{FF2B5EF4-FFF2-40B4-BE49-F238E27FC236}">
                <a16:creationId xmlns:a16="http://schemas.microsoft.com/office/drawing/2014/main" id="{F5649DF0-3945-4911-A8B2-9BA31B06DA06}"/>
              </a:ext>
            </a:extLst>
          </p:cNvPr>
          <p:cNvGrpSpPr/>
          <p:nvPr/>
        </p:nvGrpSpPr>
        <p:grpSpPr>
          <a:xfrm>
            <a:off x="7025971" y="3559898"/>
            <a:ext cx="1105637" cy="1688208"/>
            <a:chOff x="7308304" y="2735590"/>
            <a:chExt cx="829228" cy="1266156"/>
          </a:xfrm>
        </p:grpSpPr>
        <p:cxnSp>
          <p:nvCxnSpPr>
            <p:cNvPr id="67" name="直接连接符 66">
              <a:extLst>
                <a:ext uri="{FF2B5EF4-FFF2-40B4-BE49-F238E27FC236}">
                  <a16:creationId xmlns:a16="http://schemas.microsoft.com/office/drawing/2014/main" id="{1A118C74-6F9F-4AF5-B7D0-065EDCBBCA66}"/>
                </a:ext>
              </a:extLst>
            </p:cNvPr>
            <p:cNvCxnSpPr/>
            <p:nvPr/>
          </p:nvCxnSpPr>
          <p:spPr>
            <a:xfrm>
              <a:off x="7722918" y="2836513"/>
              <a:ext cx="0" cy="900000"/>
            </a:xfrm>
            <a:prstGeom prst="line">
              <a:avLst/>
            </a:prstGeom>
            <a:noFill/>
            <a:ln w="6350" cap="flat" cmpd="sng" algn="ctr">
              <a:solidFill>
                <a:srgbClr val="D90012"/>
              </a:solidFill>
              <a:prstDash val="solid"/>
              <a:miter lim="800000"/>
            </a:ln>
            <a:effectLst/>
          </p:spPr>
        </p:cxnSp>
        <p:sp>
          <p:nvSpPr>
            <p:cNvPr id="68" name="椭圆 67">
              <a:extLst>
                <a:ext uri="{FF2B5EF4-FFF2-40B4-BE49-F238E27FC236}">
                  <a16:creationId xmlns:a16="http://schemas.microsoft.com/office/drawing/2014/main" id="{90B5F7EE-5DA6-4A70-9930-D14BBC7682E1}"/>
                </a:ext>
              </a:extLst>
            </p:cNvPr>
            <p:cNvSpPr/>
            <p:nvPr/>
          </p:nvSpPr>
          <p:spPr>
            <a:xfrm>
              <a:off x="763291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9" name="椭圆 68">
              <a:extLst>
                <a:ext uri="{FF2B5EF4-FFF2-40B4-BE49-F238E27FC236}">
                  <a16:creationId xmlns:a16="http://schemas.microsoft.com/office/drawing/2014/main" id="{22EE64A4-D7D5-4544-919B-F6E168DB4D73}"/>
                </a:ext>
              </a:extLst>
            </p:cNvPr>
            <p:cNvSpPr/>
            <p:nvPr/>
          </p:nvSpPr>
          <p:spPr>
            <a:xfrm>
              <a:off x="730830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0" name="椭圆 69">
              <a:extLst>
                <a:ext uri="{FF2B5EF4-FFF2-40B4-BE49-F238E27FC236}">
                  <a16:creationId xmlns:a16="http://schemas.microsoft.com/office/drawing/2014/main" id="{F8BDDFE8-8666-4B37-898A-4E955AD9978B}"/>
                </a:ext>
              </a:extLst>
            </p:cNvPr>
            <p:cNvSpPr/>
            <p:nvPr/>
          </p:nvSpPr>
          <p:spPr>
            <a:xfrm>
              <a:off x="742231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06</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sp>
        <p:nvSpPr>
          <p:cNvPr id="72" name="文本框 71">
            <a:extLst>
              <a:ext uri="{FF2B5EF4-FFF2-40B4-BE49-F238E27FC236}">
                <a16:creationId xmlns:a16="http://schemas.microsoft.com/office/drawing/2014/main" id="{8F04C1FE-FECB-4122-A05C-634B973B8D2D}"/>
              </a:ext>
            </a:extLst>
          </p:cNvPr>
          <p:cNvSpPr txBox="1"/>
          <p:nvPr/>
        </p:nvSpPr>
        <p:spPr>
          <a:xfrm>
            <a:off x="1416368" y="1547891"/>
            <a:ext cx="1415772" cy="461665"/>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项目背景</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3" name="文本框 72">
            <a:extLst>
              <a:ext uri="{FF2B5EF4-FFF2-40B4-BE49-F238E27FC236}">
                <a16:creationId xmlns:a16="http://schemas.microsoft.com/office/drawing/2014/main" id="{FBC28409-F684-4DEA-8AAF-9C078EBA106C}"/>
              </a:ext>
            </a:extLst>
          </p:cNvPr>
          <p:cNvSpPr txBox="1"/>
          <p:nvPr/>
        </p:nvSpPr>
        <p:spPr>
          <a:xfrm>
            <a:off x="3910545" y="4149559"/>
            <a:ext cx="2646878" cy="769441"/>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人工智能产业分析</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智慧金融</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4" name="文本框 73">
            <a:extLst>
              <a:ext uri="{FF2B5EF4-FFF2-40B4-BE49-F238E27FC236}">
                <a16:creationId xmlns:a16="http://schemas.microsoft.com/office/drawing/2014/main" id="{1CB9B591-40FA-4A2C-A728-786882FCA007}"/>
              </a:ext>
            </a:extLst>
          </p:cNvPr>
          <p:cNvSpPr txBox="1"/>
          <p:nvPr/>
        </p:nvSpPr>
        <p:spPr>
          <a:xfrm>
            <a:off x="5202862" y="1052736"/>
            <a:ext cx="3877985"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人工智能领域知识产权创造</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人工智能专利保护客体</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人工智能生成发明的发明人身份</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5" name="文本框 74">
            <a:extLst>
              <a:ext uri="{FF2B5EF4-FFF2-40B4-BE49-F238E27FC236}">
                <a16:creationId xmlns:a16="http://schemas.microsoft.com/office/drawing/2014/main" id="{4C3DB0E1-6471-4377-977A-A339B8AC2A81}"/>
              </a:ext>
            </a:extLst>
          </p:cNvPr>
          <p:cNvSpPr txBox="1"/>
          <p:nvPr/>
        </p:nvSpPr>
        <p:spPr>
          <a:xfrm>
            <a:off x="6775489" y="2324404"/>
            <a:ext cx="5416868"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人工智能领域知识产权保护的司法问题</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侵权诉讼中的举证责任分析</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rPr>
              <a:t>GUI</a:t>
            </a: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外观设计专利保护问题分析</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6" name="文本框 75">
            <a:extLst>
              <a:ext uri="{FF2B5EF4-FFF2-40B4-BE49-F238E27FC236}">
                <a16:creationId xmlns:a16="http://schemas.microsoft.com/office/drawing/2014/main" id="{F1698D55-D051-4E18-8475-A1358153211B}"/>
              </a:ext>
            </a:extLst>
          </p:cNvPr>
          <p:cNvSpPr txBox="1"/>
          <p:nvPr/>
        </p:nvSpPr>
        <p:spPr>
          <a:xfrm>
            <a:off x="2604141" y="5506694"/>
            <a:ext cx="3262432" cy="461665"/>
          </a:xfrm>
          <a:prstGeom prst="rect">
            <a:avLst/>
          </a:prstGeom>
          <a:noFill/>
          <a:effectLst/>
        </p:spPr>
        <p:txBody>
          <a:bodyPr wrap="none" rtlCol="0">
            <a:spAutoFit/>
          </a:bodyPr>
          <a:lstStyle/>
          <a:p>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人工智能的定义与分类</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7" name="文本框 76">
            <a:extLst>
              <a:ext uri="{FF2B5EF4-FFF2-40B4-BE49-F238E27FC236}">
                <a16:creationId xmlns:a16="http://schemas.microsoft.com/office/drawing/2014/main" id="{88FB95AF-2110-4EA6-A356-D9671082AA21}"/>
              </a:ext>
            </a:extLst>
          </p:cNvPr>
          <p:cNvSpPr txBox="1"/>
          <p:nvPr/>
        </p:nvSpPr>
        <p:spPr>
          <a:xfrm>
            <a:off x="6499006" y="5443955"/>
            <a:ext cx="4493538" cy="769441"/>
          </a:xfrm>
          <a:prstGeom prst="rect">
            <a:avLst/>
          </a:prstGeom>
          <a:noFill/>
          <a:effectLst/>
        </p:spPr>
        <p:txBody>
          <a:bodyPr wrap="none" rtlCol="0">
            <a:spAutoFit/>
          </a:bodyPr>
          <a:lstStyle/>
          <a:p>
            <a:r>
              <a:rPr lang="zh-CN" altLang="en-US" sz="2400" dirty="0">
                <a:solidFill>
                  <a:srgbClr val="C00000"/>
                </a:solidFill>
                <a:latin typeface="微软雅黑" panose="020B0503020204020204" pitchFamily="34" charset="-122"/>
                <a:ea typeface="微软雅黑" panose="020B0503020204020204" pitchFamily="34" charset="-122"/>
              </a:rPr>
              <a:t>人工智能领域知识产权风险防控</a:t>
            </a:r>
            <a:endParaRPr lang="en-US" altLang="zh-CN" sz="2400" dirty="0">
              <a:solidFill>
                <a:srgbClr val="C00000"/>
              </a:solidFill>
              <a:latin typeface="微软雅黑" panose="020B0503020204020204" pitchFamily="34" charset="-122"/>
              <a:ea typeface="微软雅黑" panose="020B0503020204020204" pitchFamily="34" charset="-122"/>
            </a:endParaRPr>
          </a:p>
          <a:p>
            <a:r>
              <a:rPr lang="zh-CN" altLang="en-US" sz="2000" dirty="0">
                <a:solidFill>
                  <a:srgbClr val="C00000"/>
                </a:solidFill>
                <a:latin typeface="微软雅黑" panose="020B0503020204020204" pitchFamily="34" charset="-122"/>
                <a:ea typeface="微软雅黑" panose="020B0503020204020204" pitchFamily="34" charset="-122"/>
              </a:rPr>
              <a:t>开源软件知识产权风险防控</a:t>
            </a:r>
            <a:endParaRPr lang="en-US" altLang="zh-CN" sz="2000" dirty="0">
              <a:solidFill>
                <a:srgbClr val="C00000"/>
              </a:solidFill>
              <a:latin typeface="Century Gothic" panose="020B0502020202020204" pitchFamily="34" charset="0"/>
              <a:ea typeface="微软雅黑"/>
            </a:endParaRPr>
          </a:p>
        </p:txBody>
      </p:sp>
    </p:spTree>
    <p:extLst>
      <p:ext uri="{BB962C8B-B14F-4D97-AF65-F5344CB8AC3E}">
        <p14:creationId xmlns:p14="http://schemas.microsoft.com/office/powerpoint/2010/main" val="264917449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100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25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50" presetClass="entr" presetSubtype="0" decel="100000"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1000" fill="hold"/>
                                        <p:tgtEl>
                                          <p:spTgt spid="72"/>
                                        </p:tgtEl>
                                        <p:attrNameLst>
                                          <p:attrName>ppt_w</p:attrName>
                                        </p:attrNameLst>
                                      </p:cBhvr>
                                      <p:tavLst>
                                        <p:tav tm="0">
                                          <p:val>
                                            <p:strVal val="#ppt_w+.3"/>
                                          </p:val>
                                        </p:tav>
                                        <p:tav tm="100000">
                                          <p:val>
                                            <p:strVal val="#ppt_w"/>
                                          </p:val>
                                        </p:tav>
                                      </p:tavLst>
                                    </p:anim>
                                    <p:anim calcmode="lin" valueType="num">
                                      <p:cBhvr>
                                        <p:cTn id="43" dur="1000" fill="hold"/>
                                        <p:tgtEl>
                                          <p:spTgt spid="72"/>
                                        </p:tgtEl>
                                        <p:attrNameLst>
                                          <p:attrName>ppt_h</p:attrName>
                                        </p:attrNameLst>
                                      </p:cBhvr>
                                      <p:tavLst>
                                        <p:tav tm="0">
                                          <p:val>
                                            <p:strVal val="#ppt_h"/>
                                          </p:val>
                                        </p:tav>
                                        <p:tav tm="100000">
                                          <p:val>
                                            <p:strVal val="#ppt_h"/>
                                          </p:val>
                                        </p:tav>
                                      </p:tavLst>
                                    </p:anim>
                                    <p:animEffect transition="in" filter="fade">
                                      <p:cBhvr>
                                        <p:cTn id="44" dur="1000"/>
                                        <p:tgtEl>
                                          <p:spTgt spid="72"/>
                                        </p:tgtEl>
                                      </p:cBhvr>
                                    </p:animEffect>
                                  </p:childTnLst>
                                </p:cTn>
                              </p:par>
                              <p:par>
                                <p:cTn id="45" presetID="50" presetClass="entr" presetSubtype="0" decel="100000" fill="hold" grpId="0"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1000" fill="hold"/>
                                        <p:tgtEl>
                                          <p:spTgt spid="73"/>
                                        </p:tgtEl>
                                        <p:attrNameLst>
                                          <p:attrName>ppt_w</p:attrName>
                                        </p:attrNameLst>
                                      </p:cBhvr>
                                      <p:tavLst>
                                        <p:tav tm="0">
                                          <p:val>
                                            <p:strVal val="#ppt_w+.3"/>
                                          </p:val>
                                        </p:tav>
                                        <p:tav tm="100000">
                                          <p:val>
                                            <p:strVal val="#ppt_w"/>
                                          </p:val>
                                        </p:tav>
                                      </p:tavLst>
                                    </p:anim>
                                    <p:anim calcmode="lin" valueType="num">
                                      <p:cBhvr>
                                        <p:cTn id="48" dur="1000" fill="hold"/>
                                        <p:tgtEl>
                                          <p:spTgt spid="73"/>
                                        </p:tgtEl>
                                        <p:attrNameLst>
                                          <p:attrName>ppt_h</p:attrName>
                                        </p:attrNameLst>
                                      </p:cBhvr>
                                      <p:tavLst>
                                        <p:tav tm="0">
                                          <p:val>
                                            <p:strVal val="#ppt_h"/>
                                          </p:val>
                                        </p:tav>
                                        <p:tav tm="100000">
                                          <p:val>
                                            <p:strVal val="#ppt_h"/>
                                          </p:val>
                                        </p:tav>
                                      </p:tavLst>
                                    </p:anim>
                                    <p:animEffect transition="in" filter="fade">
                                      <p:cBhvr>
                                        <p:cTn id="49" dur="1000"/>
                                        <p:tgtEl>
                                          <p:spTgt spid="73"/>
                                        </p:tgtEl>
                                      </p:cBhvr>
                                    </p:animEffect>
                                  </p:childTnLst>
                                </p:cTn>
                              </p:par>
                              <p:par>
                                <p:cTn id="50" presetID="50" presetClass="entr" presetSubtype="0" decel="100000" fill="hold" grpId="0" nodeType="withEffect">
                                  <p:stCondLst>
                                    <p:cond delay="750"/>
                                  </p:stCondLst>
                                  <p:childTnLst>
                                    <p:set>
                                      <p:cBhvr>
                                        <p:cTn id="51" dur="1" fill="hold">
                                          <p:stCondLst>
                                            <p:cond delay="0"/>
                                          </p:stCondLst>
                                        </p:cTn>
                                        <p:tgtEl>
                                          <p:spTgt spid="74"/>
                                        </p:tgtEl>
                                        <p:attrNameLst>
                                          <p:attrName>style.visibility</p:attrName>
                                        </p:attrNameLst>
                                      </p:cBhvr>
                                      <p:to>
                                        <p:strVal val="visible"/>
                                      </p:to>
                                    </p:set>
                                    <p:anim calcmode="lin" valueType="num">
                                      <p:cBhvr>
                                        <p:cTn id="52" dur="1000" fill="hold"/>
                                        <p:tgtEl>
                                          <p:spTgt spid="74"/>
                                        </p:tgtEl>
                                        <p:attrNameLst>
                                          <p:attrName>ppt_w</p:attrName>
                                        </p:attrNameLst>
                                      </p:cBhvr>
                                      <p:tavLst>
                                        <p:tav tm="0">
                                          <p:val>
                                            <p:strVal val="#ppt_w+.3"/>
                                          </p:val>
                                        </p:tav>
                                        <p:tav tm="100000">
                                          <p:val>
                                            <p:strVal val="#ppt_w"/>
                                          </p:val>
                                        </p:tav>
                                      </p:tavLst>
                                    </p:anim>
                                    <p:anim calcmode="lin" valueType="num">
                                      <p:cBhvr>
                                        <p:cTn id="53" dur="1000" fill="hold"/>
                                        <p:tgtEl>
                                          <p:spTgt spid="74"/>
                                        </p:tgtEl>
                                        <p:attrNameLst>
                                          <p:attrName>ppt_h</p:attrName>
                                        </p:attrNameLst>
                                      </p:cBhvr>
                                      <p:tavLst>
                                        <p:tav tm="0">
                                          <p:val>
                                            <p:strVal val="#ppt_h"/>
                                          </p:val>
                                        </p:tav>
                                        <p:tav tm="100000">
                                          <p:val>
                                            <p:strVal val="#ppt_h"/>
                                          </p:val>
                                        </p:tav>
                                      </p:tavLst>
                                    </p:anim>
                                    <p:animEffect transition="in" filter="fade">
                                      <p:cBhvr>
                                        <p:cTn id="54" dur="1000"/>
                                        <p:tgtEl>
                                          <p:spTgt spid="74"/>
                                        </p:tgtEl>
                                      </p:cBhvr>
                                    </p:animEffect>
                                  </p:childTnLst>
                                </p:cTn>
                              </p:par>
                              <p:par>
                                <p:cTn id="55" presetID="50" presetClass="entr" presetSubtype="0" decel="100000" fill="hold" grpId="0" nodeType="withEffect">
                                  <p:stCondLst>
                                    <p:cond delay="1000"/>
                                  </p:stCondLst>
                                  <p:childTnLst>
                                    <p:set>
                                      <p:cBhvr>
                                        <p:cTn id="56" dur="1" fill="hold">
                                          <p:stCondLst>
                                            <p:cond delay="0"/>
                                          </p:stCondLst>
                                        </p:cTn>
                                        <p:tgtEl>
                                          <p:spTgt spid="75"/>
                                        </p:tgtEl>
                                        <p:attrNameLst>
                                          <p:attrName>style.visibility</p:attrName>
                                        </p:attrNameLst>
                                      </p:cBhvr>
                                      <p:to>
                                        <p:strVal val="visible"/>
                                      </p:to>
                                    </p:set>
                                    <p:anim calcmode="lin" valueType="num">
                                      <p:cBhvr>
                                        <p:cTn id="57" dur="1000" fill="hold"/>
                                        <p:tgtEl>
                                          <p:spTgt spid="75"/>
                                        </p:tgtEl>
                                        <p:attrNameLst>
                                          <p:attrName>ppt_w</p:attrName>
                                        </p:attrNameLst>
                                      </p:cBhvr>
                                      <p:tavLst>
                                        <p:tav tm="0">
                                          <p:val>
                                            <p:strVal val="#ppt_w+.3"/>
                                          </p:val>
                                        </p:tav>
                                        <p:tav tm="100000">
                                          <p:val>
                                            <p:strVal val="#ppt_w"/>
                                          </p:val>
                                        </p:tav>
                                      </p:tavLst>
                                    </p:anim>
                                    <p:anim calcmode="lin" valueType="num">
                                      <p:cBhvr>
                                        <p:cTn id="58" dur="1000" fill="hold"/>
                                        <p:tgtEl>
                                          <p:spTgt spid="75"/>
                                        </p:tgtEl>
                                        <p:attrNameLst>
                                          <p:attrName>ppt_h</p:attrName>
                                        </p:attrNameLst>
                                      </p:cBhvr>
                                      <p:tavLst>
                                        <p:tav tm="0">
                                          <p:val>
                                            <p:strVal val="#ppt_h"/>
                                          </p:val>
                                        </p:tav>
                                        <p:tav tm="100000">
                                          <p:val>
                                            <p:strVal val="#ppt_h"/>
                                          </p:val>
                                        </p:tav>
                                      </p:tavLst>
                                    </p:anim>
                                    <p:animEffect transition="in" filter="fade">
                                      <p:cBhvr>
                                        <p:cTn id="59" dur="1000"/>
                                        <p:tgtEl>
                                          <p:spTgt spid="75"/>
                                        </p:tgtEl>
                                      </p:cBhvr>
                                    </p:animEffect>
                                  </p:childTnLst>
                                </p:cTn>
                              </p:par>
                              <p:par>
                                <p:cTn id="60" presetID="50" presetClass="entr" presetSubtype="0" decel="100000" fill="hold" grpId="0" nodeType="withEffect">
                                  <p:stCondLst>
                                    <p:cond delay="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1000" fill="hold"/>
                                        <p:tgtEl>
                                          <p:spTgt spid="76"/>
                                        </p:tgtEl>
                                        <p:attrNameLst>
                                          <p:attrName>ppt_w</p:attrName>
                                        </p:attrNameLst>
                                      </p:cBhvr>
                                      <p:tavLst>
                                        <p:tav tm="0">
                                          <p:val>
                                            <p:strVal val="#ppt_w+.3"/>
                                          </p:val>
                                        </p:tav>
                                        <p:tav tm="100000">
                                          <p:val>
                                            <p:strVal val="#ppt_w"/>
                                          </p:val>
                                        </p:tav>
                                      </p:tavLst>
                                    </p:anim>
                                    <p:anim calcmode="lin" valueType="num">
                                      <p:cBhvr>
                                        <p:cTn id="63" dur="1000" fill="hold"/>
                                        <p:tgtEl>
                                          <p:spTgt spid="76"/>
                                        </p:tgtEl>
                                        <p:attrNameLst>
                                          <p:attrName>ppt_h</p:attrName>
                                        </p:attrNameLst>
                                      </p:cBhvr>
                                      <p:tavLst>
                                        <p:tav tm="0">
                                          <p:val>
                                            <p:strVal val="#ppt_h"/>
                                          </p:val>
                                        </p:tav>
                                        <p:tav tm="100000">
                                          <p:val>
                                            <p:strVal val="#ppt_h"/>
                                          </p:val>
                                        </p:tav>
                                      </p:tavLst>
                                    </p:anim>
                                    <p:animEffect transition="in" filter="fade">
                                      <p:cBhvr>
                                        <p:cTn id="64" dur="1000"/>
                                        <p:tgtEl>
                                          <p:spTgt spid="76"/>
                                        </p:tgtEl>
                                      </p:cBhvr>
                                    </p:animEffect>
                                  </p:childTnLst>
                                </p:cTn>
                              </p:par>
                              <p:par>
                                <p:cTn id="65" presetID="50" presetClass="entr" presetSubtype="0" decel="100000" fill="hold" grpId="0" nodeType="withEffect">
                                  <p:stCondLst>
                                    <p:cond delay="1250"/>
                                  </p:stCondLst>
                                  <p:childTnLst>
                                    <p:set>
                                      <p:cBhvr>
                                        <p:cTn id="66" dur="1" fill="hold">
                                          <p:stCondLst>
                                            <p:cond delay="0"/>
                                          </p:stCondLst>
                                        </p:cTn>
                                        <p:tgtEl>
                                          <p:spTgt spid="77"/>
                                        </p:tgtEl>
                                        <p:attrNameLst>
                                          <p:attrName>style.visibility</p:attrName>
                                        </p:attrNameLst>
                                      </p:cBhvr>
                                      <p:to>
                                        <p:strVal val="visible"/>
                                      </p:to>
                                    </p:set>
                                    <p:anim calcmode="lin" valueType="num">
                                      <p:cBhvr>
                                        <p:cTn id="67" dur="1000" fill="hold"/>
                                        <p:tgtEl>
                                          <p:spTgt spid="77"/>
                                        </p:tgtEl>
                                        <p:attrNameLst>
                                          <p:attrName>ppt_w</p:attrName>
                                        </p:attrNameLst>
                                      </p:cBhvr>
                                      <p:tavLst>
                                        <p:tav tm="0">
                                          <p:val>
                                            <p:strVal val="#ppt_w+.3"/>
                                          </p:val>
                                        </p:tav>
                                        <p:tav tm="100000">
                                          <p:val>
                                            <p:strVal val="#ppt_w"/>
                                          </p:val>
                                        </p:tav>
                                      </p:tavLst>
                                    </p:anim>
                                    <p:anim calcmode="lin" valueType="num">
                                      <p:cBhvr>
                                        <p:cTn id="68" dur="1000" fill="hold"/>
                                        <p:tgtEl>
                                          <p:spTgt spid="77"/>
                                        </p:tgtEl>
                                        <p:attrNameLst>
                                          <p:attrName>ppt_h</p:attrName>
                                        </p:attrNameLst>
                                      </p:cBhvr>
                                      <p:tavLst>
                                        <p:tav tm="0">
                                          <p:val>
                                            <p:strVal val="#ppt_h"/>
                                          </p:val>
                                        </p:tav>
                                        <p:tav tm="100000">
                                          <p:val>
                                            <p:strVal val="#ppt_h"/>
                                          </p:val>
                                        </p:tav>
                                      </p:tavLst>
                                    </p:anim>
                                    <p:animEffect transition="in" filter="fade">
                                      <p:cBhvr>
                                        <p:cTn id="69"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42</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人工智能领域知识产权风险防控</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0" name="文本框 9">
            <a:extLst>
              <a:ext uri="{FF2B5EF4-FFF2-40B4-BE49-F238E27FC236}">
                <a16:creationId xmlns:a16="http://schemas.microsoft.com/office/drawing/2014/main" id="{74014BBF-EBA9-46DD-8D46-F33A24BD5DF9}"/>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微软雅黑" panose="020B0503020204020204" pitchFamily="34" charset="-122"/>
                <a:ea typeface="微软雅黑" panose="020B0503020204020204" pitchFamily="34" charset="-122"/>
              </a:rPr>
              <a:t>开源软件知识产权风险防控</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12" name="文本框 11">
            <a:extLst>
              <a:ext uri="{FF2B5EF4-FFF2-40B4-BE49-F238E27FC236}">
                <a16:creationId xmlns:a16="http://schemas.microsoft.com/office/drawing/2014/main" id="{5FC32F92-8F2C-4F10-9308-E85688175AB8}"/>
              </a:ext>
            </a:extLst>
          </p:cNvPr>
          <p:cNvSpPr txBox="1"/>
          <p:nvPr/>
        </p:nvSpPr>
        <p:spPr>
          <a:xfrm>
            <a:off x="515380" y="1714034"/>
            <a:ext cx="11161240" cy="3546612"/>
          </a:xfrm>
          <a:prstGeom prst="rect">
            <a:avLst/>
          </a:prstGeom>
          <a:noFill/>
        </p:spPr>
        <p:txBody>
          <a:bodyPr wrap="square" rtlCol="0">
            <a:spAutoFit/>
          </a:bodyPr>
          <a:lstStyle/>
          <a:p>
            <a:pPr>
              <a:lnSpc>
                <a:spcPct val="150000"/>
              </a:lnSpc>
            </a:pPr>
            <a:r>
              <a:rPr lang="zh-CN" altLang="en-US" sz="2000" dirty="0">
                <a:solidFill>
                  <a:srgbClr val="000000"/>
                </a:solidFill>
                <a:latin typeface="微软雅黑" panose="020B0503020204020204" pitchFamily="34" charset="-122"/>
                <a:ea typeface="微软雅黑" panose="020B0503020204020204" pitchFamily="34" charset="-122"/>
              </a:rPr>
              <a:t>开源软件与人工智能的深度融合，是全球人工智能产业呈现加速发展态势的重要驱动因素。</a:t>
            </a:r>
          </a:p>
          <a:p>
            <a:pPr>
              <a:lnSpc>
                <a:spcPct val="150000"/>
              </a:lnSpc>
            </a:pPr>
            <a:r>
              <a:rPr lang="zh-CN" altLang="en-US" sz="2000" dirty="0">
                <a:solidFill>
                  <a:srgbClr val="000000"/>
                </a:solidFill>
                <a:latin typeface="微软雅黑" panose="020B0503020204020204" pitchFamily="34" charset="-122"/>
                <a:ea typeface="微软雅黑" panose="020B0503020204020204" pitchFamily="34" charset="-122"/>
              </a:rPr>
              <a:t>尽管开源软件在设计理念上体现开放、自由和共享的精神，但其并不是完全免费的软件，</a:t>
            </a:r>
            <a:r>
              <a:rPr lang="zh-CN" altLang="en-US" sz="2400" dirty="0">
                <a:solidFill>
                  <a:srgbClr val="C00000"/>
                </a:solidFill>
                <a:latin typeface="微软雅黑" panose="020B0503020204020204" pitchFamily="34" charset="-122"/>
                <a:ea typeface="微软雅黑" panose="020B0503020204020204" pitchFamily="34" charset="-122"/>
              </a:rPr>
              <a:t>仍享有著作权、专利、商标、商业秘密的法律保护</a:t>
            </a:r>
            <a:r>
              <a:rPr lang="zh-CN" altLang="en-US" sz="2000" dirty="0">
                <a:solidFill>
                  <a:srgbClr val="000000"/>
                </a:solidFill>
                <a:latin typeface="微软雅黑" panose="020B0503020204020204" pitchFamily="34" charset="-122"/>
                <a:ea typeface="微软雅黑" panose="020B0503020204020204" pitchFamily="34" charset="-122"/>
              </a:rPr>
              <a:t>；</a:t>
            </a:r>
            <a:endParaRPr lang="en-US" altLang="zh-CN" sz="20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000000"/>
                </a:solidFill>
                <a:latin typeface="微软雅黑" panose="020B0503020204020204" pitchFamily="34" charset="-122"/>
                <a:ea typeface="微软雅黑" panose="020B0503020204020204" pitchFamily="34" charset="-122"/>
              </a:rPr>
              <a:t>开源软件的开发、运用与维护，往往涉及到众多不同主体，关系到不同知识产权法律问题以及许可证的履行义务问题。</a:t>
            </a:r>
          </a:p>
          <a:p>
            <a:pPr>
              <a:lnSpc>
                <a:spcPct val="150000"/>
              </a:lnSpc>
            </a:pPr>
            <a:r>
              <a:rPr lang="zh-CN" altLang="en-US" sz="2400" dirty="0">
                <a:solidFill>
                  <a:srgbClr val="C00000"/>
                </a:solidFill>
                <a:latin typeface="微软雅黑" panose="020B0503020204020204" pitchFamily="34" charset="-122"/>
                <a:ea typeface="微软雅黑" panose="020B0503020204020204" pitchFamily="34" charset="-122"/>
              </a:rPr>
              <a:t>如何合法合规地应用开源软件？如何有效地进行知识产权风险防控？</a:t>
            </a:r>
            <a:endParaRPr lang="en-US" altLang="zh-CN" sz="2400" dirty="0">
              <a:solidFill>
                <a:srgbClr val="C00000"/>
              </a:solidFill>
              <a:latin typeface="微软雅黑" panose="020B0503020204020204" pitchFamily="34" charset="-122"/>
              <a:ea typeface="微软雅黑" panose="020B0503020204020204" pitchFamily="34" charset="-122"/>
            </a:endParaRPr>
          </a:p>
          <a:p>
            <a:pPr algn="r">
              <a:lnSpc>
                <a:spcPct val="150000"/>
              </a:lnSpc>
            </a:pP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中国人工智能开源软件发展白皮书</a:t>
            </a:r>
            <a:r>
              <a:rPr lang="en-US" altLang="zh-CN" sz="2000" dirty="0">
                <a:solidFill>
                  <a:srgbClr val="000000"/>
                </a:solidFill>
                <a:latin typeface="微软雅黑" panose="020B0503020204020204" pitchFamily="34" charset="-122"/>
                <a:ea typeface="微软雅黑" panose="020B0503020204020204" pitchFamily="34" charset="-122"/>
              </a:rPr>
              <a:t>2018》</a:t>
            </a:r>
            <a:endParaRPr lang="zh-CN" altLang="en-US" sz="20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98890545"/>
      </p:ext>
    </p:extLst>
  </p:cSld>
  <p:clrMapOvr>
    <a:masterClrMapping/>
  </p:clrMapOvr>
  <p:transition>
    <p:strips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43</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人工智能领域知识产权风险防控</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0" name="文本框 9">
            <a:extLst>
              <a:ext uri="{FF2B5EF4-FFF2-40B4-BE49-F238E27FC236}">
                <a16:creationId xmlns:a16="http://schemas.microsoft.com/office/drawing/2014/main" id="{74014BBF-EBA9-46DD-8D46-F33A24BD5DF9}"/>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微软雅黑" panose="020B0503020204020204" pitchFamily="34" charset="-122"/>
                <a:ea typeface="微软雅黑" panose="020B0503020204020204" pitchFamily="34" charset="-122"/>
              </a:rPr>
              <a:t>开源软件知识产权风险防控</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12" name="文本框 11">
            <a:extLst>
              <a:ext uri="{FF2B5EF4-FFF2-40B4-BE49-F238E27FC236}">
                <a16:creationId xmlns:a16="http://schemas.microsoft.com/office/drawing/2014/main" id="{5FC32F92-8F2C-4F10-9308-E85688175AB8}"/>
              </a:ext>
            </a:extLst>
          </p:cNvPr>
          <p:cNvSpPr txBox="1"/>
          <p:nvPr/>
        </p:nvSpPr>
        <p:spPr>
          <a:xfrm>
            <a:off x="515380" y="1996483"/>
            <a:ext cx="11161240" cy="2981714"/>
          </a:xfrm>
          <a:prstGeom prst="rect">
            <a:avLst/>
          </a:prstGeom>
          <a:noFill/>
        </p:spPr>
        <p:txBody>
          <a:bodyPr wrap="square" rtlCol="0">
            <a:spAutoFit/>
          </a:bodyPr>
          <a:lstStyle/>
          <a:p>
            <a:pPr>
              <a:lnSpc>
                <a:spcPct val="150000"/>
              </a:lnSpc>
            </a:pPr>
            <a:r>
              <a:rPr lang="zh-CN" altLang="en-US" sz="2400" dirty="0">
                <a:solidFill>
                  <a:srgbClr val="C00000"/>
                </a:solidFill>
                <a:latin typeface="微软雅黑" panose="020B0503020204020204" pitchFamily="34" charset="-122"/>
                <a:ea typeface="微软雅黑" panose="020B0503020204020204" pitchFamily="34" charset="-122"/>
              </a:rPr>
              <a:t>开源许可协议</a:t>
            </a:r>
            <a:r>
              <a:rPr lang="en-US" altLang="zh-CN" sz="2400" dirty="0">
                <a:solidFill>
                  <a:srgbClr val="C00000"/>
                </a:solidFill>
                <a:latin typeface="微软雅黑" panose="020B0503020204020204" pitchFamily="34" charset="-122"/>
                <a:ea typeface="微软雅黑" panose="020B0503020204020204" pitchFamily="34" charset="-122"/>
              </a:rPr>
              <a:t>——</a:t>
            </a:r>
            <a:r>
              <a:rPr lang="zh-CN" altLang="en-US" sz="2400" dirty="0">
                <a:solidFill>
                  <a:srgbClr val="C00000"/>
                </a:solidFill>
                <a:latin typeface="微软雅黑" panose="020B0503020204020204" pitchFamily="34" charset="-122"/>
                <a:ea typeface="微软雅黑" panose="020B0503020204020204" pitchFamily="34" charset="-122"/>
              </a:rPr>
              <a:t>以</a:t>
            </a:r>
            <a:r>
              <a:rPr lang="en-US" altLang="zh-CN" sz="2400" dirty="0">
                <a:solidFill>
                  <a:srgbClr val="C00000"/>
                </a:solidFill>
                <a:latin typeface="微软雅黑" panose="020B0503020204020204" pitchFamily="34" charset="-122"/>
                <a:ea typeface="微软雅黑" panose="020B0503020204020204" pitchFamily="34" charset="-122"/>
              </a:rPr>
              <a:t>GPL</a:t>
            </a:r>
            <a:r>
              <a:rPr lang="zh-CN" altLang="en-US" sz="2400" dirty="0">
                <a:solidFill>
                  <a:srgbClr val="C00000"/>
                </a:solidFill>
                <a:latin typeface="微软雅黑" panose="020B0503020204020204" pitchFamily="34" charset="-122"/>
                <a:ea typeface="微软雅黑" panose="020B0503020204020204" pitchFamily="34" charset="-122"/>
              </a:rPr>
              <a:t>为例：</a:t>
            </a:r>
            <a:endParaRPr lang="en-US" altLang="zh-CN" sz="2400" dirty="0">
              <a:solidFill>
                <a:srgbClr val="C0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p"/>
            </a:pPr>
            <a:r>
              <a:rPr lang="en-US" altLang="zh-CN" sz="2000" dirty="0">
                <a:solidFill>
                  <a:srgbClr val="000000"/>
                </a:solidFill>
                <a:latin typeface="微软雅黑" panose="020B0503020204020204" pitchFamily="34" charset="-122"/>
                <a:ea typeface="微软雅黑" panose="020B0503020204020204" pitchFamily="34" charset="-122"/>
              </a:rPr>
              <a:t>GPL </a:t>
            </a:r>
            <a:r>
              <a:rPr lang="zh-CN" altLang="en-US" sz="2000" dirty="0">
                <a:solidFill>
                  <a:srgbClr val="000000"/>
                </a:solidFill>
                <a:latin typeface="微软雅黑" panose="020B0503020204020204" pitchFamily="34" charset="-122"/>
                <a:ea typeface="微软雅黑" panose="020B0503020204020204" pitchFamily="34" charset="-122"/>
              </a:rPr>
              <a:t>类开源许可证允许开源软件和衍生软件用于商业用途、发行、修改</a:t>
            </a:r>
            <a:endParaRPr lang="en-US" altLang="zh-CN" sz="2000" dirty="0">
              <a:solidFill>
                <a:srgbClr val="00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p"/>
            </a:pPr>
            <a:r>
              <a:rPr lang="zh-CN" altLang="en-US" sz="2000" dirty="0">
                <a:solidFill>
                  <a:srgbClr val="000000"/>
                </a:solidFill>
                <a:latin typeface="微软雅黑" panose="020B0503020204020204" pitchFamily="34" charset="-122"/>
                <a:ea typeface="微软雅黑" panose="020B0503020204020204" pitchFamily="34" charset="-122"/>
              </a:rPr>
              <a:t>开源软件的使用者在发布软件时必须提供源代码</a:t>
            </a:r>
            <a:endParaRPr lang="en-US" altLang="zh-CN" sz="2000" dirty="0">
              <a:solidFill>
                <a:srgbClr val="00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p"/>
            </a:pPr>
            <a:r>
              <a:rPr lang="zh-CN" altLang="en-US" sz="2000" dirty="0">
                <a:solidFill>
                  <a:srgbClr val="000000"/>
                </a:solidFill>
                <a:latin typeface="微软雅黑" panose="020B0503020204020204" pitchFamily="34" charset="-122"/>
                <a:ea typeface="微软雅黑" panose="020B0503020204020204" pitchFamily="34" charset="-122"/>
              </a:rPr>
              <a:t>对代码修改部分需要进行声明</a:t>
            </a:r>
            <a:endParaRPr lang="en-US" altLang="zh-CN" sz="2000" dirty="0">
              <a:solidFill>
                <a:srgbClr val="00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p"/>
            </a:pPr>
            <a:r>
              <a:rPr lang="zh-CN" altLang="en-US" sz="2000" dirty="0">
                <a:solidFill>
                  <a:srgbClr val="000000"/>
                </a:solidFill>
                <a:latin typeface="微软雅黑" panose="020B0503020204020204" pitchFamily="34" charset="-122"/>
                <a:ea typeface="微软雅黑" panose="020B0503020204020204" pitchFamily="34" charset="-122"/>
              </a:rPr>
              <a:t>修改后的软件必须按照相同的协议发布</a:t>
            </a:r>
            <a:endParaRPr lang="en-US" altLang="zh-CN" sz="20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sz="2400" dirty="0">
                <a:solidFill>
                  <a:srgbClr val="C00000"/>
                </a:solidFill>
                <a:latin typeface="微软雅黑" panose="020B0503020204020204" pitchFamily="34" charset="-122"/>
                <a:ea typeface="微软雅黑" panose="020B0503020204020204" pitchFamily="34" charset="-122"/>
              </a:rPr>
              <a:t>——</a:t>
            </a:r>
            <a:r>
              <a:rPr lang="zh-CN" altLang="en-US" sz="2400" dirty="0">
                <a:solidFill>
                  <a:srgbClr val="C00000"/>
                </a:solidFill>
                <a:latin typeface="微软雅黑" panose="020B0503020204020204" pitchFamily="34" charset="-122"/>
                <a:ea typeface="微软雅黑" panose="020B0503020204020204" pitchFamily="34" charset="-122"/>
              </a:rPr>
              <a:t>开源的四要素：公开、使用、修改、分发</a:t>
            </a:r>
          </a:p>
        </p:txBody>
      </p:sp>
    </p:spTree>
    <p:extLst>
      <p:ext uri="{BB962C8B-B14F-4D97-AF65-F5344CB8AC3E}">
        <p14:creationId xmlns:p14="http://schemas.microsoft.com/office/powerpoint/2010/main" val="729836697"/>
      </p:ext>
    </p:extLst>
  </p:cSld>
  <p:clrMapOvr>
    <a:masterClrMapping/>
  </p:clrMapOvr>
  <p:transition>
    <p:strips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44</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人工智能领域知识产权风险防控</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0" name="文本框 9">
            <a:extLst>
              <a:ext uri="{FF2B5EF4-FFF2-40B4-BE49-F238E27FC236}">
                <a16:creationId xmlns:a16="http://schemas.microsoft.com/office/drawing/2014/main" id="{74014BBF-EBA9-46DD-8D46-F33A24BD5DF9}"/>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微软雅黑" panose="020B0503020204020204" pitchFamily="34" charset="-122"/>
                <a:ea typeface="微软雅黑" panose="020B0503020204020204" pitchFamily="34" charset="-122"/>
              </a:rPr>
              <a:t>开源软件知识产权风险防控</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13" name="文本框 12">
            <a:extLst>
              <a:ext uri="{FF2B5EF4-FFF2-40B4-BE49-F238E27FC236}">
                <a16:creationId xmlns:a16="http://schemas.microsoft.com/office/drawing/2014/main" id="{F4108055-15C9-4991-A3BE-FC695B11B2A5}"/>
              </a:ext>
            </a:extLst>
          </p:cNvPr>
          <p:cNvSpPr txBox="1"/>
          <p:nvPr/>
        </p:nvSpPr>
        <p:spPr>
          <a:xfrm>
            <a:off x="515380" y="587433"/>
            <a:ext cx="11161240" cy="5721887"/>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2000" dirty="0">
                <a:solidFill>
                  <a:srgbClr val="C00000"/>
                </a:solidFill>
                <a:latin typeface="微软雅黑" panose="020B0503020204020204" pitchFamily="34" charset="-122"/>
                <a:ea typeface="微软雅黑" panose="020B0503020204020204" pitchFamily="34" charset="-122"/>
              </a:rPr>
              <a:t>使用开源软件可能破坏核心专利布局，导致核心专利的强制许可和无法维权的问题</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人工智能产业链参与者在进行针对软件产品的专利布局时，一般会布局一部分核心专利，这些核心专利既是进攻违法侵权者的“矛”，也是守护核心竞争力的“盾”。但是，如果核心专利涉及的代码使用了开源软件，且涉及的开源许可证是规定有</a:t>
            </a:r>
            <a:r>
              <a:rPr lang="zh-CN" altLang="en-US" sz="2000" dirty="0">
                <a:solidFill>
                  <a:srgbClr val="C00000"/>
                </a:solidFill>
                <a:latin typeface="微软雅黑" panose="020B0503020204020204" pitchFamily="34" charset="-122"/>
                <a:ea typeface="微软雅黑" panose="020B0503020204020204" pitchFamily="34" charset="-122"/>
              </a:rPr>
              <a:t>专利强制许可条款</a:t>
            </a:r>
            <a:r>
              <a:rPr lang="zh-CN" altLang="en-US" dirty="0">
                <a:solidFill>
                  <a:srgbClr val="000000"/>
                </a:solidFill>
                <a:latin typeface="微软雅黑" panose="020B0503020204020204" pitchFamily="34" charset="-122"/>
                <a:ea typeface="微软雅黑" panose="020B0503020204020204" pitchFamily="34" charset="-122"/>
              </a:rPr>
              <a:t>和</a:t>
            </a:r>
            <a:r>
              <a:rPr lang="zh-CN" altLang="en-US" sz="2000" dirty="0">
                <a:solidFill>
                  <a:srgbClr val="C00000"/>
                </a:solidFill>
                <a:latin typeface="微软雅黑" panose="020B0503020204020204" pitchFamily="34" charset="-122"/>
                <a:ea typeface="微软雅黑" panose="020B0503020204020204" pitchFamily="34" charset="-122"/>
              </a:rPr>
              <a:t>专利诉讼反制条款</a:t>
            </a:r>
            <a:r>
              <a:rPr lang="zh-CN" altLang="en-US" dirty="0">
                <a:solidFill>
                  <a:srgbClr val="000000"/>
                </a:solidFill>
                <a:latin typeface="微软雅黑" panose="020B0503020204020204" pitchFamily="34" charset="-122"/>
                <a:ea typeface="微软雅黑" panose="020B0503020204020204" pitchFamily="34" charset="-122"/>
              </a:rPr>
              <a:t>的许可证，将可能导致核心专利对外许可和维权时产生问题。</a:t>
            </a:r>
            <a:endParaRPr lang="en-US" altLang="zh-CN" dirty="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2000" dirty="0">
                <a:solidFill>
                  <a:srgbClr val="C00000"/>
                </a:solidFill>
                <a:latin typeface="微软雅黑" panose="020B0503020204020204" pitchFamily="34" charset="-122"/>
                <a:ea typeface="微软雅黑" panose="020B0503020204020204" pitchFamily="34" charset="-122"/>
              </a:rPr>
              <a:t>即使有专利许可条款，出现其他方作为专利权人提起专利诉讼的可能性</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作为开源软件的使用者，如果开源软件本身就实施了侵犯没有参与到开源的其他方专利权的技术方案，</a:t>
            </a:r>
            <a:r>
              <a:rPr lang="zh-CN" altLang="en-US" sz="2000" dirty="0">
                <a:solidFill>
                  <a:srgbClr val="C00000"/>
                </a:solidFill>
                <a:latin typeface="微软雅黑" panose="020B0503020204020204" pitchFamily="34" charset="-122"/>
                <a:ea typeface="微软雅黑" panose="020B0503020204020204" pitchFamily="34" charset="-122"/>
              </a:rPr>
              <a:t>仍然存在着使用者侵犯该方的专利权的可能性</a:t>
            </a:r>
            <a:r>
              <a:rPr lang="zh-CN" altLang="en-US" dirty="0">
                <a:solidFill>
                  <a:srgbClr val="000000"/>
                </a:solidFill>
                <a:latin typeface="微软雅黑" panose="020B0503020204020204" pitchFamily="34" charset="-122"/>
                <a:ea typeface="微软雅黑" panose="020B0503020204020204" pitchFamily="34" charset="-122"/>
              </a:rPr>
              <a:t>，此种情况下，开源软件的使用者要自行承担全部责任，无法向开源软件的发布者或贡献者主张赔偿。</a:t>
            </a:r>
            <a:endParaRPr lang="en-US" altLang="zh-CN"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例如：</a:t>
            </a:r>
            <a:r>
              <a:rPr lang="en-US" altLang="zh-CN" dirty="0">
                <a:solidFill>
                  <a:srgbClr val="000000"/>
                </a:solidFill>
                <a:latin typeface="微软雅黑" panose="020B0503020204020204" pitchFamily="34" charset="-122"/>
                <a:ea typeface="微软雅黑" panose="020B0503020204020204" pitchFamily="34" charset="-122"/>
              </a:rPr>
              <a:t>GPL</a:t>
            </a:r>
            <a:r>
              <a:rPr lang="zh-CN" altLang="en-US" dirty="0">
                <a:solidFill>
                  <a:srgbClr val="000000"/>
                </a:solidFill>
                <a:latin typeface="微软雅黑" panose="020B0503020204020204" pitchFamily="34" charset="-122"/>
                <a:ea typeface="微软雅黑" panose="020B0503020204020204" pitchFamily="34" charset="-122"/>
              </a:rPr>
              <a:t>无权约束不参与</a:t>
            </a:r>
            <a:r>
              <a:rPr lang="en-US" altLang="zh-CN" dirty="0">
                <a:solidFill>
                  <a:srgbClr val="000000"/>
                </a:solidFill>
                <a:latin typeface="微软雅黑" panose="020B0503020204020204" pitchFamily="34" charset="-122"/>
                <a:ea typeface="微软雅黑" panose="020B0503020204020204" pitchFamily="34" charset="-122"/>
              </a:rPr>
              <a:t>GPL</a:t>
            </a:r>
            <a:r>
              <a:rPr lang="zh-CN" altLang="en-US" dirty="0">
                <a:solidFill>
                  <a:srgbClr val="000000"/>
                </a:solidFill>
                <a:latin typeface="微软雅黑" panose="020B0503020204020204" pitchFamily="34" charset="-122"/>
                <a:ea typeface="微软雅黑" panose="020B0503020204020204" pitchFamily="34" charset="-122"/>
              </a:rPr>
              <a:t>的第三人，使用不受许可证约束的他人专利的</a:t>
            </a:r>
            <a:endParaRPr lang="en-US" altLang="zh-CN" dirty="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2000" dirty="0">
                <a:solidFill>
                  <a:srgbClr val="C00000"/>
                </a:solidFill>
                <a:latin typeface="微软雅黑" panose="020B0503020204020204" pitchFamily="34" charset="-122"/>
                <a:ea typeface="微软雅黑" panose="020B0503020204020204" pitchFamily="34" charset="-122"/>
              </a:rPr>
              <a:t>专利申请可能带来的风险问题</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自由软件的再发布者以个人名义将自由软件中的某项技术申请并获得专利的行为，比如：</a:t>
            </a:r>
            <a:r>
              <a:rPr lang="en-US" altLang="zh-CN" dirty="0">
                <a:solidFill>
                  <a:srgbClr val="000000"/>
                </a:solidFill>
                <a:latin typeface="微软雅黑" panose="020B0503020204020204" pitchFamily="34" charset="-122"/>
                <a:ea typeface="微软雅黑" panose="020B0503020204020204" pitchFamily="34" charset="-122"/>
              </a:rPr>
              <a:t>GPL </a:t>
            </a:r>
            <a:r>
              <a:rPr lang="zh-CN" altLang="en-US" dirty="0">
                <a:solidFill>
                  <a:srgbClr val="000000"/>
                </a:solidFill>
                <a:latin typeface="微软雅黑" panose="020B0503020204020204" pitchFamily="34" charset="-122"/>
                <a:ea typeface="微软雅黑" panose="020B0503020204020204" pitchFamily="34" charset="-122"/>
              </a:rPr>
              <a:t>许可协议中明确规定：要么申请到专利后允许任何人使用，要么不准许申请专利</a:t>
            </a:r>
          </a:p>
        </p:txBody>
      </p:sp>
    </p:spTree>
    <p:extLst>
      <p:ext uri="{BB962C8B-B14F-4D97-AF65-F5344CB8AC3E}">
        <p14:creationId xmlns:p14="http://schemas.microsoft.com/office/powerpoint/2010/main" val="1946824833"/>
      </p:ext>
    </p:extLst>
  </p:cSld>
  <p:clrMapOvr>
    <a:masterClrMapping/>
  </p:clrMapOvr>
  <p:transition>
    <p:strips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45</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人工智能领域知识产权风险防控</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2" name="文本框 11">
            <a:extLst>
              <a:ext uri="{FF2B5EF4-FFF2-40B4-BE49-F238E27FC236}">
                <a16:creationId xmlns:a16="http://schemas.microsoft.com/office/drawing/2014/main" id="{186EEDD2-CE15-4313-931E-155C85F9D0DD}"/>
              </a:ext>
            </a:extLst>
          </p:cNvPr>
          <p:cNvSpPr txBox="1"/>
          <p:nvPr/>
        </p:nvSpPr>
        <p:spPr>
          <a:xfrm>
            <a:off x="515380" y="1465472"/>
            <a:ext cx="11161240" cy="3915944"/>
          </a:xfrm>
          <a:prstGeom prst="rect">
            <a:avLst/>
          </a:prstGeom>
          <a:noFill/>
        </p:spPr>
        <p:txBody>
          <a:bodyPr wrap="square" rtlCol="0">
            <a:spAutoFit/>
          </a:bodyPr>
          <a:lstStyle/>
          <a:p>
            <a:pPr>
              <a:lnSpc>
                <a:spcPct val="150000"/>
              </a:lnSpc>
            </a:pPr>
            <a:r>
              <a:rPr lang="zh-CN" altLang="en-US" sz="2000" dirty="0">
                <a:solidFill>
                  <a:srgbClr val="000000"/>
                </a:solidFill>
                <a:latin typeface="微软雅黑" panose="020B0503020204020204" pitchFamily="34" charset="-122"/>
                <a:ea typeface="微软雅黑" panose="020B0503020204020204" pitchFamily="34" charset="-122"/>
              </a:rPr>
              <a:t>如果使用的开源软件“传染”到了开源软件使用者自主研发的受到商业秘密管理和保护的技术信息，将导致：</a:t>
            </a:r>
            <a:endParaRPr lang="en-US" altLang="zh-CN" sz="20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000000"/>
                </a:solidFill>
                <a:latin typeface="微软雅黑" panose="020B0503020204020204" pitchFamily="34" charset="-122"/>
                <a:ea typeface="微软雅黑" panose="020B0503020204020204" pitchFamily="34" charset="-122"/>
              </a:rPr>
              <a:t>如果开源，将丧失商业秘密；</a:t>
            </a:r>
            <a:endParaRPr lang="en-US" altLang="zh-CN" sz="20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000000"/>
                </a:solidFill>
                <a:latin typeface="微软雅黑" panose="020B0503020204020204" pitchFamily="34" charset="-122"/>
                <a:ea typeface="微软雅黑" panose="020B0503020204020204" pitchFamily="34" charset="-122"/>
              </a:rPr>
              <a:t>如果不开源，将导致由于没有履行开源许可证义务而不能获得开源软件许可。</a:t>
            </a:r>
            <a:endParaRPr lang="en-US" altLang="zh-CN" sz="20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400" dirty="0">
                <a:solidFill>
                  <a:srgbClr val="C00000"/>
                </a:solidFill>
                <a:latin typeface="微软雅黑" panose="020B0503020204020204" pitchFamily="34" charset="-122"/>
                <a:ea typeface="微软雅黑" panose="020B0503020204020204" pitchFamily="34" charset="-122"/>
              </a:rPr>
              <a:t>商业秘密强制披露风险</a:t>
            </a:r>
            <a:endParaRPr lang="en-US" altLang="zh-CN" sz="24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C00000"/>
                </a:solidFill>
                <a:latin typeface="微软雅黑" panose="020B0503020204020204" pitchFamily="34" charset="-122"/>
                <a:ea typeface="微软雅黑" panose="020B0503020204020204" pitchFamily="34" charset="-122"/>
              </a:rPr>
              <a:t>“强传染”许可证要求</a:t>
            </a:r>
            <a:r>
              <a:rPr lang="zh-CN" altLang="en-US" sz="2000" dirty="0">
                <a:solidFill>
                  <a:srgbClr val="000000"/>
                </a:solidFill>
                <a:latin typeface="微软雅黑" panose="020B0503020204020204" pitchFamily="34" charset="-122"/>
                <a:ea typeface="微软雅黑" panose="020B0503020204020204" pitchFamily="34" charset="-122"/>
              </a:rPr>
              <a:t>：一旦自主研发部分的源代码被“传染”，就要按照“强传染”许可证的规定，对所有的被“传染”的代码进行开源，哪怕来自于“强传染”许可证下的开源软件仅占整个产品非常小的一部分。</a:t>
            </a:r>
          </a:p>
        </p:txBody>
      </p:sp>
      <p:sp>
        <p:nvSpPr>
          <p:cNvPr id="13" name="文本框 12">
            <a:extLst>
              <a:ext uri="{FF2B5EF4-FFF2-40B4-BE49-F238E27FC236}">
                <a16:creationId xmlns:a16="http://schemas.microsoft.com/office/drawing/2014/main" id="{68ECDF16-1C6D-46F8-ADA6-EF21D95EF3D9}"/>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微软雅黑" panose="020B0503020204020204" pitchFamily="34" charset="-122"/>
                <a:ea typeface="微软雅黑" panose="020B0503020204020204" pitchFamily="34" charset="-122"/>
              </a:rPr>
              <a:t>开源软件知识产权风险防控</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1346142980"/>
      </p:ext>
    </p:extLst>
  </p:cSld>
  <p:clrMapOvr>
    <a:masterClrMapping/>
  </p:clrMapOvr>
  <p:transition>
    <p:strips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46</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人工智能领域知识产权风险防控</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2" name="文本框 11">
            <a:extLst>
              <a:ext uri="{FF2B5EF4-FFF2-40B4-BE49-F238E27FC236}">
                <a16:creationId xmlns:a16="http://schemas.microsoft.com/office/drawing/2014/main" id="{2EF50E59-FD00-405F-BFBB-986FD1331AB5}"/>
              </a:ext>
            </a:extLst>
          </p:cNvPr>
          <p:cNvSpPr txBox="1"/>
          <p:nvPr/>
        </p:nvSpPr>
        <p:spPr>
          <a:xfrm>
            <a:off x="515380" y="1283637"/>
            <a:ext cx="11161240" cy="4290726"/>
          </a:xfrm>
          <a:prstGeom prst="rect">
            <a:avLst/>
          </a:prstGeom>
          <a:noFill/>
        </p:spPr>
        <p:txBody>
          <a:bodyPr wrap="square" rtlCol="0">
            <a:spAutoFit/>
          </a:bodyPr>
          <a:lstStyle/>
          <a:p>
            <a:pPr>
              <a:lnSpc>
                <a:spcPct val="150000"/>
              </a:lnSpc>
            </a:pPr>
            <a:r>
              <a:rPr lang="en-US" altLang="zh-CN" sz="2000" dirty="0">
                <a:solidFill>
                  <a:srgbClr val="C00000"/>
                </a:solidFill>
                <a:latin typeface="微软雅黑" panose="020B0503020204020204" pitchFamily="34" charset="-122"/>
                <a:ea typeface="微软雅黑" panose="020B0503020204020204" pitchFamily="34" charset="-122"/>
              </a:rPr>
              <a:t>RPI</a:t>
            </a:r>
            <a:r>
              <a:rPr lang="zh-CN" altLang="en-US" sz="2000" dirty="0">
                <a:solidFill>
                  <a:srgbClr val="C00000"/>
                </a:solidFill>
                <a:latin typeface="微软雅黑" panose="020B0503020204020204" pitchFamily="34" charset="-122"/>
                <a:ea typeface="微软雅黑" panose="020B0503020204020204" pitchFamily="34" charset="-122"/>
              </a:rPr>
              <a:t>与</a:t>
            </a:r>
            <a:r>
              <a:rPr lang="en-US" altLang="zh-CN" sz="2000" dirty="0">
                <a:solidFill>
                  <a:srgbClr val="C00000"/>
                </a:solidFill>
                <a:latin typeface="微软雅黑" panose="020B0503020204020204" pitchFamily="34" charset="-122"/>
                <a:ea typeface="微软雅黑" panose="020B0503020204020204" pitchFamily="34" charset="-122"/>
              </a:rPr>
              <a:t>GNOME</a:t>
            </a:r>
            <a:r>
              <a:rPr lang="zh-CN" altLang="en-US" sz="2000" dirty="0">
                <a:solidFill>
                  <a:srgbClr val="C00000"/>
                </a:solidFill>
                <a:latin typeface="微软雅黑" panose="020B0503020204020204" pitchFamily="34" charset="-122"/>
                <a:ea typeface="微软雅黑" panose="020B0503020204020204" pitchFamily="34" charset="-122"/>
              </a:rPr>
              <a:t>开源基金会的专利侵权纠纷</a:t>
            </a:r>
          </a:p>
          <a:p>
            <a:pPr>
              <a:lnSpc>
                <a:spcPct val="150000"/>
              </a:lnSpc>
            </a:pPr>
            <a:r>
              <a:rPr lang="en-US" altLang="zh-CN" dirty="0">
                <a:solidFill>
                  <a:srgbClr val="000000"/>
                </a:solidFill>
                <a:latin typeface="微软雅黑" panose="020B0503020204020204" pitchFamily="34" charset="-122"/>
                <a:ea typeface="微软雅黑" panose="020B0503020204020204" pitchFamily="34" charset="-122"/>
              </a:rPr>
              <a:t>2019 </a:t>
            </a:r>
            <a:r>
              <a:rPr lang="zh-CN" altLang="en-US" dirty="0">
                <a:solidFill>
                  <a:srgbClr val="000000"/>
                </a:solidFill>
                <a:latin typeface="微软雅黑" panose="020B0503020204020204" pitchFamily="34" charset="-122"/>
                <a:ea typeface="微软雅黑" panose="020B0503020204020204" pitchFamily="34" charset="-122"/>
              </a:rPr>
              <a:t>年</a:t>
            </a:r>
            <a:r>
              <a:rPr lang="en-US" altLang="zh-CN" dirty="0">
                <a:solidFill>
                  <a:srgbClr val="000000"/>
                </a:solidFill>
                <a:latin typeface="微软雅黑" panose="020B0503020204020204" pitchFamily="34" charset="-122"/>
                <a:ea typeface="微软雅黑" panose="020B0503020204020204" pitchFamily="34" charset="-122"/>
              </a:rPr>
              <a:t>8 </a:t>
            </a:r>
            <a:r>
              <a:rPr lang="zh-CN" altLang="en-US" dirty="0">
                <a:solidFill>
                  <a:srgbClr val="000000"/>
                </a:solidFill>
                <a:latin typeface="微软雅黑" panose="020B0503020204020204" pitchFamily="34" charset="-122"/>
                <a:ea typeface="微软雅黑" panose="020B0503020204020204" pitchFamily="34" charset="-122"/>
              </a:rPr>
              <a:t>月</a:t>
            </a:r>
            <a:r>
              <a:rPr lang="en-US" altLang="zh-CN" dirty="0">
                <a:solidFill>
                  <a:srgbClr val="000000"/>
                </a:solidFill>
                <a:latin typeface="微软雅黑" panose="020B0503020204020204" pitchFamily="34" charset="-122"/>
                <a:ea typeface="微软雅黑" panose="020B0503020204020204" pitchFamily="34" charset="-122"/>
              </a:rPr>
              <a:t>28 </a:t>
            </a:r>
            <a:r>
              <a:rPr lang="zh-CN" altLang="en-US" dirty="0">
                <a:solidFill>
                  <a:srgbClr val="000000"/>
                </a:solidFill>
                <a:latin typeface="微软雅黑" panose="020B0503020204020204" pitchFamily="34" charset="-122"/>
                <a:ea typeface="微软雅黑" panose="020B0503020204020204" pitchFamily="34" charset="-122"/>
              </a:rPr>
              <a:t>日，</a:t>
            </a:r>
            <a:r>
              <a:rPr lang="en-US" altLang="zh-CN" dirty="0">
                <a:solidFill>
                  <a:srgbClr val="000000"/>
                </a:solidFill>
                <a:latin typeface="微软雅黑" panose="020B0503020204020204" pitchFamily="34" charset="-122"/>
                <a:ea typeface="微软雅黑" panose="020B0503020204020204" pitchFamily="34" charset="-122"/>
              </a:rPr>
              <a:t>Rothschild Patent Imaging</a:t>
            </a:r>
            <a:r>
              <a:rPr lang="zh-CN" altLang="en-US" dirty="0">
                <a:solidFill>
                  <a:srgbClr val="000000"/>
                </a:solidFill>
                <a:latin typeface="微软雅黑" panose="020B0503020204020204" pitchFamily="34" charset="-122"/>
                <a:ea typeface="微软雅黑" panose="020B0503020204020204" pitchFamily="34" charset="-122"/>
              </a:rPr>
              <a:t>（</a:t>
            </a:r>
            <a:r>
              <a:rPr lang="en-US" altLang="zh-CN" dirty="0">
                <a:solidFill>
                  <a:srgbClr val="000000"/>
                </a:solidFill>
                <a:latin typeface="微软雅黑" panose="020B0503020204020204" pitchFamily="34" charset="-122"/>
                <a:ea typeface="微软雅黑" panose="020B0503020204020204" pitchFamily="34" charset="-122"/>
              </a:rPr>
              <a:t>RPI</a:t>
            </a:r>
            <a:r>
              <a:rPr lang="zh-CN" altLang="en-US" dirty="0">
                <a:solidFill>
                  <a:srgbClr val="000000"/>
                </a:solidFill>
                <a:latin typeface="微软雅黑" panose="020B0503020204020204" pitchFamily="34" charset="-122"/>
                <a:ea typeface="微软雅黑" panose="020B0503020204020204" pitchFamily="34" charset="-122"/>
              </a:rPr>
              <a:t>）公司在美国</a:t>
            </a:r>
            <a:r>
              <a:rPr lang="en-US" altLang="zh-CN" dirty="0">
                <a:solidFill>
                  <a:srgbClr val="000000"/>
                </a:solidFill>
                <a:latin typeface="微软雅黑" panose="020B0503020204020204" pitchFamily="34" charset="-122"/>
                <a:ea typeface="微软雅黑" panose="020B0503020204020204" pitchFamily="34" charset="-122"/>
              </a:rPr>
              <a:t>District </a:t>
            </a:r>
            <a:r>
              <a:rPr lang="en-US" altLang="zh-CN" dirty="0" err="1">
                <a:solidFill>
                  <a:srgbClr val="000000"/>
                </a:solidFill>
                <a:latin typeface="微软雅黑" panose="020B0503020204020204" pitchFamily="34" charset="-122"/>
                <a:ea typeface="微软雅黑" panose="020B0503020204020204" pitchFamily="34" charset="-122"/>
              </a:rPr>
              <a:t>Court,N.D</a:t>
            </a:r>
            <a:r>
              <a:rPr lang="en-US" altLang="zh-CN" dirty="0">
                <a:solidFill>
                  <a:srgbClr val="000000"/>
                </a:solidFill>
                <a:latin typeface="微软雅黑" panose="020B0503020204020204" pitchFamily="34" charset="-122"/>
                <a:ea typeface="微软雅黑" panose="020B0503020204020204" pitchFamily="34" charset="-122"/>
              </a:rPr>
              <a:t>. California </a:t>
            </a:r>
            <a:r>
              <a:rPr lang="zh-CN" altLang="en-US" dirty="0">
                <a:solidFill>
                  <a:srgbClr val="000000"/>
                </a:solidFill>
                <a:latin typeface="微软雅黑" panose="020B0503020204020204" pitchFamily="34" charset="-122"/>
                <a:ea typeface="微软雅黑" panose="020B0503020204020204" pitchFamily="34" charset="-122"/>
              </a:rPr>
              <a:t>指控</a:t>
            </a:r>
            <a:r>
              <a:rPr lang="en-US" altLang="zh-CN" dirty="0">
                <a:solidFill>
                  <a:srgbClr val="000000"/>
                </a:solidFill>
                <a:latin typeface="微软雅黑" panose="020B0503020204020204" pitchFamily="34" charset="-122"/>
                <a:ea typeface="微软雅黑" panose="020B0503020204020204" pitchFamily="34" charset="-122"/>
              </a:rPr>
              <a:t>GNOME </a:t>
            </a:r>
            <a:r>
              <a:rPr lang="zh-CN" altLang="en-US" dirty="0">
                <a:solidFill>
                  <a:srgbClr val="000000"/>
                </a:solidFill>
                <a:latin typeface="微软雅黑" panose="020B0503020204020204" pitchFamily="34" charset="-122"/>
                <a:ea typeface="微软雅黑" panose="020B0503020204020204" pitchFamily="34" charset="-122"/>
              </a:rPr>
              <a:t>基金会侵犯了其“无线图像分发系统和方法专利”（</a:t>
            </a:r>
            <a:r>
              <a:rPr lang="en-US" altLang="zh-CN" sz="2000" dirty="0">
                <a:solidFill>
                  <a:srgbClr val="C00000"/>
                </a:solidFill>
                <a:latin typeface="微软雅黑" panose="020B0503020204020204" pitchFamily="34" charset="-122"/>
                <a:ea typeface="微软雅黑" panose="020B0503020204020204" pitchFamily="34" charset="-122"/>
              </a:rPr>
              <a:t>US9936086B2</a:t>
            </a:r>
            <a:r>
              <a:rPr lang="zh-CN" altLang="en-US" dirty="0">
                <a:solidFill>
                  <a:srgbClr val="000000"/>
                </a:solidFill>
                <a:latin typeface="微软雅黑" panose="020B0503020204020204" pitchFamily="34" charset="-122"/>
                <a:ea typeface="微软雅黑" panose="020B0503020204020204" pitchFamily="34" charset="-122"/>
              </a:rPr>
              <a:t>）</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涉案专利提出了一种用于分发数字摄影图像的系统和方法，主要涉及到使用网络摄像头等图像捕获设备，通过 </a:t>
            </a:r>
            <a:r>
              <a:rPr lang="en-US" altLang="zh-CN" dirty="0" err="1">
                <a:solidFill>
                  <a:srgbClr val="000000"/>
                </a:solidFill>
                <a:latin typeface="微软雅黑" panose="020B0503020204020204" pitchFamily="34" charset="-122"/>
                <a:ea typeface="微软雅黑" panose="020B0503020204020204" pitchFamily="34" charset="-122"/>
              </a:rPr>
              <a:t>WiFi</a:t>
            </a:r>
            <a:r>
              <a:rPr lang="en-US" altLang="zh-CN" dirty="0">
                <a:solidFill>
                  <a:srgbClr val="000000"/>
                </a:solidFill>
                <a:latin typeface="微软雅黑" panose="020B0503020204020204" pitchFamily="34" charset="-122"/>
                <a:ea typeface="微软雅黑" panose="020B0503020204020204" pitchFamily="34" charset="-122"/>
              </a:rPr>
              <a:t> </a:t>
            </a:r>
            <a:r>
              <a:rPr lang="zh-CN" altLang="en-US" dirty="0">
                <a:solidFill>
                  <a:srgbClr val="000000"/>
                </a:solidFill>
                <a:latin typeface="微软雅黑" panose="020B0503020204020204" pitchFamily="34" charset="-122"/>
                <a:ea typeface="微软雅黑" panose="020B0503020204020204" pitchFamily="34" charset="-122"/>
              </a:rPr>
              <a:t>与蓝牙等无线方式将图像与其它接收设备连接，并且可以选择时间与位置等选项传输。涉案侵权产品为</a:t>
            </a:r>
            <a:r>
              <a:rPr lang="en-US" altLang="zh-CN" dirty="0">
                <a:solidFill>
                  <a:srgbClr val="000000"/>
                </a:solidFill>
                <a:latin typeface="微软雅黑" panose="020B0503020204020204" pitchFamily="34" charset="-122"/>
                <a:ea typeface="微软雅黑" panose="020B0503020204020204" pitchFamily="34" charset="-122"/>
              </a:rPr>
              <a:t>GNOME </a:t>
            </a:r>
            <a:r>
              <a:rPr lang="zh-CN" altLang="en-US" dirty="0">
                <a:solidFill>
                  <a:srgbClr val="000000"/>
                </a:solidFill>
                <a:latin typeface="微软雅黑" panose="020B0503020204020204" pitchFamily="34" charset="-122"/>
                <a:ea typeface="微软雅黑" panose="020B0503020204020204" pitchFamily="34" charset="-122"/>
              </a:rPr>
              <a:t>的</a:t>
            </a:r>
            <a:r>
              <a:rPr lang="en-US" altLang="zh-CN" dirty="0">
                <a:solidFill>
                  <a:srgbClr val="000000"/>
                </a:solidFill>
                <a:latin typeface="微软雅黑" panose="020B0503020204020204" pitchFamily="34" charset="-122"/>
                <a:ea typeface="微软雅黑" panose="020B0503020204020204" pitchFamily="34" charset="-122"/>
              </a:rPr>
              <a:t>Shotwell </a:t>
            </a:r>
            <a:r>
              <a:rPr lang="zh-CN" altLang="en-US" dirty="0">
                <a:solidFill>
                  <a:srgbClr val="000000"/>
                </a:solidFill>
                <a:latin typeface="微软雅黑" panose="020B0503020204020204" pitchFamily="34" charset="-122"/>
                <a:ea typeface="微软雅黑" panose="020B0503020204020204" pitchFamily="34" charset="-122"/>
              </a:rPr>
              <a:t>软件，该软件是一款 </a:t>
            </a:r>
            <a:r>
              <a:rPr lang="en-US" altLang="zh-CN" dirty="0">
                <a:solidFill>
                  <a:srgbClr val="000000"/>
                </a:solidFill>
                <a:latin typeface="微软雅黑" panose="020B0503020204020204" pitchFamily="34" charset="-122"/>
                <a:ea typeface="微软雅黑" panose="020B0503020204020204" pitchFamily="34" charset="-122"/>
              </a:rPr>
              <a:t>Linux </a:t>
            </a:r>
            <a:r>
              <a:rPr lang="zh-CN" altLang="en-US" dirty="0">
                <a:solidFill>
                  <a:srgbClr val="000000"/>
                </a:solidFill>
                <a:latin typeface="微软雅黑" panose="020B0503020204020204" pitchFamily="34" charset="-122"/>
                <a:ea typeface="微软雅黑" panose="020B0503020204020204" pitchFamily="34" charset="-122"/>
              </a:rPr>
              <a:t>下的相片管理软件，适用于</a:t>
            </a:r>
            <a:r>
              <a:rPr lang="en-US" altLang="zh-CN" dirty="0">
                <a:solidFill>
                  <a:srgbClr val="000000"/>
                </a:solidFill>
                <a:latin typeface="微软雅黑" panose="020B0503020204020204" pitchFamily="34" charset="-122"/>
                <a:ea typeface="微软雅黑" panose="020B0503020204020204" pitchFamily="34" charset="-122"/>
              </a:rPr>
              <a:t>GNOME </a:t>
            </a:r>
            <a:r>
              <a:rPr lang="zh-CN" altLang="en-US" dirty="0">
                <a:solidFill>
                  <a:srgbClr val="000000"/>
                </a:solidFill>
                <a:latin typeface="微软雅黑" panose="020B0503020204020204" pitchFamily="34" charset="-122"/>
                <a:ea typeface="微软雅黑" panose="020B0503020204020204" pitchFamily="34" charset="-122"/>
              </a:rPr>
              <a:t>桌面环境，可以使用它从数码相机中导入相片，然后进行编辑并进行分享。</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从侵权比对情况来看，</a:t>
            </a:r>
            <a:r>
              <a:rPr lang="en-US" altLang="zh-CN" dirty="0">
                <a:solidFill>
                  <a:srgbClr val="000000"/>
                </a:solidFill>
                <a:latin typeface="微软雅黑" panose="020B0503020204020204" pitchFamily="34" charset="-122"/>
                <a:ea typeface="微软雅黑" panose="020B0503020204020204" pitchFamily="34" charset="-122"/>
              </a:rPr>
              <a:t>GNOME </a:t>
            </a:r>
            <a:r>
              <a:rPr lang="zh-CN" altLang="en-US" dirty="0">
                <a:solidFill>
                  <a:srgbClr val="000000"/>
                </a:solidFill>
                <a:latin typeface="微软雅黑" panose="020B0503020204020204" pitchFamily="34" charset="-122"/>
                <a:ea typeface="微软雅黑" panose="020B0503020204020204" pitchFamily="34" charset="-122"/>
              </a:rPr>
              <a:t>的</a:t>
            </a:r>
            <a:r>
              <a:rPr lang="en-US" altLang="zh-CN" dirty="0">
                <a:solidFill>
                  <a:srgbClr val="000000"/>
                </a:solidFill>
                <a:latin typeface="微软雅黑" panose="020B0503020204020204" pitchFamily="34" charset="-122"/>
                <a:ea typeface="微软雅黑" panose="020B0503020204020204" pitchFamily="34" charset="-122"/>
              </a:rPr>
              <a:t>Shotwell </a:t>
            </a:r>
            <a:r>
              <a:rPr lang="zh-CN" altLang="en-US" dirty="0">
                <a:solidFill>
                  <a:srgbClr val="000000"/>
                </a:solidFill>
                <a:latin typeface="微软雅黑" panose="020B0503020204020204" pitchFamily="34" charset="-122"/>
                <a:ea typeface="微软雅黑" panose="020B0503020204020204" pitchFamily="34" charset="-122"/>
              </a:rPr>
              <a:t>软件所具有的图片输入、图片组织和图片分享功能可能落入涉案专利权利要求</a:t>
            </a:r>
            <a:r>
              <a:rPr lang="en-US" altLang="zh-CN" dirty="0">
                <a:solidFill>
                  <a:srgbClr val="000000"/>
                </a:solidFill>
                <a:latin typeface="微软雅黑" panose="020B0503020204020204" pitchFamily="34" charset="-122"/>
                <a:ea typeface="微软雅黑" panose="020B0503020204020204" pitchFamily="34" charset="-122"/>
              </a:rPr>
              <a:t>4 </a:t>
            </a:r>
            <a:r>
              <a:rPr lang="zh-CN" altLang="en-US" dirty="0">
                <a:solidFill>
                  <a:srgbClr val="000000"/>
                </a:solidFill>
                <a:latin typeface="微软雅黑" panose="020B0503020204020204" pitchFamily="34" charset="-122"/>
                <a:ea typeface="微软雅黑" panose="020B0503020204020204" pitchFamily="34" charset="-122"/>
              </a:rPr>
              <a:t>的保护范围之内，有一定的侵权风险。</a:t>
            </a:r>
          </a:p>
          <a:p>
            <a:pPr>
              <a:lnSpc>
                <a:spcPct val="150000"/>
              </a:lnSpc>
            </a:pPr>
            <a:r>
              <a:rPr lang="zh-CN" altLang="en-US" dirty="0">
                <a:solidFill>
                  <a:srgbClr val="000000"/>
                </a:solidFill>
                <a:latin typeface="微软雅黑" panose="020B0503020204020204" pitchFamily="34" charset="-122"/>
                <a:ea typeface="微软雅黑" panose="020B0503020204020204" pitchFamily="34" charset="-122"/>
              </a:rPr>
              <a:t>最终，双方于</a:t>
            </a:r>
            <a:r>
              <a:rPr lang="en-US" altLang="zh-CN" dirty="0">
                <a:solidFill>
                  <a:srgbClr val="000000"/>
                </a:solidFill>
                <a:latin typeface="微软雅黑" panose="020B0503020204020204" pitchFamily="34" charset="-122"/>
                <a:ea typeface="微软雅黑" panose="020B0503020204020204" pitchFamily="34" charset="-122"/>
              </a:rPr>
              <a:t>2020 </a:t>
            </a:r>
            <a:r>
              <a:rPr lang="zh-CN" altLang="en-US" dirty="0">
                <a:solidFill>
                  <a:srgbClr val="000000"/>
                </a:solidFill>
                <a:latin typeface="微软雅黑" panose="020B0503020204020204" pitchFamily="34" charset="-122"/>
                <a:ea typeface="微软雅黑" panose="020B0503020204020204" pitchFamily="34" charset="-122"/>
              </a:rPr>
              <a:t>年</a:t>
            </a:r>
            <a:r>
              <a:rPr lang="en-US" altLang="zh-CN" dirty="0">
                <a:solidFill>
                  <a:srgbClr val="000000"/>
                </a:solidFill>
                <a:latin typeface="微软雅黑" panose="020B0503020204020204" pitchFamily="34" charset="-122"/>
                <a:ea typeface="微软雅黑" panose="020B0503020204020204" pitchFamily="34" charset="-122"/>
              </a:rPr>
              <a:t>5 </a:t>
            </a:r>
            <a:r>
              <a:rPr lang="zh-CN" altLang="en-US" dirty="0">
                <a:solidFill>
                  <a:srgbClr val="000000"/>
                </a:solidFill>
                <a:latin typeface="微软雅黑" panose="020B0503020204020204" pitchFamily="34" charset="-122"/>
                <a:ea typeface="微软雅黑" panose="020B0503020204020204" pitchFamily="34" charset="-122"/>
              </a:rPr>
              <a:t>月和解，</a:t>
            </a:r>
            <a:r>
              <a:rPr lang="en-US" altLang="zh-CN" dirty="0">
                <a:solidFill>
                  <a:srgbClr val="000000"/>
                </a:solidFill>
                <a:latin typeface="微软雅黑" panose="020B0503020204020204" pitchFamily="34" charset="-122"/>
                <a:ea typeface="微软雅黑" panose="020B0503020204020204" pitchFamily="34" charset="-122"/>
              </a:rPr>
              <a:t>GNOME </a:t>
            </a:r>
            <a:r>
              <a:rPr lang="zh-CN" altLang="en-US" dirty="0">
                <a:solidFill>
                  <a:srgbClr val="000000"/>
                </a:solidFill>
                <a:latin typeface="微软雅黑" panose="020B0503020204020204" pitchFamily="34" charset="-122"/>
                <a:ea typeface="微软雅黑" panose="020B0503020204020204" pitchFamily="34" charset="-122"/>
              </a:rPr>
              <a:t>赢得了不被</a:t>
            </a:r>
            <a:r>
              <a:rPr lang="en-US" altLang="zh-CN" dirty="0">
                <a:solidFill>
                  <a:srgbClr val="000000"/>
                </a:solidFill>
                <a:latin typeface="微软雅黑" panose="020B0503020204020204" pitchFamily="34" charset="-122"/>
                <a:ea typeface="微软雅黑" panose="020B0503020204020204" pitchFamily="34" charset="-122"/>
              </a:rPr>
              <a:t>RPI </a:t>
            </a:r>
            <a:r>
              <a:rPr lang="zh-CN" altLang="en-US" dirty="0">
                <a:solidFill>
                  <a:srgbClr val="000000"/>
                </a:solidFill>
                <a:latin typeface="微软雅黑" panose="020B0503020204020204" pitchFamily="34" charset="-122"/>
                <a:ea typeface="微软雅黑" panose="020B0503020204020204" pitchFamily="34" charset="-122"/>
              </a:rPr>
              <a:t>专利提起诉讼的免除和承诺。</a:t>
            </a: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31ECE3FF-ECB4-4EF7-848A-EAB50C632034}"/>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微软雅黑" panose="020B0503020204020204" pitchFamily="34" charset="-122"/>
                <a:ea typeface="微软雅黑" panose="020B0503020204020204" pitchFamily="34" charset="-122"/>
              </a:rPr>
              <a:t>开源软件知识产权风险防控</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606539240"/>
      </p:ext>
    </p:extLst>
  </p:cSld>
  <p:clrMapOvr>
    <a:masterClrMapping/>
  </p:clrMapOvr>
  <p:transition>
    <p:strips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47</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7182382"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人工智能领域知识产权风险防控</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12" name="文本框 11">
            <a:extLst>
              <a:ext uri="{FF2B5EF4-FFF2-40B4-BE49-F238E27FC236}">
                <a16:creationId xmlns:a16="http://schemas.microsoft.com/office/drawing/2014/main" id="{2F07C667-D746-4799-A2F7-7B2CC9162845}"/>
              </a:ext>
            </a:extLst>
          </p:cNvPr>
          <p:cNvSpPr txBox="1"/>
          <p:nvPr/>
        </p:nvSpPr>
        <p:spPr>
          <a:xfrm>
            <a:off x="515380" y="2440649"/>
            <a:ext cx="11161240" cy="1976951"/>
          </a:xfrm>
          <a:prstGeom prst="rect">
            <a:avLst/>
          </a:prstGeom>
          <a:noFill/>
        </p:spPr>
        <p:txBody>
          <a:bodyPr wrap="square" rtlCol="0">
            <a:spAutoFit/>
          </a:bodyPr>
          <a:lstStyle/>
          <a:p>
            <a:pPr>
              <a:lnSpc>
                <a:spcPct val="150000"/>
              </a:lnSpc>
            </a:pPr>
            <a:r>
              <a:rPr lang="zh-CN" altLang="en-US" sz="2400" dirty="0">
                <a:solidFill>
                  <a:srgbClr val="C00000"/>
                </a:solidFill>
                <a:latin typeface="微软雅黑" panose="020B0503020204020204" pitchFamily="34" charset="-122"/>
                <a:ea typeface="微软雅黑" panose="020B0503020204020204" pitchFamily="34" charset="-122"/>
              </a:rPr>
              <a:t>案例启示：</a:t>
            </a:r>
          </a:p>
          <a:p>
            <a:pPr marL="285750" indent="-285750">
              <a:lnSpc>
                <a:spcPct val="150000"/>
              </a:lnSpc>
              <a:buFont typeface="Wingdings" panose="05000000000000000000" pitchFamily="2" charset="2"/>
              <a:buChar char="p"/>
            </a:pPr>
            <a:r>
              <a:rPr lang="zh-CN" altLang="en-US" sz="2000" dirty="0">
                <a:solidFill>
                  <a:srgbClr val="000000"/>
                </a:solidFill>
                <a:latin typeface="微软雅黑" panose="020B0503020204020204" pitchFamily="34" charset="-122"/>
                <a:ea typeface="微软雅黑" panose="020B0503020204020204" pitchFamily="34" charset="-122"/>
              </a:rPr>
              <a:t>即使是开源的软件或项目也可能存在专利侵权的风险</a:t>
            </a:r>
          </a:p>
          <a:p>
            <a:pPr marL="285750" indent="-285750">
              <a:lnSpc>
                <a:spcPct val="150000"/>
              </a:lnSpc>
              <a:buFont typeface="Wingdings" panose="05000000000000000000" pitchFamily="2" charset="2"/>
              <a:buChar char="p"/>
            </a:pPr>
            <a:r>
              <a:rPr lang="zh-CN" altLang="en-US" sz="2000" dirty="0">
                <a:solidFill>
                  <a:srgbClr val="000000"/>
                </a:solidFill>
                <a:latin typeface="微软雅黑" panose="020B0503020204020204" pitchFamily="34" charset="-122"/>
                <a:ea typeface="微软雅黑" panose="020B0503020204020204" pitchFamily="34" charset="-122"/>
              </a:rPr>
              <a:t>对于涉及到需要比对后台代码来揭示是否存在专利侵权的案件来说，由于开源软件的代码可以通过公开途径来获取，因此对于原告的举证将更为方便，使得专利侵权的风险进一步加大</a:t>
            </a:r>
          </a:p>
        </p:txBody>
      </p:sp>
      <p:sp>
        <p:nvSpPr>
          <p:cNvPr id="13" name="文本框 12">
            <a:extLst>
              <a:ext uri="{FF2B5EF4-FFF2-40B4-BE49-F238E27FC236}">
                <a16:creationId xmlns:a16="http://schemas.microsoft.com/office/drawing/2014/main" id="{E2CD444A-9387-4048-82B1-ECA9110C9A3E}"/>
              </a:ext>
            </a:extLst>
          </p:cNvPr>
          <p:cNvSpPr txBox="1"/>
          <p:nvPr/>
        </p:nvSpPr>
        <p:spPr>
          <a:xfrm>
            <a:off x="4187788" y="6260156"/>
            <a:ext cx="3816424"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微软雅黑" panose="020B0503020204020204" pitchFamily="34" charset="-122"/>
                <a:ea typeface="微软雅黑" panose="020B0503020204020204" pitchFamily="34" charset="-122"/>
              </a:rPr>
              <a:t>开源软件知识产权风险防控</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2317901515"/>
      </p:ext>
    </p:extLst>
  </p:cSld>
  <p:clrMapOvr>
    <a:masterClrMapping/>
  </p:clrMapOvr>
  <p:transition>
    <p:strips dir="rd"/>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9DE56067-2E52-4000-BCC7-FFFD02632C9A}"/>
              </a:ext>
            </a:extLst>
          </p:cNvPr>
          <p:cNvSpPr/>
          <p:nvPr/>
        </p:nvSpPr>
        <p:spPr>
          <a:xfrm>
            <a:off x="2419" y="0"/>
            <a:ext cx="12192000" cy="6858000"/>
          </a:xfrm>
          <a:prstGeom prst="rect">
            <a:avLst/>
          </a:prstGeom>
          <a:solidFill>
            <a:sysClr val="windowText" lastClr="000000">
              <a:alpha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55B2A0"/>
              </a:solidFill>
              <a:effectLst/>
              <a:uLnTx/>
              <a:uFillTx/>
              <a:latin typeface="华文细黑"/>
              <a:cs typeface="+mn-cs"/>
            </a:endParaRPr>
          </a:p>
        </p:txBody>
      </p:sp>
      <p:sp>
        <p:nvSpPr>
          <p:cNvPr id="18" name="文本框 17">
            <a:extLst>
              <a:ext uri="{FF2B5EF4-FFF2-40B4-BE49-F238E27FC236}">
                <a16:creationId xmlns:a16="http://schemas.microsoft.com/office/drawing/2014/main" id="{BD510D18-1613-4076-AABB-DEA9EC51A4AF}"/>
              </a:ext>
            </a:extLst>
          </p:cNvPr>
          <p:cNvSpPr txBox="1"/>
          <p:nvPr/>
        </p:nvSpPr>
        <p:spPr>
          <a:xfrm>
            <a:off x="851390" y="3090207"/>
            <a:ext cx="7000568" cy="400110"/>
          </a:xfrm>
          <a:prstGeom prst="rect">
            <a:avLst/>
          </a:prstGeom>
          <a:noFill/>
        </p:spPr>
        <p:txBody>
          <a:bodyPr wrap="square" rtlCol="0">
            <a:spAutoFit/>
          </a:bodyPr>
          <a:lstStyle/>
          <a:p>
            <a:pPr fontAlgn="auto">
              <a:spcBef>
                <a:spcPts val="0"/>
              </a:spcBef>
              <a:spcAft>
                <a:spcPts val="0"/>
              </a:spcAft>
              <a:buFontTx/>
              <a:buNone/>
            </a:pPr>
            <a:r>
              <a:rPr lang="zh-CN" altLang="en-US" sz="2000" dirty="0">
                <a:solidFill>
                  <a:prstClr val="white"/>
                </a:solidFill>
                <a:latin typeface="微软雅黑"/>
                <a:ea typeface="微软雅黑"/>
              </a:rPr>
              <a:t>了解更多请关注品源官方微信平台</a:t>
            </a:r>
          </a:p>
        </p:txBody>
      </p:sp>
      <p:sp>
        <p:nvSpPr>
          <p:cNvPr id="19" name="文本框 18">
            <a:extLst>
              <a:ext uri="{FF2B5EF4-FFF2-40B4-BE49-F238E27FC236}">
                <a16:creationId xmlns:a16="http://schemas.microsoft.com/office/drawing/2014/main" id="{AC727E4E-9D61-48EB-8567-DADDA2DBE454}"/>
              </a:ext>
            </a:extLst>
          </p:cNvPr>
          <p:cNvSpPr txBox="1"/>
          <p:nvPr/>
        </p:nvSpPr>
        <p:spPr>
          <a:xfrm>
            <a:off x="4898456" y="2241416"/>
            <a:ext cx="3748372" cy="461665"/>
          </a:xfrm>
          <a:prstGeom prst="rect">
            <a:avLst/>
          </a:prstGeom>
          <a:noFill/>
        </p:spPr>
        <p:txBody>
          <a:bodyPr wrap="square" rtlCol="0">
            <a:spAutoFit/>
          </a:bodyPr>
          <a:lstStyle/>
          <a:p>
            <a:pPr fontAlgn="auto">
              <a:spcAft>
                <a:spcPts val="0"/>
              </a:spcAft>
              <a:buFontTx/>
              <a:buNone/>
            </a:pPr>
            <a:r>
              <a:rPr lang="en-US" altLang="zh-CN" sz="2400" dirty="0">
                <a:solidFill>
                  <a:prstClr val="white"/>
                </a:solidFill>
                <a:latin typeface="华文细黑"/>
                <a:ea typeface="华文行楷" panose="02010800040101010101" pitchFamily="2" charset="-122"/>
              </a:rPr>
              <a:t>FOR YOUR ATTENTION.</a:t>
            </a:r>
            <a:endParaRPr lang="zh-CN" altLang="en-US" sz="2400" dirty="0">
              <a:solidFill>
                <a:prstClr val="white"/>
              </a:solidFill>
              <a:latin typeface="华文细黑"/>
              <a:ea typeface="华文行楷" panose="02010800040101010101" pitchFamily="2" charset="-122"/>
            </a:endParaRPr>
          </a:p>
        </p:txBody>
      </p:sp>
      <p:sp>
        <p:nvSpPr>
          <p:cNvPr id="20" name="文本框 19">
            <a:extLst>
              <a:ext uri="{FF2B5EF4-FFF2-40B4-BE49-F238E27FC236}">
                <a16:creationId xmlns:a16="http://schemas.microsoft.com/office/drawing/2014/main" id="{8D8979D6-B01F-43D1-A72B-0D2900EE7274}"/>
              </a:ext>
            </a:extLst>
          </p:cNvPr>
          <p:cNvSpPr txBox="1"/>
          <p:nvPr/>
        </p:nvSpPr>
        <p:spPr>
          <a:xfrm>
            <a:off x="578155" y="1837430"/>
            <a:ext cx="4601029" cy="923330"/>
          </a:xfrm>
          <a:prstGeom prst="rect">
            <a:avLst/>
          </a:prstGeom>
          <a:noFill/>
        </p:spPr>
        <p:txBody>
          <a:bodyPr wrap="square" rtlCol="0">
            <a:spAutoFit/>
          </a:bodyPr>
          <a:lstStyle/>
          <a:p>
            <a:pPr algn="ctr" fontAlgn="auto">
              <a:spcBef>
                <a:spcPts val="0"/>
              </a:spcBef>
              <a:spcAft>
                <a:spcPts val="0"/>
              </a:spcAft>
              <a:buFontTx/>
              <a:buNone/>
            </a:pPr>
            <a:r>
              <a:rPr lang="en-US" altLang="zh-CN" sz="5400" dirty="0">
                <a:solidFill>
                  <a:prstClr val="white"/>
                </a:solidFill>
                <a:latin typeface="微软雅黑"/>
                <a:ea typeface="微软雅黑"/>
              </a:rPr>
              <a:t>THANK YOU</a:t>
            </a:r>
            <a:endParaRPr lang="zh-CN" altLang="en-US" sz="5400" dirty="0">
              <a:solidFill>
                <a:prstClr val="white"/>
              </a:solidFill>
              <a:latin typeface="微软雅黑"/>
              <a:ea typeface="微软雅黑"/>
            </a:endParaRPr>
          </a:p>
        </p:txBody>
      </p:sp>
      <p:sp>
        <p:nvSpPr>
          <p:cNvPr id="21" name="文本框 41">
            <a:extLst>
              <a:ext uri="{FF2B5EF4-FFF2-40B4-BE49-F238E27FC236}">
                <a16:creationId xmlns:a16="http://schemas.microsoft.com/office/drawing/2014/main" id="{537ED6D2-7A1C-4177-A36F-6B4A2336977B}"/>
              </a:ext>
            </a:extLst>
          </p:cNvPr>
          <p:cNvSpPr txBox="1"/>
          <p:nvPr/>
        </p:nvSpPr>
        <p:spPr>
          <a:xfrm>
            <a:off x="1903262" y="6336234"/>
            <a:ext cx="2047622" cy="253916"/>
          </a:xfrm>
          <a:prstGeom prst="rect">
            <a:avLst/>
          </a:prstGeom>
          <a:noFill/>
        </p:spPr>
        <p:txBody>
          <a:bodyPr wrap="square" rtlCol="0">
            <a:spAutoFit/>
          </a:bodyPr>
          <a:lstStyle>
            <a:defPPr>
              <a:defRPr lang="zh-CN"/>
            </a:defPPr>
            <a:lvl1pPr>
              <a:defRPr sz="900">
                <a:solidFill>
                  <a:schemeClr val="bg1">
                    <a:lumMod val="50000"/>
                  </a:schemeClr>
                </a:solidFill>
              </a:defRPr>
            </a:lvl1pPr>
          </a:lstStyle>
          <a:p>
            <a:pPr algn="r" fontAlgn="auto">
              <a:spcAft>
                <a:spcPts val="0"/>
              </a:spcAft>
              <a:buFontTx/>
              <a:buNone/>
            </a:pPr>
            <a:r>
              <a:rPr lang="en-US" altLang="zh-CN" sz="1050" dirty="0">
                <a:solidFill>
                  <a:prstClr val="white"/>
                </a:solidFill>
                <a:latin typeface="华文细黑"/>
              </a:rPr>
              <a:t>www.boip.com.cn</a:t>
            </a:r>
            <a:endParaRPr lang="zh-CN" altLang="en-US" sz="1050" dirty="0">
              <a:solidFill>
                <a:prstClr val="white"/>
              </a:solidFill>
              <a:latin typeface="华文细黑"/>
            </a:endParaRPr>
          </a:p>
        </p:txBody>
      </p:sp>
      <p:pic>
        <p:nvPicPr>
          <p:cNvPr id="22" name="图片 5">
            <a:extLst>
              <a:ext uri="{FF2B5EF4-FFF2-40B4-BE49-F238E27FC236}">
                <a16:creationId xmlns:a16="http://schemas.microsoft.com/office/drawing/2014/main" id="{B1123E8C-EB24-4ACD-9AE4-D98EA6976F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067" y="3895474"/>
            <a:ext cx="775863" cy="77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3">
            <a:extLst>
              <a:ext uri="{FF2B5EF4-FFF2-40B4-BE49-F238E27FC236}">
                <a16:creationId xmlns:a16="http://schemas.microsoft.com/office/drawing/2014/main" id="{2767E5F5-4C7B-4EC4-91E5-4FE0AFF9E4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5238" y="3891369"/>
            <a:ext cx="803231" cy="80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4">
            <a:extLst>
              <a:ext uri="{FF2B5EF4-FFF2-40B4-BE49-F238E27FC236}">
                <a16:creationId xmlns:a16="http://schemas.microsoft.com/office/drawing/2014/main" id="{01B75C5F-9451-4F38-A71D-771DEB1746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4462" y="3891369"/>
            <a:ext cx="806652" cy="80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5">
            <a:extLst>
              <a:ext uri="{FF2B5EF4-FFF2-40B4-BE49-F238E27FC236}">
                <a16:creationId xmlns:a16="http://schemas.microsoft.com/office/drawing/2014/main" id="{9EC8A049-0E50-4410-A298-7482B0ED8BFD}"/>
              </a:ext>
            </a:extLst>
          </p:cNvPr>
          <p:cNvSpPr txBox="1">
            <a:spLocks noChangeArrowheads="1"/>
          </p:cNvSpPr>
          <p:nvPr/>
        </p:nvSpPr>
        <p:spPr bwMode="auto">
          <a:xfrm>
            <a:off x="961462" y="4671337"/>
            <a:ext cx="892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800"/>
              </a:spcBef>
              <a:buClr>
                <a:schemeClr val="accent2"/>
              </a:buClr>
              <a:buSzPct val="80000"/>
              <a:buFont typeface="Wingdings 2" panose="05020102010507070707" pitchFamily="18" charset="2"/>
              <a:buChar char="ö"/>
              <a:defRPr sz="2400">
                <a:solidFill>
                  <a:schemeClr val="accent1"/>
                </a:solidFill>
                <a:latin typeface="Arial" panose="020B0604020202020204" pitchFamily="34" charset="0"/>
                <a:ea typeface="华文中宋" panose="02010600040101010101" pitchFamily="2" charset="-122"/>
              </a:defRPr>
            </a:lvl1pPr>
            <a:lvl2pPr marL="742950" indent="-285750" eaLnBrk="0" hangingPunct="0">
              <a:lnSpc>
                <a:spcPct val="130000"/>
              </a:lnSpc>
              <a:buFont typeface="Calibri" panose="020F0502020204030204" pitchFamily="34" charset="0"/>
              <a:buChar char=" "/>
              <a:defRPr>
                <a:solidFill>
                  <a:schemeClr val="tx1"/>
                </a:solidFill>
                <a:latin typeface="Arial" panose="020B0604020202020204" pitchFamily="34" charset="0"/>
                <a:ea typeface="华文中宋" panose="02010600040101010101" pitchFamily="2" charset="-122"/>
              </a:defRPr>
            </a:lvl2pPr>
            <a:lvl3pPr marL="1143000" indent="-228600" eaLnBrk="0" hangingPunct="0">
              <a:lnSpc>
                <a:spcPct val="90000"/>
              </a:lnSpc>
              <a:spcBef>
                <a:spcPts val="500"/>
              </a:spcBef>
              <a:buFont typeface="Calibri" panose="020F0502020204030204" pitchFamily="34" charset="0"/>
              <a:buChar char="•"/>
              <a:defRPr sz="2000">
                <a:solidFill>
                  <a:srgbClr val="303030"/>
                </a:solidFill>
                <a:latin typeface="Arial" panose="020B0604020202020204" pitchFamily="34" charset="0"/>
                <a:ea typeface="华文中宋" panose="02010600040101010101" pitchFamily="2" charset="-122"/>
              </a:defRPr>
            </a:lvl3pPr>
            <a:lvl4pPr marL="1600200" indent="-228600" eaLnBrk="0" hangingPunct="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4pPr>
            <a:lvl5pPr marL="2057400" indent="-228600" eaLnBrk="0" hangingPunct="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9pPr>
          </a:lstStyle>
          <a:p>
            <a:pPr algn="ctr" eaLnBrk="1" fontAlgn="auto" hangingPunct="1">
              <a:lnSpc>
                <a:spcPct val="100000"/>
              </a:lnSpc>
              <a:spcBef>
                <a:spcPct val="0"/>
              </a:spcBef>
              <a:spcAft>
                <a:spcPts val="0"/>
              </a:spcAft>
              <a:buClrTx/>
              <a:buSzTx/>
              <a:buFont typeface="Arial" panose="020B0604020202020204" pitchFamily="34" charset="0"/>
              <a:buNone/>
            </a:pPr>
            <a:r>
              <a:rPr lang="zh-CN" altLang="en-US" sz="700" dirty="0">
                <a:solidFill>
                  <a:prstClr val="white"/>
                </a:solidFill>
                <a:latin typeface="微软雅黑" panose="020B0503020204020204" pitchFamily="34" charset="-122"/>
                <a:ea typeface="微软雅黑" panose="020B0503020204020204" pitchFamily="34" charset="-122"/>
              </a:rPr>
              <a:t>品源官方微信</a:t>
            </a:r>
          </a:p>
        </p:txBody>
      </p:sp>
      <p:sp>
        <p:nvSpPr>
          <p:cNvPr id="26" name="TextBox 11">
            <a:extLst>
              <a:ext uri="{FF2B5EF4-FFF2-40B4-BE49-F238E27FC236}">
                <a16:creationId xmlns:a16="http://schemas.microsoft.com/office/drawing/2014/main" id="{5849390A-07B2-4D5A-A241-C6BCB4A87E2D}"/>
              </a:ext>
            </a:extLst>
          </p:cNvPr>
          <p:cNvSpPr txBox="1">
            <a:spLocks noChangeArrowheads="1"/>
          </p:cNvSpPr>
          <p:nvPr/>
        </p:nvSpPr>
        <p:spPr bwMode="auto">
          <a:xfrm>
            <a:off x="1968125" y="4695283"/>
            <a:ext cx="8512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800"/>
              </a:spcBef>
              <a:buClr>
                <a:schemeClr val="accent2"/>
              </a:buClr>
              <a:buSzPct val="80000"/>
              <a:buFont typeface="Wingdings 2" panose="05020102010507070707" pitchFamily="18" charset="2"/>
              <a:buChar char="ö"/>
              <a:defRPr sz="2400">
                <a:solidFill>
                  <a:schemeClr val="accent1"/>
                </a:solidFill>
                <a:latin typeface="Arial" panose="020B0604020202020204" pitchFamily="34" charset="0"/>
                <a:ea typeface="华文中宋" panose="02010600040101010101" pitchFamily="2" charset="-122"/>
              </a:defRPr>
            </a:lvl1pPr>
            <a:lvl2pPr marL="742950" indent="-285750" eaLnBrk="0" hangingPunct="0">
              <a:lnSpc>
                <a:spcPct val="130000"/>
              </a:lnSpc>
              <a:buFont typeface="Calibri" panose="020F0502020204030204" pitchFamily="34" charset="0"/>
              <a:buChar char=" "/>
              <a:defRPr>
                <a:solidFill>
                  <a:schemeClr val="tx1"/>
                </a:solidFill>
                <a:latin typeface="Arial" panose="020B0604020202020204" pitchFamily="34" charset="0"/>
                <a:ea typeface="华文中宋" panose="02010600040101010101" pitchFamily="2" charset="-122"/>
              </a:defRPr>
            </a:lvl2pPr>
            <a:lvl3pPr marL="1143000" indent="-228600" eaLnBrk="0" hangingPunct="0">
              <a:lnSpc>
                <a:spcPct val="90000"/>
              </a:lnSpc>
              <a:spcBef>
                <a:spcPts val="500"/>
              </a:spcBef>
              <a:buFont typeface="Calibri" panose="020F0502020204030204" pitchFamily="34" charset="0"/>
              <a:buChar char="•"/>
              <a:defRPr sz="2000">
                <a:solidFill>
                  <a:srgbClr val="303030"/>
                </a:solidFill>
                <a:latin typeface="Arial" panose="020B0604020202020204" pitchFamily="34" charset="0"/>
                <a:ea typeface="华文中宋" panose="02010600040101010101" pitchFamily="2" charset="-122"/>
              </a:defRPr>
            </a:lvl3pPr>
            <a:lvl4pPr marL="1600200" indent="-228600" eaLnBrk="0" hangingPunct="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4pPr>
            <a:lvl5pPr marL="2057400" indent="-228600" eaLnBrk="0" hangingPunct="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9pPr>
          </a:lstStyle>
          <a:p>
            <a:pPr algn="ctr" eaLnBrk="1" fontAlgn="auto" hangingPunct="1">
              <a:lnSpc>
                <a:spcPct val="100000"/>
              </a:lnSpc>
              <a:spcBef>
                <a:spcPct val="0"/>
              </a:spcBef>
              <a:spcAft>
                <a:spcPts val="0"/>
              </a:spcAft>
              <a:buClrTx/>
              <a:buSzTx/>
              <a:buFont typeface="Arial" panose="020B0604020202020204" pitchFamily="34" charset="0"/>
              <a:buNone/>
            </a:pPr>
            <a:r>
              <a:rPr lang="zh-CN" altLang="en-US" sz="700">
                <a:solidFill>
                  <a:prstClr val="white"/>
                </a:solidFill>
                <a:latin typeface="微软雅黑" panose="020B0503020204020204" pitchFamily="34" charset="-122"/>
                <a:ea typeface="微软雅黑" panose="020B0503020204020204" pitchFamily="34" charset="-122"/>
              </a:rPr>
              <a:t>品源管理咨询</a:t>
            </a:r>
          </a:p>
        </p:txBody>
      </p:sp>
      <p:sp>
        <p:nvSpPr>
          <p:cNvPr id="27" name="TextBox 12">
            <a:extLst>
              <a:ext uri="{FF2B5EF4-FFF2-40B4-BE49-F238E27FC236}">
                <a16:creationId xmlns:a16="http://schemas.microsoft.com/office/drawing/2014/main" id="{DE6811CB-3D3A-4FBC-92D3-F43198AD43E2}"/>
              </a:ext>
            </a:extLst>
          </p:cNvPr>
          <p:cNvSpPr txBox="1">
            <a:spLocks noChangeArrowheads="1"/>
          </p:cNvSpPr>
          <p:nvPr/>
        </p:nvSpPr>
        <p:spPr bwMode="auto">
          <a:xfrm>
            <a:off x="2849271" y="4689810"/>
            <a:ext cx="10180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800"/>
              </a:spcBef>
              <a:buClr>
                <a:schemeClr val="accent2"/>
              </a:buClr>
              <a:buSzPct val="80000"/>
              <a:buFont typeface="Wingdings 2" panose="05020102010507070707" pitchFamily="18" charset="2"/>
              <a:buChar char="ö"/>
              <a:defRPr sz="2400">
                <a:solidFill>
                  <a:schemeClr val="accent1"/>
                </a:solidFill>
                <a:latin typeface="Arial" panose="020B0604020202020204" pitchFamily="34" charset="0"/>
                <a:ea typeface="华文中宋" panose="02010600040101010101" pitchFamily="2" charset="-122"/>
              </a:defRPr>
            </a:lvl1pPr>
            <a:lvl2pPr marL="742950" indent="-285750" eaLnBrk="0" hangingPunct="0">
              <a:lnSpc>
                <a:spcPct val="130000"/>
              </a:lnSpc>
              <a:buFont typeface="Calibri" panose="020F0502020204030204" pitchFamily="34" charset="0"/>
              <a:buChar char=" "/>
              <a:defRPr>
                <a:solidFill>
                  <a:schemeClr val="tx1"/>
                </a:solidFill>
                <a:latin typeface="Arial" panose="020B0604020202020204" pitchFamily="34" charset="0"/>
                <a:ea typeface="华文中宋" panose="02010600040101010101" pitchFamily="2" charset="-122"/>
              </a:defRPr>
            </a:lvl2pPr>
            <a:lvl3pPr marL="1143000" indent="-228600" eaLnBrk="0" hangingPunct="0">
              <a:lnSpc>
                <a:spcPct val="90000"/>
              </a:lnSpc>
              <a:spcBef>
                <a:spcPts val="500"/>
              </a:spcBef>
              <a:buFont typeface="Calibri" panose="020F0502020204030204" pitchFamily="34" charset="0"/>
              <a:buChar char="•"/>
              <a:defRPr sz="2000">
                <a:solidFill>
                  <a:srgbClr val="303030"/>
                </a:solidFill>
                <a:latin typeface="Arial" panose="020B0604020202020204" pitchFamily="34" charset="0"/>
                <a:ea typeface="华文中宋" panose="02010600040101010101" pitchFamily="2" charset="-122"/>
              </a:defRPr>
            </a:lvl3pPr>
            <a:lvl4pPr marL="1600200" indent="-228600" eaLnBrk="0" hangingPunct="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4pPr>
            <a:lvl5pPr marL="2057400" indent="-228600" eaLnBrk="0" hangingPunct="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9pPr>
          </a:lstStyle>
          <a:p>
            <a:pPr algn="ctr" eaLnBrk="1" fontAlgn="auto" hangingPunct="1">
              <a:lnSpc>
                <a:spcPct val="100000"/>
              </a:lnSpc>
              <a:spcBef>
                <a:spcPct val="0"/>
              </a:spcBef>
              <a:spcAft>
                <a:spcPts val="0"/>
              </a:spcAft>
              <a:buClrTx/>
              <a:buSzTx/>
              <a:buFont typeface="Arial" panose="020B0604020202020204" pitchFamily="34" charset="0"/>
              <a:buNone/>
            </a:pPr>
            <a:r>
              <a:rPr lang="zh-CN" altLang="en-US" sz="700" dirty="0">
                <a:solidFill>
                  <a:prstClr val="white"/>
                </a:solidFill>
                <a:latin typeface="微软雅黑" panose="020B0503020204020204" pitchFamily="34" charset="-122"/>
                <a:ea typeface="微软雅黑" panose="020B0503020204020204" pitchFamily="34" charset="-122"/>
              </a:rPr>
              <a:t>品源知识产权律师</a:t>
            </a:r>
          </a:p>
        </p:txBody>
      </p:sp>
      <p:pic>
        <p:nvPicPr>
          <p:cNvPr id="28" name="Picture 2" descr="D:\品宣部\公司及分公司简介\2019\2020品源最新资料合计\PPT模板\新PPT素材\qrcode_for_gh_3a74ae9ffa58_860.jpg">
            <a:extLst>
              <a:ext uri="{FF2B5EF4-FFF2-40B4-BE49-F238E27FC236}">
                <a16:creationId xmlns:a16="http://schemas.microsoft.com/office/drawing/2014/main" id="{7B59CCDD-732E-4E2F-B734-C612FE52F9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0222" y="3891369"/>
            <a:ext cx="803914" cy="80391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12">
            <a:extLst>
              <a:ext uri="{FF2B5EF4-FFF2-40B4-BE49-F238E27FC236}">
                <a16:creationId xmlns:a16="http://schemas.microsoft.com/office/drawing/2014/main" id="{E9CB6546-AE0C-46EA-89B3-E07624B10C92}"/>
              </a:ext>
            </a:extLst>
          </p:cNvPr>
          <p:cNvSpPr txBox="1">
            <a:spLocks noChangeArrowheads="1"/>
          </p:cNvSpPr>
          <p:nvPr/>
        </p:nvSpPr>
        <p:spPr bwMode="auto">
          <a:xfrm>
            <a:off x="3911121" y="4689810"/>
            <a:ext cx="8810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800"/>
              </a:spcBef>
              <a:buClr>
                <a:schemeClr val="accent2"/>
              </a:buClr>
              <a:buSzPct val="80000"/>
              <a:buFont typeface="Wingdings 2" panose="05020102010507070707" pitchFamily="18" charset="2"/>
              <a:buChar char="ö"/>
              <a:defRPr sz="2400">
                <a:solidFill>
                  <a:schemeClr val="accent1"/>
                </a:solidFill>
                <a:latin typeface="Arial" panose="020B0604020202020204" pitchFamily="34" charset="0"/>
                <a:ea typeface="华文中宋" panose="02010600040101010101" pitchFamily="2" charset="-122"/>
              </a:defRPr>
            </a:lvl1pPr>
            <a:lvl2pPr marL="742950" indent="-285750" eaLnBrk="0" hangingPunct="0">
              <a:lnSpc>
                <a:spcPct val="130000"/>
              </a:lnSpc>
              <a:buFont typeface="Calibri" panose="020F0502020204030204" pitchFamily="34" charset="0"/>
              <a:buChar char=" "/>
              <a:defRPr>
                <a:solidFill>
                  <a:schemeClr val="tx1"/>
                </a:solidFill>
                <a:latin typeface="Arial" panose="020B0604020202020204" pitchFamily="34" charset="0"/>
                <a:ea typeface="华文中宋" panose="02010600040101010101" pitchFamily="2" charset="-122"/>
              </a:defRPr>
            </a:lvl2pPr>
            <a:lvl3pPr marL="1143000" indent="-228600" eaLnBrk="0" hangingPunct="0">
              <a:lnSpc>
                <a:spcPct val="90000"/>
              </a:lnSpc>
              <a:spcBef>
                <a:spcPts val="500"/>
              </a:spcBef>
              <a:buFont typeface="Calibri" panose="020F0502020204030204" pitchFamily="34" charset="0"/>
              <a:buChar char="•"/>
              <a:defRPr sz="2000">
                <a:solidFill>
                  <a:srgbClr val="303030"/>
                </a:solidFill>
                <a:latin typeface="Arial" panose="020B0604020202020204" pitchFamily="34" charset="0"/>
                <a:ea typeface="华文中宋" panose="02010600040101010101" pitchFamily="2" charset="-122"/>
              </a:defRPr>
            </a:lvl3pPr>
            <a:lvl4pPr marL="1600200" indent="-228600" eaLnBrk="0" hangingPunct="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4pPr>
            <a:lvl5pPr marL="2057400" indent="-228600" eaLnBrk="0" hangingPunct="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9pPr>
          </a:lstStyle>
          <a:p>
            <a:pPr algn="ctr" eaLnBrk="1" fontAlgn="auto" hangingPunct="1">
              <a:lnSpc>
                <a:spcPct val="100000"/>
              </a:lnSpc>
              <a:spcBef>
                <a:spcPct val="0"/>
              </a:spcBef>
              <a:spcAft>
                <a:spcPts val="0"/>
              </a:spcAft>
              <a:buClrTx/>
              <a:buSzTx/>
              <a:buFont typeface="Arial" panose="020B0604020202020204" pitchFamily="34" charset="0"/>
              <a:buNone/>
            </a:pPr>
            <a:r>
              <a:rPr lang="zh-CN" altLang="en-US" sz="700" dirty="0">
                <a:solidFill>
                  <a:prstClr val="white"/>
                </a:solidFill>
                <a:latin typeface="微软雅黑" panose="020B0503020204020204" pitchFamily="34" charset="-122"/>
                <a:ea typeface="微软雅黑" panose="020B0503020204020204" pitchFamily="34" charset="-122"/>
              </a:rPr>
              <a:t>科创板知识产权</a:t>
            </a:r>
          </a:p>
        </p:txBody>
      </p:sp>
      <p:sp>
        <p:nvSpPr>
          <p:cNvPr id="30" name="文本框 7">
            <a:extLst>
              <a:ext uri="{FF2B5EF4-FFF2-40B4-BE49-F238E27FC236}">
                <a16:creationId xmlns:a16="http://schemas.microsoft.com/office/drawing/2014/main" id="{634EC624-A873-47BE-A40F-8BAC1C370563}"/>
              </a:ext>
            </a:extLst>
          </p:cNvPr>
          <p:cNvSpPr txBox="1"/>
          <p:nvPr/>
        </p:nvSpPr>
        <p:spPr>
          <a:xfrm>
            <a:off x="5191432" y="6551678"/>
            <a:ext cx="7000568" cy="215444"/>
          </a:xfrm>
          <a:prstGeom prst="rect">
            <a:avLst/>
          </a:prstGeom>
          <a:noFill/>
        </p:spPr>
        <p:txBody>
          <a:bodyPr wrap="square" rtlCol="0">
            <a:spAutoFit/>
          </a:bodyPr>
          <a:lstStyle/>
          <a:p>
            <a:pPr algn="r" fontAlgn="auto">
              <a:spcBef>
                <a:spcPts val="0"/>
              </a:spcBef>
              <a:spcAft>
                <a:spcPts val="0"/>
              </a:spcAft>
              <a:buFontTx/>
              <a:buNone/>
            </a:pPr>
            <a:r>
              <a:rPr lang="zh-CN" altLang="en-US" sz="800" dirty="0">
                <a:solidFill>
                  <a:prstClr val="white">
                    <a:lumMod val="75000"/>
                  </a:prstClr>
                </a:solidFill>
                <a:latin typeface="微软雅黑"/>
                <a:ea typeface="微软雅黑"/>
              </a:rPr>
              <a:t>版权及最终解释权归属北京品源知识产权代理有限公司所有</a:t>
            </a:r>
          </a:p>
        </p:txBody>
      </p:sp>
      <p:pic>
        <p:nvPicPr>
          <p:cNvPr id="31" name="Picture 2" descr="D:\品宣部\公司及分公司简介\2019\2020品源最新资料合计\品源午间资讯二维码.jpg">
            <a:extLst>
              <a:ext uri="{FF2B5EF4-FFF2-40B4-BE49-F238E27FC236}">
                <a16:creationId xmlns:a16="http://schemas.microsoft.com/office/drawing/2014/main" id="{1874AFFE-7087-45EB-9E2C-A748817F87A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938" y="3891369"/>
            <a:ext cx="798441" cy="79844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2">
            <a:extLst>
              <a:ext uri="{FF2B5EF4-FFF2-40B4-BE49-F238E27FC236}">
                <a16:creationId xmlns:a16="http://schemas.microsoft.com/office/drawing/2014/main" id="{FE70B381-E9A1-4724-809D-7C0CDEAB10D6}"/>
              </a:ext>
            </a:extLst>
          </p:cNvPr>
          <p:cNvSpPr txBox="1">
            <a:spLocks noChangeArrowheads="1"/>
          </p:cNvSpPr>
          <p:nvPr/>
        </p:nvSpPr>
        <p:spPr bwMode="auto">
          <a:xfrm>
            <a:off x="4836610" y="4689810"/>
            <a:ext cx="10273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800"/>
              </a:spcBef>
              <a:buClr>
                <a:schemeClr val="accent2"/>
              </a:buClr>
              <a:buSzPct val="80000"/>
              <a:buFont typeface="Wingdings 2" panose="05020102010507070707" pitchFamily="18" charset="2"/>
              <a:buChar char="ö"/>
              <a:defRPr sz="2400">
                <a:solidFill>
                  <a:schemeClr val="accent1"/>
                </a:solidFill>
                <a:latin typeface="Arial" panose="020B0604020202020204" pitchFamily="34" charset="0"/>
                <a:ea typeface="华文中宋" panose="02010600040101010101" pitchFamily="2" charset="-122"/>
              </a:defRPr>
            </a:lvl1pPr>
            <a:lvl2pPr marL="742950" indent="-285750" eaLnBrk="0" hangingPunct="0">
              <a:lnSpc>
                <a:spcPct val="130000"/>
              </a:lnSpc>
              <a:buFont typeface="Calibri" panose="020F0502020204030204" pitchFamily="34" charset="0"/>
              <a:buChar char=" "/>
              <a:defRPr>
                <a:solidFill>
                  <a:schemeClr val="tx1"/>
                </a:solidFill>
                <a:latin typeface="Arial" panose="020B0604020202020204" pitchFamily="34" charset="0"/>
                <a:ea typeface="华文中宋" panose="02010600040101010101" pitchFamily="2" charset="-122"/>
              </a:defRPr>
            </a:lvl2pPr>
            <a:lvl3pPr marL="1143000" indent="-228600" eaLnBrk="0" hangingPunct="0">
              <a:lnSpc>
                <a:spcPct val="90000"/>
              </a:lnSpc>
              <a:spcBef>
                <a:spcPts val="500"/>
              </a:spcBef>
              <a:buFont typeface="Calibri" panose="020F0502020204030204" pitchFamily="34" charset="0"/>
              <a:buChar char="•"/>
              <a:defRPr sz="2000">
                <a:solidFill>
                  <a:srgbClr val="303030"/>
                </a:solidFill>
                <a:latin typeface="Arial" panose="020B0604020202020204" pitchFamily="34" charset="0"/>
                <a:ea typeface="华文中宋" panose="02010600040101010101" pitchFamily="2" charset="-122"/>
              </a:defRPr>
            </a:lvl3pPr>
            <a:lvl4pPr marL="1600200" indent="-228600" eaLnBrk="0" hangingPunct="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4pPr>
            <a:lvl5pPr marL="2057400" indent="-228600" eaLnBrk="0" hangingPunct="0">
              <a:lnSpc>
                <a:spcPct val="90000"/>
              </a:lnSpc>
              <a:spcBef>
                <a:spcPts val="500"/>
              </a:spcBef>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303030"/>
                </a:solidFill>
                <a:latin typeface="Arial" panose="020B0604020202020204" pitchFamily="34" charset="0"/>
                <a:ea typeface="华文中宋" panose="02010600040101010101" pitchFamily="2" charset="-122"/>
              </a:defRPr>
            </a:lvl9pPr>
          </a:lstStyle>
          <a:p>
            <a:pPr algn="ctr" eaLnBrk="1" fontAlgn="auto" hangingPunct="1">
              <a:lnSpc>
                <a:spcPct val="100000"/>
              </a:lnSpc>
              <a:spcBef>
                <a:spcPct val="0"/>
              </a:spcBef>
              <a:spcAft>
                <a:spcPts val="0"/>
              </a:spcAft>
              <a:buClrTx/>
              <a:buSzTx/>
              <a:buFont typeface="Arial" panose="020B0604020202020204" pitchFamily="34" charset="0"/>
              <a:buNone/>
            </a:pPr>
            <a:r>
              <a:rPr lang="zh-CN" altLang="en-US" sz="700" dirty="0">
                <a:solidFill>
                  <a:prstClr val="white"/>
                </a:solidFill>
                <a:latin typeface="微软雅黑" panose="020B0503020204020204" pitchFamily="34" charset="-122"/>
                <a:ea typeface="微软雅黑" panose="020B0503020204020204" pitchFamily="34" charset="-122"/>
              </a:rPr>
              <a:t>品源知识产权研究院</a:t>
            </a:r>
          </a:p>
        </p:txBody>
      </p:sp>
      <p:pic>
        <p:nvPicPr>
          <p:cNvPr id="33" name="图片 32">
            <a:extLst>
              <a:ext uri="{FF2B5EF4-FFF2-40B4-BE49-F238E27FC236}">
                <a16:creationId xmlns:a16="http://schemas.microsoft.com/office/drawing/2014/main" id="{1E2DEB8E-87F3-40B3-817F-DB8C0350C4C2}"/>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851390" y="6230992"/>
            <a:ext cx="1763190" cy="464400"/>
          </a:xfrm>
          <a:prstGeom prst="rect">
            <a:avLst/>
          </a:prstGeom>
        </p:spPr>
      </p:pic>
      <p:sp>
        <p:nvSpPr>
          <p:cNvPr id="35" name="文本框 34">
            <a:extLst>
              <a:ext uri="{FF2B5EF4-FFF2-40B4-BE49-F238E27FC236}">
                <a16:creationId xmlns:a16="http://schemas.microsoft.com/office/drawing/2014/main" id="{7015427C-3320-4D4D-B13F-679564E2B3A1}"/>
              </a:ext>
            </a:extLst>
          </p:cNvPr>
          <p:cNvSpPr txBox="1"/>
          <p:nvPr/>
        </p:nvSpPr>
        <p:spPr>
          <a:xfrm>
            <a:off x="6954164" y="3490317"/>
            <a:ext cx="4758460" cy="1422954"/>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主讲人：蒋一明</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联系方式：</a:t>
            </a:r>
            <a:r>
              <a:rPr lang="en-US" altLang="zh-CN" sz="2000" dirty="0">
                <a:latin typeface="微软雅黑" panose="020B0503020204020204" pitchFamily="34" charset="-122"/>
                <a:ea typeface="微软雅黑" panose="020B0503020204020204" pitchFamily="34" charset="-122"/>
              </a:rPr>
              <a:t>18611761982</a:t>
            </a:r>
            <a:r>
              <a:rPr lang="zh-CN" altLang="en-US" sz="2000" dirty="0">
                <a:latin typeface="微软雅黑" panose="020B0503020204020204" pitchFamily="34" charset="-122"/>
                <a:ea typeface="微软雅黑" panose="020B0503020204020204" pitchFamily="34" charset="-122"/>
              </a:rPr>
              <a:t>（绑定微信）</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邮箱：</a:t>
            </a:r>
            <a:r>
              <a:rPr lang="en-US" altLang="zh-CN" sz="2000" dirty="0">
                <a:latin typeface="微软雅黑" panose="020B0503020204020204" pitchFamily="34" charset="-122"/>
                <a:ea typeface="微软雅黑" panose="020B0503020204020204" pitchFamily="34" charset="-122"/>
              </a:rPr>
              <a:t>yiming.jiang@boip.com.cn</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7269869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50" fill="hold"/>
                                        <p:tgtEl>
                                          <p:spTgt spid="20"/>
                                        </p:tgtEl>
                                        <p:attrNameLst>
                                          <p:attrName>ppt_x</p:attrName>
                                        </p:attrNameLst>
                                      </p:cBhvr>
                                      <p:tavLst>
                                        <p:tav tm="0">
                                          <p:val>
                                            <p:strVal val="#ppt_x"/>
                                          </p:val>
                                        </p:tav>
                                        <p:tav tm="100000">
                                          <p:val>
                                            <p:strVal val="#ppt_x"/>
                                          </p:val>
                                        </p:tav>
                                      </p:tavLst>
                                    </p:anim>
                                    <p:anim calcmode="lin" valueType="num">
                                      <p:cBhvr additive="base">
                                        <p:cTn id="8" dur="25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250" fill="hold"/>
                                        <p:tgtEl>
                                          <p:spTgt spid="18"/>
                                        </p:tgtEl>
                                        <p:attrNameLst>
                                          <p:attrName>ppt_x</p:attrName>
                                        </p:attrNameLst>
                                      </p:cBhvr>
                                      <p:tavLst>
                                        <p:tav tm="0">
                                          <p:val>
                                            <p:strVal val="#ppt_x"/>
                                          </p:val>
                                        </p:tav>
                                        <p:tav tm="100000">
                                          <p:val>
                                            <p:strVal val="#ppt_x"/>
                                          </p:val>
                                        </p:tav>
                                      </p:tavLst>
                                    </p:anim>
                                    <p:anim calcmode="lin" valueType="num">
                                      <p:cBhvr additive="base">
                                        <p:cTn id="16" dur="25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250" fill="hold"/>
                                        <p:tgtEl>
                                          <p:spTgt spid="30"/>
                                        </p:tgtEl>
                                        <p:attrNameLst>
                                          <p:attrName>ppt_x</p:attrName>
                                        </p:attrNameLst>
                                      </p:cBhvr>
                                      <p:tavLst>
                                        <p:tav tm="0">
                                          <p:val>
                                            <p:strVal val="#ppt_x"/>
                                          </p:val>
                                        </p:tav>
                                        <p:tav tm="100000">
                                          <p:val>
                                            <p:strVal val="#ppt_x"/>
                                          </p:val>
                                        </p:tav>
                                      </p:tavLst>
                                    </p:anim>
                                    <p:anim calcmode="lin" valueType="num">
                                      <p:cBhvr additive="base">
                                        <p:cTn id="20" dur="2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5</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项目背景</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pic>
        <p:nvPicPr>
          <p:cNvPr id="2" name="图片 1">
            <a:extLst>
              <a:ext uri="{FF2B5EF4-FFF2-40B4-BE49-F238E27FC236}">
                <a16:creationId xmlns:a16="http://schemas.microsoft.com/office/drawing/2014/main" id="{039C50E3-8791-440D-937B-B5B054F6CAFB}"/>
              </a:ext>
            </a:extLst>
          </p:cNvPr>
          <p:cNvPicPr>
            <a:picLocks noChangeAspect="1"/>
          </p:cNvPicPr>
          <p:nvPr/>
        </p:nvPicPr>
        <p:blipFill>
          <a:blip r:embed="rId4"/>
          <a:stretch>
            <a:fillRect/>
          </a:stretch>
        </p:blipFill>
        <p:spPr>
          <a:xfrm>
            <a:off x="-321628" y="1499448"/>
            <a:ext cx="12257172" cy="4774639"/>
          </a:xfrm>
          <a:prstGeom prst="rect">
            <a:avLst/>
          </a:prstGeom>
        </p:spPr>
      </p:pic>
      <p:sp>
        <p:nvSpPr>
          <p:cNvPr id="49" name="文本框 48">
            <a:extLst>
              <a:ext uri="{FF2B5EF4-FFF2-40B4-BE49-F238E27FC236}">
                <a16:creationId xmlns:a16="http://schemas.microsoft.com/office/drawing/2014/main" id="{CCBE7456-3AAF-4CB2-977D-FB2E8DE0F301}"/>
              </a:ext>
            </a:extLst>
          </p:cNvPr>
          <p:cNvSpPr txBox="1"/>
          <p:nvPr/>
        </p:nvSpPr>
        <p:spPr>
          <a:xfrm>
            <a:off x="551384" y="1099338"/>
            <a:ext cx="6174843"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2E2E3F"/>
                </a:solidFill>
                <a:effectLst/>
                <a:uLnTx/>
                <a:uFillTx/>
                <a:latin typeface="微软雅黑" panose="020B0503020204020204" pitchFamily="34" charset="-122"/>
                <a:ea typeface="微软雅黑" panose="020B0503020204020204" pitchFamily="34" charset="-122"/>
              </a:rPr>
              <a:t>中国人工智能知识产权白皮书的发展历程</a:t>
            </a:r>
            <a:r>
              <a:rPr kumimoji="0" lang="en-US" altLang="zh-CN" sz="2000" b="0" i="0" u="none" strike="noStrike" kern="1200" cap="none" spc="0" normalizeH="0" baseline="0" noProof="0" dirty="0">
                <a:ln>
                  <a:noFill/>
                </a:ln>
                <a:solidFill>
                  <a:srgbClr val="2E2E3F"/>
                </a:solidFill>
                <a:effectLst/>
                <a:uLnTx/>
                <a:uFillTx/>
                <a:latin typeface="微软雅黑" panose="020B0503020204020204" pitchFamily="34" charset="-122"/>
                <a:ea typeface="微软雅黑" panose="020B0503020204020204" pitchFamily="34" charset="-122"/>
              </a:rPr>
              <a:t>2018-2020</a:t>
            </a:r>
          </a:p>
        </p:txBody>
      </p:sp>
      <p:pic>
        <p:nvPicPr>
          <p:cNvPr id="50" name="Picture 2" descr="E:\人工智能产业联盟\中国人工智能产业联盟\设计\圆形.png">
            <a:extLst>
              <a:ext uri="{FF2B5EF4-FFF2-40B4-BE49-F238E27FC236}">
                <a16:creationId xmlns:a16="http://schemas.microsoft.com/office/drawing/2014/main" id="{52235B3D-73B0-40DA-91A6-1569F9709D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8578" y="4846983"/>
            <a:ext cx="1727647" cy="172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69422"/>
      </p:ext>
    </p:extLst>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6</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项目背景</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pic>
        <p:nvPicPr>
          <p:cNvPr id="4" name="图片 3">
            <a:extLst>
              <a:ext uri="{FF2B5EF4-FFF2-40B4-BE49-F238E27FC236}">
                <a16:creationId xmlns:a16="http://schemas.microsoft.com/office/drawing/2014/main" id="{E22167B1-4B2D-4E1E-A841-FA806CDB11FF}"/>
              </a:ext>
            </a:extLst>
          </p:cNvPr>
          <p:cNvPicPr>
            <a:picLocks noChangeAspect="1"/>
          </p:cNvPicPr>
          <p:nvPr/>
        </p:nvPicPr>
        <p:blipFill>
          <a:blip r:embed="rId4"/>
          <a:stretch>
            <a:fillRect/>
          </a:stretch>
        </p:blipFill>
        <p:spPr>
          <a:xfrm>
            <a:off x="0" y="1051940"/>
            <a:ext cx="12191249" cy="4752820"/>
          </a:xfrm>
          <a:prstGeom prst="rect">
            <a:avLst/>
          </a:prstGeom>
        </p:spPr>
      </p:pic>
      <p:sp>
        <p:nvSpPr>
          <p:cNvPr id="12" name="文本框 11">
            <a:extLst>
              <a:ext uri="{FF2B5EF4-FFF2-40B4-BE49-F238E27FC236}">
                <a16:creationId xmlns:a16="http://schemas.microsoft.com/office/drawing/2014/main" id="{0961D4F6-9A3E-4B14-863C-8165D0B83F62}"/>
              </a:ext>
            </a:extLst>
          </p:cNvPr>
          <p:cNvSpPr txBox="1"/>
          <p:nvPr/>
        </p:nvSpPr>
        <p:spPr>
          <a:xfrm>
            <a:off x="623392" y="1068640"/>
            <a:ext cx="2160240"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lang="zh-CN" altLang="en-US" sz="2000" dirty="0">
                <a:solidFill>
                  <a:srgbClr val="2E2E3F"/>
                </a:solidFill>
                <a:latin typeface="Century Gothic" panose="020B0502020202020204" pitchFamily="34" charset="0"/>
                <a:ea typeface="微软雅黑"/>
              </a:rPr>
              <a:t>编纂委员会成员</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
        <p:nvSpPr>
          <p:cNvPr id="2" name="矩形 1">
            <a:extLst>
              <a:ext uri="{FF2B5EF4-FFF2-40B4-BE49-F238E27FC236}">
                <a16:creationId xmlns:a16="http://schemas.microsoft.com/office/drawing/2014/main" id="{CDD41CB2-038A-4E1B-9593-CF08AA3D8277}"/>
              </a:ext>
            </a:extLst>
          </p:cNvPr>
          <p:cNvSpPr/>
          <p:nvPr/>
        </p:nvSpPr>
        <p:spPr bwMode="auto">
          <a:xfrm>
            <a:off x="6744072" y="2780928"/>
            <a:ext cx="1584176" cy="4320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84777017"/>
      </p:ext>
    </p:extLst>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7</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项目背景</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pic>
        <p:nvPicPr>
          <p:cNvPr id="2" name="图片 1">
            <a:extLst>
              <a:ext uri="{FF2B5EF4-FFF2-40B4-BE49-F238E27FC236}">
                <a16:creationId xmlns:a16="http://schemas.microsoft.com/office/drawing/2014/main" id="{BA566583-0607-45BD-8234-069FE623FFCB}"/>
              </a:ext>
            </a:extLst>
          </p:cNvPr>
          <p:cNvPicPr>
            <a:picLocks noChangeAspect="1"/>
          </p:cNvPicPr>
          <p:nvPr/>
        </p:nvPicPr>
        <p:blipFill>
          <a:blip r:embed="rId4"/>
          <a:stretch>
            <a:fillRect/>
          </a:stretch>
        </p:blipFill>
        <p:spPr>
          <a:xfrm>
            <a:off x="548103" y="756878"/>
            <a:ext cx="11095793" cy="5475950"/>
          </a:xfrm>
          <a:prstGeom prst="rect">
            <a:avLst/>
          </a:prstGeom>
        </p:spPr>
      </p:pic>
      <p:sp>
        <p:nvSpPr>
          <p:cNvPr id="12" name="文本框 11">
            <a:extLst>
              <a:ext uri="{FF2B5EF4-FFF2-40B4-BE49-F238E27FC236}">
                <a16:creationId xmlns:a16="http://schemas.microsoft.com/office/drawing/2014/main" id="{333DB272-2675-4EEE-B97E-30DAD661C393}"/>
              </a:ext>
            </a:extLst>
          </p:cNvPr>
          <p:cNvSpPr txBox="1"/>
          <p:nvPr/>
        </p:nvSpPr>
        <p:spPr>
          <a:xfrm>
            <a:off x="548103" y="836712"/>
            <a:ext cx="1584176"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lang="zh-CN" altLang="en-US" sz="2000" dirty="0">
                <a:solidFill>
                  <a:srgbClr val="2E2E3F"/>
                </a:solidFill>
                <a:latin typeface="Century Gothic" panose="020B0502020202020204" pitchFamily="34" charset="0"/>
                <a:ea typeface="微软雅黑"/>
              </a:rPr>
              <a:t>内容框架</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3850513364"/>
      </p:ext>
    </p:extLst>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8</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目录</a:t>
            </a:r>
          </a:p>
        </p:txBody>
      </p:sp>
      <p:pic>
        <p:nvPicPr>
          <p:cNvPr id="24" name="图片 23">
            <a:extLst>
              <a:ext uri="{FF2B5EF4-FFF2-40B4-BE49-F238E27FC236}">
                <a16:creationId xmlns:a16="http://schemas.microsoft.com/office/drawing/2014/main" id="{5395FEAE-B472-4E54-8329-6CA54DB5A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cxnSp>
        <p:nvCxnSpPr>
          <p:cNvPr id="31" name="直接连接符 30">
            <a:extLst>
              <a:ext uri="{FF2B5EF4-FFF2-40B4-BE49-F238E27FC236}">
                <a16:creationId xmlns:a16="http://schemas.microsoft.com/office/drawing/2014/main" id="{FF559B03-144A-447A-BA24-00F48AA2B732}"/>
              </a:ext>
            </a:extLst>
          </p:cNvPr>
          <p:cNvCxnSpPr/>
          <p:nvPr/>
        </p:nvCxnSpPr>
        <p:spPr>
          <a:xfrm>
            <a:off x="0" y="3679898"/>
            <a:ext cx="12192000" cy="0"/>
          </a:xfrm>
          <a:prstGeom prst="line">
            <a:avLst/>
          </a:prstGeom>
          <a:noFill/>
          <a:ln w="19050" cap="flat" cmpd="sng" algn="ctr">
            <a:solidFill>
              <a:srgbClr val="D90012"/>
            </a:solidFill>
            <a:prstDash val="sysDash"/>
            <a:miter lim="800000"/>
          </a:ln>
          <a:effectLst/>
        </p:spPr>
      </p:cxnSp>
      <p:grpSp>
        <p:nvGrpSpPr>
          <p:cNvPr id="32" name="组合 31">
            <a:extLst>
              <a:ext uri="{FF2B5EF4-FFF2-40B4-BE49-F238E27FC236}">
                <a16:creationId xmlns:a16="http://schemas.microsoft.com/office/drawing/2014/main" id="{A4CC4D63-FF47-4547-BB0B-E7D76C841600}"/>
              </a:ext>
            </a:extLst>
          </p:cNvPr>
          <p:cNvGrpSpPr/>
          <p:nvPr/>
        </p:nvGrpSpPr>
        <p:grpSpPr>
          <a:xfrm>
            <a:off x="119336" y="1277262"/>
            <a:ext cx="1105637" cy="2522681"/>
            <a:chOff x="466878" y="1023579"/>
            <a:chExt cx="829228" cy="1892011"/>
          </a:xfrm>
        </p:grpSpPr>
        <p:cxnSp>
          <p:nvCxnSpPr>
            <p:cNvPr id="33" name="直接连接符 32">
              <a:extLst>
                <a:ext uri="{FF2B5EF4-FFF2-40B4-BE49-F238E27FC236}">
                  <a16:creationId xmlns:a16="http://schemas.microsoft.com/office/drawing/2014/main" id="{2135F37B-7D4C-4884-80D7-55F849743E21}"/>
                </a:ext>
              </a:extLst>
            </p:cNvPr>
            <p:cNvCxnSpPr/>
            <p:nvPr/>
          </p:nvCxnSpPr>
          <p:spPr>
            <a:xfrm>
              <a:off x="881492" y="1888431"/>
              <a:ext cx="0" cy="900000"/>
            </a:xfrm>
            <a:prstGeom prst="line">
              <a:avLst/>
            </a:prstGeom>
            <a:noFill/>
            <a:ln w="6350" cap="flat" cmpd="sng" algn="ctr">
              <a:solidFill>
                <a:srgbClr val="D90012"/>
              </a:solidFill>
              <a:prstDash val="solid"/>
              <a:miter lim="800000"/>
            </a:ln>
            <a:effectLst/>
          </p:spPr>
        </p:cxnSp>
        <p:sp>
          <p:nvSpPr>
            <p:cNvPr id="34" name="椭圆 33">
              <a:extLst>
                <a:ext uri="{FF2B5EF4-FFF2-40B4-BE49-F238E27FC236}">
                  <a16:creationId xmlns:a16="http://schemas.microsoft.com/office/drawing/2014/main" id="{2784174A-2AD3-4FE5-A007-84234059DC43}"/>
                </a:ext>
              </a:extLst>
            </p:cNvPr>
            <p:cNvSpPr/>
            <p:nvPr/>
          </p:nvSpPr>
          <p:spPr>
            <a:xfrm>
              <a:off x="79149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椭圆 43">
              <a:extLst>
                <a:ext uri="{FF2B5EF4-FFF2-40B4-BE49-F238E27FC236}">
                  <a16:creationId xmlns:a16="http://schemas.microsoft.com/office/drawing/2014/main" id="{004386EE-5D11-494C-B972-E37DA5AD8435}"/>
                </a:ext>
              </a:extLst>
            </p:cNvPr>
            <p:cNvSpPr/>
            <p:nvPr/>
          </p:nvSpPr>
          <p:spPr>
            <a:xfrm>
              <a:off x="46687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椭圆 44">
              <a:extLst>
                <a:ext uri="{FF2B5EF4-FFF2-40B4-BE49-F238E27FC236}">
                  <a16:creationId xmlns:a16="http://schemas.microsoft.com/office/drawing/2014/main" id="{3E70C003-96D8-4D7C-AFD0-14A652C07923}"/>
                </a:ext>
              </a:extLst>
            </p:cNvPr>
            <p:cNvSpPr/>
            <p:nvPr/>
          </p:nvSpPr>
          <p:spPr>
            <a:xfrm>
              <a:off x="580885"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01</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46" name="组合 45">
            <a:extLst>
              <a:ext uri="{FF2B5EF4-FFF2-40B4-BE49-F238E27FC236}">
                <a16:creationId xmlns:a16="http://schemas.microsoft.com/office/drawing/2014/main" id="{F4434179-A3AF-466D-8425-6C7C72A41B70}"/>
              </a:ext>
            </a:extLst>
          </p:cNvPr>
          <p:cNvGrpSpPr/>
          <p:nvPr/>
        </p:nvGrpSpPr>
        <p:grpSpPr>
          <a:xfrm>
            <a:off x="1343472" y="3559898"/>
            <a:ext cx="1105637" cy="2565856"/>
            <a:chOff x="1547664" y="2735590"/>
            <a:chExt cx="829228" cy="1924392"/>
          </a:xfrm>
        </p:grpSpPr>
        <p:cxnSp>
          <p:nvCxnSpPr>
            <p:cNvPr id="47" name="直接连接符 46">
              <a:extLst>
                <a:ext uri="{FF2B5EF4-FFF2-40B4-BE49-F238E27FC236}">
                  <a16:creationId xmlns:a16="http://schemas.microsoft.com/office/drawing/2014/main" id="{094CC10A-8BE3-42E3-93EB-D37ECED83384}"/>
                </a:ext>
              </a:extLst>
            </p:cNvPr>
            <p:cNvCxnSpPr/>
            <p:nvPr/>
          </p:nvCxnSpPr>
          <p:spPr>
            <a:xfrm>
              <a:off x="1962278" y="2825590"/>
              <a:ext cx="0" cy="900000"/>
            </a:xfrm>
            <a:prstGeom prst="line">
              <a:avLst/>
            </a:prstGeom>
            <a:noFill/>
            <a:ln w="6350" cap="flat" cmpd="sng" algn="ctr">
              <a:solidFill>
                <a:srgbClr val="D90012"/>
              </a:solidFill>
              <a:prstDash val="solid"/>
              <a:miter lim="800000"/>
            </a:ln>
            <a:effectLst/>
          </p:spPr>
        </p:cxnSp>
        <p:sp>
          <p:nvSpPr>
            <p:cNvPr id="48" name="椭圆 47">
              <a:extLst>
                <a:ext uri="{FF2B5EF4-FFF2-40B4-BE49-F238E27FC236}">
                  <a16:creationId xmlns:a16="http://schemas.microsoft.com/office/drawing/2014/main" id="{750A9350-201D-4D6B-9B57-1156C731A545}"/>
                </a:ext>
              </a:extLst>
            </p:cNvPr>
            <p:cNvSpPr/>
            <p:nvPr/>
          </p:nvSpPr>
          <p:spPr>
            <a:xfrm>
              <a:off x="187227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9" name="椭圆 48">
              <a:extLst>
                <a:ext uri="{FF2B5EF4-FFF2-40B4-BE49-F238E27FC236}">
                  <a16:creationId xmlns:a16="http://schemas.microsoft.com/office/drawing/2014/main" id="{CD77CEE6-9C55-44C5-8788-FD0325016BF3}"/>
                </a:ext>
              </a:extLst>
            </p:cNvPr>
            <p:cNvSpPr/>
            <p:nvPr/>
          </p:nvSpPr>
          <p:spPr>
            <a:xfrm>
              <a:off x="1547664" y="3830754"/>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椭圆 49">
              <a:extLst>
                <a:ext uri="{FF2B5EF4-FFF2-40B4-BE49-F238E27FC236}">
                  <a16:creationId xmlns:a16="http://schemas.microsoft.com/office/drawing/2014/main" id="{F9841F36-58E6-4D0F-BBD3-0D5861AE27E0}"/>
                </a:ext>
              </a:extLst>
            </p:cNvPr>
            <p:cNvSpPr/>
            <p:nvPr/>
          </p:nvSpPr>
          <p:spPr>
            <a:xfrm>
              <a:off x="1661671" y="3944755"/>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02</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1" name="组合 50">
            <a:extLst>
              <a:ext uri="{FF2B5EF4-FFF2-40B4-BE49-F238E27FC236}">
                <a16:creationId xmlns:a16="http://schemas.microsoft.com/office/drawing/2014/main" id="{C552910D-1AB7-4574-880E-4285D8A5E9ED}"/>
              </a:ext>
            </a:extLst>
          </p:cNvPr>
          <p:cNvGrpSpPr/>
          <p:nvPr/>
        </p:nvGrpSpPr>
        <p:grpSpPr>
          <a:xfrm>
            <a:off x="2639616" y="3559898"/>
            <a:ext cx="1105637" cy="1688208"/>
            <a:chOff x="2950684" y="2735590"/>
            <a:chExt cx="829228" cy="1266156"/>
          </a:xfrm>
        </p:grpSpPr>
        <p:cxnSp>
          <p:nvCxnSpPr>
            <p:cNvPr id="52" name="直接连接符 51">
              <a:extLst>
                <a:ext uri="{FF2B5EF4-FFF2-40B4-BE49-F238E27FC236}">
                  <a16:creationId xmlns:a16="http://schemas.microsoft.com/office/drawing/2014/main" id="{6337BA92-7245-4503-BC13-A5D2F12AF420}"/>
                </a:ext>
              </a:extLst>
            </p:cNvPr>
            <p:cNvCxnSpPr/>
            <p:nvPr/>
          </p:nvCxnSpPr>
          <p:spPr>
            <a:xfrm>
              <a:off x="3365298" y="2825590"/>
              <a:ext cx="0" cy="900000"/>
            </a:xfrm>
            <a:prstGeom prst="line">
              <a:avLst/>
            </a:prstGeom>
            <a:noFill/>
            <a:ln w="6350" cap="flat" cmpd="sng" algn="ctr">
              <a:solidFill>
                <a:srgbClr val="D90012"/>
              </a:solidFill>
              <a:prstDash val="solid"/>
              <a:miter lim="800000"/>
            </a:ln>
            <a:effectLst/>
          </p:spPr>
        </p:cxnSp>
        <p:sp>
          <p:nvSpPr>
            <p:cNvPr id="53" name="椭圆 52">
              <a:extLst>
                <a:ext uri="{FF2B5EF4-FFF2-40B4-BE49-F238E27FC236}">
                  <a16:creationId xmlns:a16="http://schemas.microsoft.com/office/drawing/2014/main" id="{B2AE7B6E-4FCC-45AA-B32F-A0BFBE276529}"/>
                </a:ext>
              </a:extLst>
            </p:cNvPr>
            <p:cNvSpPr/>
            <p:nvPr/>
          </p:nvSpPr>
          <p:spPr>
            <a:xfrm>
              <a:off x="327529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椭圆 53">
              <a:extLst>
                <a:ext uri="{FF2B5EF4-FFF2-40B4-BE49-F238E27FC236}">
                  <a16:creationId xmlns:a16="http://schemas.microsoft.com/office/drawing/2014/main" id="{36459FA5-91E9-4553-A967-8847C476509D}"/>
                </a:ext>
              </a:extLst>
            </p:cNvPr>
            <p:cNvSpPr/>
            <p:nvPr/>
          </p:nvSpPr>
          <p:spPr>
            <a:xfrm>
              <a:off x="295068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5" name="椭圆 54">
              <a:extLst>
                <a:ext uri="{FF2B5EF4-FFF2-40B4-BE49-F238E27FC236}">
                  <a16:creationId xmlns:a16="http://schemas.microsoft.com/office/drawing/2014/main" id="{F2CA3ED2-45E6-4566-9A32-42D45C785992}"/>
                </a:ext>
              </a:extLst>
            </p:cNvPr>
            <p:cNvSpPr/>
            <p:nvPr/>
          </p:nvSpPr>
          <p:spPr>
            <a:xfrm>
              <a:off x="306469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03</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56" name="组合 55">
            <a:extLst>
              <a:ext uri="{FF2B5EF4-FFF2-40B4-BE49-F238E27FC236}">
                <a16:creationId xmlns:a16="http://schemas.microsoft.com/office/drawing/2014/main" id="{63BA790C-7E60-4FC5-AB0C-9FE16C1A377C}"/>
              </a:ext>
            </a:extLst>
          </p:cNvPr>
          <p:cNvGrpSpPr/>
          <p:nvPr/>
        </p:nvGrpSpPr>
        <p:grpSpPr>
          <a:xfrm>
            <a:off x="3973364" y="1277262"/>
            <a:ext cx="1105637" cy="2522681"/>
            <a:chOff x="4283968" y="1023579"/>
            <a:chExt cx="829228" cy="1892011"/>
          </a:xfrm>
        </p:grpSpPr>
        <p:cxnSp>
          <p:nvCxnSpPr>
            <p:cNvPr id="57" name="直接连接符 56">
              <a:extLst>
                <a:ext uri="{FF2B5EF4-FFF2-40B4-BE49-F238E27FC236}">
                  <a16:creationId xmlns:a16="http://schemas.microsoft.com/office/drawing/2014/main" id="{17C6B94A-5AC8-4BAF-8641-76ACC457E041}"/>
                </a:ext>
              </a:extLst>
            </p:cNvPr>
            <p:cNvCxnSpPr/>
            <p:nvPr/>
          </p:nvCxnSpPr>
          <p:spPr>
            <a:xfrm>
              <a:off x="4698582" y="1876069"/>
              <a:ext cx="0" cy="900000"/>
            </a:xfrm>
            <a:prstGeom prst="line">
              <a:avLst/>
            </a:prstGeom>
            <a:noFill/>
            <a:ln w="6350" cap="flat" cmpd="sng" algn="ctr">
              <a:solidFill>
                <a:srgbClr val="D90012"/>
              </a:solidFill>
              <a:prstDash val="solid"/>
              <a:miter lim="800000"/>
            </a:ln>
            <a:effectLst/>
          </p:spPr>
        </p:cxnSp>
        <p:sp>
          <p:nvSpPr>
            <p:cNvPr id="58" name="椭圆 57">
              <a:extLst>
                <a:ext uri="{FF2B5EF4-FFF2-40B4-BE49-F238E27FC236}">
                  <a16:creationId xmlns:a16="http://schemas.microsoft.com/office/drawing/2014/main" id="{FD7E47B6-B4C4-4752-A069-4A2417E8C78E}"/>
                </a:ext>
              </a:extLst>
            </p:cNvPr>
            <p:cNvSpPr/>
            <p:nvPr/>
          </p:nvSpPr>
          <p:spPr>
            <a:xfrm>
              <a:off x="4608582"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9" name="椭圆 58">
              <a:extLst>
                <a:ext uri="{FF2B5EF4-FFF2-40B4-BE49-F238E27FC236}">
                  <a16:creationId xmlns:a16="http://schemas.microsoft.com/office/drawing/2014/main" id="{479772FF-3FC5-4261-8106-C4954BDF4631}"/>
                </a:ext>
              </a:extLst>
            </p:cNvPr>
            <p:cNvSpPr/>
            <p:nvPr/>
          </p:nvSpPr>
          <p:spPr>
            <a:xfrm>
              <a:off x="4283968" y="1023579"/>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0" name="椭圆 59">
              <a:extLst>
                <a:ext uri="{FF2B5EF4-FFF2-40B4-BE49-F238E27FC236}">
                  <a16:creationId xmlns:a16="http://schemas.microsoft.com/office/drawing/2014/main" id="{2F183550-96CC-439B-9BFD-CF99AA11E68E}"/>
                </a:ext>
              </a:extLst>
            </p:cNvPr>
            <p:cNvSpPr/>
            <p:nvPr/>
          </p:nvSpPr>
          <p:spPr>
            <a:xfrm>
              <a:off x="4397968" y="113757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04</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1" name="组合 60">
            <a:extLst>
              <a:ext uri="{FF2B5EF4-FFF2-40B4-BE49-F238E27FC236}">
                <a16:creationId xmlns:a16="http://schemas.microsoft.com/office/drawing/2014/main" id="{73F06879-8AD7-49CF-AD8B-2B0C9D2B2F1D}"/>
              </a:ext>
            </a:extLst>
          </p:cNvPr>
          <p:cNvGrpSpPr/>
          <p:nvPr/>
        </p:nvGrpSpPr>
        <p:grpSpPr>
          <a:xfrm>
            <a:off x="5447928" y="2227221"/>
            <a:ext cx="1105637" cy="1572677"/>
            <a:chOff x="5691315" y="1736082"/>
            <a:chExt cx="829228" cy="1179508"/>
          </a:xfrm>
        </p:grpSpPr>
        <p:cxnSp>
          <p:nvCxnSpPr>
            <p:cNvPr id="62" name="直接连接符 61">
              <a:extLst>
                <a:ext uri="{FF2B5EF4-FFF2-40B4-BE49-F238E27FC236}">
                  <a16:creationId xmlns:a16="http://schemas.microsoft.com/office/drawing/2014/main" id="{F78B6B70-E98F-4CCA-97C4-25E6E7CD452A}"/>
                </a:ext>
              </a:extLst>
            </p:cNvPr>
            <p:cNvCxnSpPr/>
            <p:nvPr/>
          </p:nvCxnSpPr>
          <p:spPr>
            <a:xfrm>
              <a:off x="6105928" y="2015590"/>
              <a:ext cx="0" cy="900000"/>
            </a:xfrm>
            <a:prstGeom prst="line">
              <a:avLst/>
            </a:prstGeom>
            <a:noFill/>
            <a:ln w="6350" cap="flat" cmpd="sng" algn="ctr">
              <a:solidFill>
                <a:srgbClr val="D90012"/>
              </a:solidFill>
              <a:prstDash val="solid"/>
              <a:miter lim="800000"/>
            </a:ln>
            <a:effectLst/>
          </p:spPr>
        </p:cxnSp>
        <p:sp>
          <p:nvSpPr>
            <p:cNvPr id="63" name="椭圆 62">
              <a:extLst>
                <a:ext uri="{FF2B5EF4-FFF2-40B4-BE49-F238E27FC236}">
                  <a16:creationId xmlns:a16="http://schemas.microsoft.com/office/drawing/2014/main" id="{19BA2109-5A6D-4EC9-8391-B977816B5BD2}"/>
                </a:ext>
              </a:extLst>
            </p:cNvPr>
            <p:cNvSpPr/>
            <p:nvPr/>
          </p:nvSpPr>
          <p:spPr>
            <a:xfrm>
              <a:off x="6015929"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a:extLst>
                <a:ext uri="{FF2B5EF4-FFF2-40B4-BE49-F238E27FC236}">
                  <a16:creationId xmlns:a16="http://schemas.microsoft.com/office/drawing/2014/main" id="{79CF385C-7D03-4A94-8B2A-609B9E4320B5}"/>
                </a:ext>
              </a:extLst>
            </p:cNvPr>
            <p:cNvSpPr/>
            <p:nvPr/>
          </p:nvSpPr>
          <p:spPr>
            <a:xfrm>
              <a:off x="5691315" y="1736082"/>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5" name="椭圆 64">
              <a:extLst>
                <a:ext uri="{FF2B5EF4-FFF2-40B4-BE49-F238E27FC236}">
                  <a16:creationId xmlns:a16="http://schemas.microsoft.com/office/drawing/2014/main" id="{3BAF979F-9A5F-4B75-9F45-A2B20897B6A8}"/>
                </a:ext>
              </a:extLst>
            </p:cNvPr>
            <p:cNvSpPr/>
            <p:nvPr/>
          </p:nvSpPr>
          <p:spPr>
            <a:xfrm>
              <a:off x="5805322" y="1850083"/>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05</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grpSp>
        <p:nvGrpSpPr>
          <p:cNvPr id="66" name="组合 65">
            <a:extLst>
              <a:ext uri="{FF2B5EF4-FFF2-40B4-BE49-F238E27FC236}">
                <a16:creationId xmlns:a16="http://schemas.microsoft.com/office/drawing/2014/main" id="{F5649DF0-3945-4911-A8B2-9BA31B06DA06}"/>
              </a:ext>
            </a:extLst>
          </p:cNvPr>
          <p:cNvGrpSpPr/>
          <p:nvPr/>
        </p:nvGrpSpPr>
        <p:grpSpPr>
          <a:xfrm>
            <a:off x="7025971" y="3559898"/>
            <a:ext cx="1105637" cy="1688208"/>
            <a:chOff x="7308304" y="2735590"/>
            <a:chExt cx="829228" cy="1266156"/>
          </a:xfrm>
        </p:grpSpPr>
        <p:cxnSp>
          <p:nvCxnSpPr>
            <p:cNvPr id="67" name="直接连接符 66">
              <a:extLst>
                <a:ext uri="{FF2B5EF4-FFF2-40B4-BE49-F238E27FC236}">
                  <a16:creationId xmlns:a16="http://schemas.microsoft.com/office/drawing/2014/main" id="{1A118C74-6F9F-4AF5-B7D0-065EDCBBCA66}"/>
                </a:ext>
              </a:extLst>
            </p:cNvPr>
            <p:cNvCxnSpPr/>
            <p:nvPr/>
          </p:nvCxnSpPr>
          <p:spPr>
            <a:xfrm>
              <a:off x="7722918" y="2836513"/>
              <a:ext cx="0" cy="900000"/>
            </a:xfrm>
            <a:prstGeom prst="line">
              <a:avLst/>
            </a:prstGeom>
            <a:noFill/>
            <a:ln w="6350" cap="flat" cmpd="sng" algn="ctr">
              <a:solidFill>
                <a:srgbClr val="D90012"/>
              </a:solidFill>
              <a:prstDash val="solid"/>
              <a:miter lim="800000"/>
            </a:ln>
            <a:effectLst/>
          </p:spPr>
        </p:cxnSp>
        <p:sp>
          <p:nvSpPr>
            <p:cNvPr id="68" name="椭圆 67">
              <a:extLst>
                <a:ext uri="{FF2B5EF4-FFF2-40B4-BE49-F238E27FC236}">
                  <a16:creationId xmlns:a16="http://schemas.microsoft.com/office/drawing/2014/main" id="{90B5F7EE-5DA6-4A70-9930-D14BBC7682E1}"/>
                </a:ext>
              </a:extLst>
            </p:cNvPr>
            <p:cNvSpPr/>
            <p:nvPr/>
          </p:nvSpPr>
          <p:spPr>
            <a:xfrm>
              <a:off x="7632918" y="2735590"/>
              <a:ext cx="180000" cy="180000"/>
            </a:xfrm>
            <a:prstGeom prst="ellipse">
              <a:avLst/>
            </a:prstGeom>
            <a:solidFill>
              <a:sysClr val="window" lastClr="FFFFFF"/>
            </a:solidFill>
            <a:ln w="12700" cap="flat" cmpd="sng" algn="ctr">
              <a:solidFill>
                <a:srgbClr val="D9001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9" name="椭圆 68">
              <a:extLst>
                <a:ext uri="{FF2B5EF4-FFF2-40B4-BE49-F238E27FC236}">
                  <a16:creationId xmlns:a16="http://schemas.microsoft.com/office/drawing/2014/main" id="{22EE64A4-D7D5-4544-919B-F6E168DB4D73}"/>
                </a:ext>
              </a:extLst>
            </p:cNvPr>
            <p:cNvSpPr/>
            <p:nvPr/>
          </p:nvSpPr>
          <p:spPr>
            <a:xfrm>
              <a:off x="7308304" y="3172518"/>
              <a:ext cx="829228" cy="829228"/>
            </a:xfrm>
            <a:prstGeom prst="ellipse">
              <a:avLst/>
            </a:pr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31750"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0" name="椭圆 69">
              <a:extLst>
                <a:ext uri="{FF2B5EF4-FFF2-40B4-BE49-F238E27FC236}">
                  <a16:creationId xmlns:a16="http://schemas.microsoft.com/office/drawing/2014/main" id="{F8BDDFE8-8666-4B37-898A-4E955AD9978B}"/>
                </a:ext>
              </a:extLst>
            </p:cNvPr>
            <p:cNvSpPr/>
            <p:nvPr/>
          </p:nvSpPr>
          <p:spPr>
            <a:xfrm>
              <a:off x="7422311" y="3286519"/>
              <a:ext cx="601237" cy="601237"/>
            </a:xfrm>
            <a:prstGeom prst="ellipse">
              <a:avLst/>
            </a:prstGeom>
            <a:gradFill>
              <a:gsLst>
                <a:gs pos="0">
                  <a:srgbClr val="E30613"/>
                </a:gs>
                <a:gs pos="100000">
                  <a:srgbClr val="81040B"/>
                </a:gs>
              </a:gsLst>
              <a:lin ang="3600000" scaled="0"/>
            </a:gradFill>
            <a:ln w="12700" cap="flat" cmpd="sng" algn="ctr">
              <a:noFill/>
              <a:prstDash val="solid"/>
              <a:miter lim="800000"/>
            </a:ln>
            <a:effectLst>
              <a:innerShdw blurRad="76200" dist="101600" dir="18000000">
                <a:prstClr val="black">
                  <a:alpha val="30000"/>
                </a:prstClr>
              </a:innerShdw>
            </a:effectLst>
          </p:spPr>
          <p:txBody>
            <a:bodyPr rot="0" spcFirstLastPara="0" vert="horz" wrap="none" lIns="0" tIns="45713" rIns="0" bIns="45713" numCol="1" spcCol="0" rtlCol="0" fromWordArt="0" anchor="ctr" anchorCtr="0" forceAA="0" compatLnSpc="1">
              <a:noAutofit/>
            </a:bodyPr>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rPr>
                <a:t>06</a:t>
              </a:r>
              <a:endParaRPr kumimoji="0" lang="zh-CN" altLang="en-US" sz="2400" b="1" i="0" u="none" strike="noStrike" kern="0" cap="none" spc="0" normalizeH="0" baseline="0" noProof="0" dirty="0">
                <a:ln>
                  <a:noFill/>
                </a:ln>
                <a:solidFill>
                  <a:prstClr val="white"/>
                </a:solidFill>
                <a:effectLst/>
                <a:uLnTx/>
                <a:uFillTx/>
                <a:latin typeface="Kartika" panose="02020503030404060203" pitchFamily="18" charset="0"/>
                <a:ea typeface="宋体" panose="02010600030101010101" pitchFamily="2" charset="-122"/>
                <a:cs typeface="Kartika" panose="02020503030404060203" pitchFamily="18" charset="0"/>
              </a:endParaRPr>
            </a:p>
          </p:txBody>
        </p:sp>
      </p:grpSp>
      <p:sp>
        <p:nvSpPr>
          <p:cNvPr id="72" name="文本框 71">
            <a:extLst>
              <a:ext uri="{FF2B5EF4-FFF2-40B4-BE49-F238E27FC236}">
                <a16:creationId xmlns:a16="http://schemas.microsoft.com/office/drawing/2014/main" id="{8F04C1FE-FECB-4122-A05C-634B973B8D2D}"/>
              </a:ext>
            </a:extLst>
          </p:cNvPr>
          <p:cNvSpPr txBox="1"/>
          <p:nvPr/>
        </p:nvSpPr>
        <p:spPr>
          <a:xfrm>
            <a:off x="1416368" y="1547891"/>
            <a:ext cx="1415772" cy="461665"/>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项目背景</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3" name="文本框 72">
            <a:extLst>
              <a:ext uri="{FF2B5EF4-FFF2-40B4-BE49-F238E27FC236}">
                <a16:creationId xmlns:a16="http://schemas.microsoft.com/office/drawing/2014/main" id="{FBC28409-F684-4DEA-8AAF-9C078EBA106C}"/>
              </a:ext>
            </a:extLst>
          </p:cNvPr>
          <p:cNvSpPr txBox="1"/>
          <p:nvPr/>
        </p:nvSpPr>
        <p:spPr>
          <a:xfrm>
            <a:off x="3910545" y="4149559"/>
            <a:ext cx="2646878" cy="769441"/>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人工智能产业分析</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智慧金融</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4" name="文本框 73">
            <a:extLst>
              <a:ext uri="{FF2B5EF4-FFF2-40B4-BE49-F238E27FC236}">
                <a16:creationId xmlns:a16="http://schemas.microsoft.com/office/drawing/2014/main" id="{1CB9B591-40FA-4A2C-A728-786882FCA007}"/>
              </a:ext>
            </a:extLst>
          </p:cNvPr>
          <p:cNvSpPr txBox="1"/>
          <p:nvPr/>
        </p:nvSpPr>
        <p:spPr>
          <a:xfrm>
            <a:off x="5202862" y="1052736"/>
            <a:ext cx="3877985"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人工智能领域知识产权创造</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人工智能专利保护客体</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人工智能生成发明的发明人身份</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5" name="文本框 74">
            <a:extLst>
              <a:ext uri="{FF2B5EF4-FFF2-40B4-BE49-F238E27FC236}">
                <a16:creationId xmlns:a16="http://schemas.microsoft.com/office/drawing/2014/main" id="{4C3DB0E1-6471-4377-977A-A339B8AC2A81}"/>
              </a:ext>
            </a:extLst>
          </p:cNvPr>
          <p:cNvSpPr txBox="1"/>
          <p:nvPr/>
        </p:nvSpPr>
        <p:spPr>
          <a:xfrm>
            <a:off x="6775489" y="2324404"/>
            <a:ext cx="5416868" cy="1077218"/>
          </a:xfrm>
          <a:prstGeom prst="rect">
            <a:avLst/>
          </a:prstGeom>
          <a:noFill/>
          <a:effectLst/>
        </p:spPr>
        <p:txBody>
          <a:bodyPr wrap="none" rtlCol="0">
            <a:spAutoFit/>
          </a:bodyPr>
          <a:lstStyle/>
          <a:p>
            <a:pPr fontAlgn="auto">
              <a:spcBef>
                <a:spcPts val="0"/>
              </a:spcBef>
              <a:spcAft>
                <a:spcPts val="0"/>
              </a:spcAft>
              <a:buFontTx/>
              <a:buNone/>
            </a:pPr>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人工智能领域知识产权保护的司法问题</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侵权诉讼中的举证责任分析</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a:p>
            <a:pPr fontAlgn="auto">
              <a:spcBef>
                <a:spcPts val="0"/>
              </a:spcBef>
              <a:spcAft>
                <a:spcPts val="0"/>
              </a:spcAft>
              <a:buFontTx/>
              <a:buNone/>
            </a:pPr>
            <a:r>
              <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rPr>
              <a:t>GUI</a:t>
            </a:r>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外观设计专利保护问题分析</a:t>
            </a:r>
            <a:endParaRPr lang="en-US" altLang="zh-CN" sz="2000" dirty="0">
              <a:solidFill>
                <a:schemeClr val="bg1">
                  <a:lumMod val="60000"/>
                  <a:lumOff val="40000"/>
                </a:schemeClr>
              </a:solidFill>
              <a:latin typeface="微软雅黑" panose="020B0503020204020204" pitchFamily="34" charset="-122"/>
              <a:ea typeface="微软雅黑" panose="020B0503020204020204" pitchFamily="34" charset="-122"/>
            </a:endParaRPr>
          </a:p>
        </p:txBody>
      </p:sp>
      <p:sp>
        <p:nvSpPr>
          <p:cNvPr id="76" name="文本框 75">
            <a:extLst>
              <a:ext uri="{FF2B5EF4-FFF2-40B4-BE49-F238E27FC236}">
                <a16:creationId xmlns:a16="http://schemas.microsoft.com/office/drawing/2014/main" id="{F1698D55-D051-4E18-8475-A1358153211B}"/>
              </a:ext>
            </a:extLst>
          </p:cNvPr>
          <p:cNvSpPr txBox="1"/>
          <p:nvPr/>
        </p:nvSpPr>
        <p:spPr>
          <a:xfrm>
            <a:off x="2604141" y="5506694"/>
            <a:ext cx="3262432" cy="461665"/>
          </a:xfrm>
          <a:prstGeom prst="rect">
            <a:avLst/>
          </a:prstGeom>
          <a:noFill/>
          <a:effectLst/>
        </p:spPr>
        <p:txBody>
          <a:bodyPr wrap="none" rtlCol="0">
            <a:spAutoFit/>
          </a:bodyPr>
          <a:lstStyle/>
          <a:p>
            <a:r>
              <a:rPr lang="zh-CN" altLang="en-US" sz="2400" dirty="0">
                <a:solidFill>
                  <a:srgbClr val="C00000"/>
                </a:solidFill>
                <a:latin typeface="微软雅黑" panose="020B0503020204020204" pitchFamily="34" charset="-122"/>
                <a:ea typeface="微软雅黑" panose="020B0503020204020204" pitchFamily="34" charset="-122"/>
              </a:rPr>
              <a:t>人工智能的定义与分类</a:t>
            </a:r>
            <a:endParaRPr lang="en-US" altLang="zh-CN" sz="2400" dirty="0">
              <a:solidFill>
                <a:srgbClr val="C00000"/>
              </a:solidFill>
              <a:latin typeface="微软雅黑" panose="020B0503020204020204" pitchFamily="34" charset="-122"/>
              <a:ea typeface="微软雅黑" panose="020B0503020204020204" pitchFamily="34" charset="-122"/>
            </a:endParaRPr>
          </a:p>
        </p:txBody>
      </p:sp>
      <p:sp>
        <p:nvSpPr>
          <p:cNvPr id="77" name="文本框 76">
            <a:extLst>
              <a:ext uri="{FF2B5EF4-FFF2-40B4-BE49-F238E27FC236}">
                <a16:creationId xmlns:a16="http://schemas.microsoft.com/office/drawing/2014/main" id="{88FB95AF-2110-4EA6-A356-D9671082AA21}"/>
              </a:ext>
            </a:extLst>
          </p:cNvPr>
          <p:cNvSpPr txBox="1"/>
          <p:nvPr/>
        </p:nvSpPr>
        <p:spPr>
          <a:xfrm>
            <a:off x="6499006" y="5443955"/>
            <a:ext cx="4493538" cy="769441"/>
          </a:xfrm>
          <a:prstGeom prst="rect">
            <a:avLst/>
          </a:prstGeom>
          <a:noFill/>
          <a:effectLst/>
        </p:spPr>
        <p:txBody>
          <a:bodyPr wrap="none" rtlCol="0">
            <a:spAutoFit/>
          </a:bodyPr>
          <a:lstStyle/>
          <a:p>
            <a:r>
              <a:rPr lang="zh-CN" altLang="en-US" sz="2400" dirty="0">
                <a:solidFill>
                  <a:schemeClr val="bg1">
                    <a:lumMod val="60000"/>
                    <a:lumOff val="40000"/>
                  </a:schemeClr>
                </a:solidFill>
                <a:latin typeface="微软雅黑" panose="020B0503020204020204" pitchFamily="34" charset="-122"/>
                <a:ea typeface="微软雅黑" panose="020B0503020204020204" pitchFamily="34" charset="-122"/>
              </a:rPr>
              <a:t>人工智能领域知识产权风险防控</a:t>
            </a:r>
            <a:endParaRPr lang="en-US" altLang="zh-CN" sz="2400" dirty="0">
              <a:solidFill>
                <a:schemeClr val="bg1">
                  <a:lumMod val="60000"/>
                  <a:lumOff val="40000"/>
                </a:schemeClr>
              </a:solidFill>
              <a:latin typeface="微软雅黑" panose="020B0503020204020204" pitchFamily="34" charset="-122"/>
              <a:ea typeface="微软雅黑" panose="020B0503020204020204" pitchFamily="34" charset="-122"/>
            </a:endParaRPr>
          </a:p>
          <a:p>
            <a:r>
              <a:rPr lang="zh-CN" altLang="en-US" sz="2000" dirty="0">
                <a:solidFill>
                  <a:schemeClr val="bg1">
                    <a:lumMod val="60000"/>
                    <a:lumOff val="40000"/>
                  </a:schemeClr>
                </a:solidFill>
                <a:latin typeface="微软雅黑" panose="020B0503020204020204" pitchFamily="34" charset="-122"/>
                <a:ea typeface="微软雅黑" panose="020B0503020204020204" pitchFamily="34" charset="-122"/>
              </a:rPr>
              <a:t>开源软件知识产权风险防控</a:t>
            </a:r>
            <a:endParaRPr lang="en-US" altLang="zh-CN" sz="2000" dirty="0">
              <a:solidFill>
                <a:schemeClr val="bg1">
                  <a:lumMod val="60000"/>
                  <a:lumOff val="40000"/>
                </a:schemeClr>
              </a:solidFill>
              <a:latin typeface="Century Gothic" panose="020B0502020202020204" pitchFamily="34" charset="0"/>
              <a:ea typeface="微软雅黑"/>
            </a:endParaRPr>
          </a:p>
        </p:txBody>
      </p:sp>
    </p:spTree>
    <p:extLst>
      <p:ext uri="{BB962C8B-B14F-4D97-AF65-F5344CB8AC3E}">
        <p14:creationId xmlns:p14="http://schemas.microsoft.com/office/powerpoint/2010/main" val="160733643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100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25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50" presetClass="entr" presetSubtype="0" decel="100000"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1000" fill="hold"/>
                                        <p:tgtEl>
                                          <p:spTgt spid="72"/>
                                        </p:tgtEl>
                                        <p:attrNameLst>
                                          <p:attrName>ppt_w</p:attrName>
                                        </p:attrNameLst>
                                      </p:cBhvr>
                                      <p:tavLst>
                                        <p:tav tm="0">
                                          <p:val>
                                            <p:strVal val="#ppt_w+.3"/>
                                          </p:val>
                                        </p:tav>
                                        <p:tav tm="100000">
                                          <p:val>
                                            <p:strVal val="#ppt_w"/>
                                          </p:val>
                                        </p:tav>
                                      </p:tavLst>
                                    </p:anim>
                                    <p:anim calcmode="lin" valueType="num">
                                      <p:cBhvr>
                                        <p:cTn id="43" dur="1000" fill="hold"/>
                                        <p:tgtEl>
                                          <p:spTgt spid="72"/>
                                        </p:tgtEl>
                                        <p:attrNameLst>
                                          <p:attrName>ppt_h</p:attrName>
                                        </p:attrNameLst>
                                      </p:cBhvr>
                                      <p:tavLst>
                                        <p:tav tm="0">
                                          <p:val>
                                            <p:strVal val="#ppt_h"/>
                                          </p:val>
                                        </p:tav>
                                        <p:tav tm="100000">
                                          <p:val>
                                            <p:strVal val="#ppt_h"/>
                                          </p:val>
                                        </p:tav>
                                      </p:tavLst>
                                    </p:anim>
                                    <p:animEffect transition="in" filter="fade">
                                      <p:cBhvr>
                                        <p:cTn id="44" dur="1000"/>
                                        <p:tgtEl>
                                          <p:spTgt spid="72"/>
                                        </p:tgtEl>
                                      </p:cBhvr>
                                    </p:animEffect>
                                  </p:childTnLst>
                                </p:cTn>
                              </p:par>
                              <p:par>
                                <p:cTn id="45" presetID="50" presetClass="entr" presetSubtype="0" decel="100000" fill="hold" grpId="0"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1000" fill="hold"/>
                                        <p:tgtEl>
                                          <p:spTgt spid="73"/>
                                        </p:tgtEl>
                                        <p:attrNameLst>
                                          <p:attrName>ppt_w</p:attrName>
                                        </p:attrNameLst>
                                      </p:cBhvr>
                                      <p:tavLst>
                                        <p:tav tm="0">
                                          <p:val>
                                            <p:strVal val="#ppt_w+.3"/>
                                          </p:val>
                                        </p:tav>
                                        <p:tav tm="100000">
                                          <p:val>
                                            <p:strVal val="#ppt_w"/>
                                          </p:val>
                                        </p:tav>
                                      </p:tavLst>
                                    </p:anim>
                                    <p:anim calcmode="lin" valueType="num">
                                      <p:cBhvr>
                                        <p:cTn id="48" dur="1000" fill="hold"/>
                                        <p:tgtEl>
                                          <p:spTgt spid="73"/>
                                        </p:tgtEl>
                                        <p:attrNameLst>
                                          <p:attrName>ppt_h</p:attrName>
                                        </p:attrNameLst>
                                      </p:cBhvr>
                                      <p:tavLst>
                                        <p:tav tm="0">
                                          <p:val>
                                            <p:strVal val="#ppt_h"/>
                                          </p:val>
                                        </p:tav>
                                        <p:tav tm="100000">
                                          <p:val>
                                            <p:strVal val="#ppt_h"/>
                                          </p:val>
                                        </p:tav>
                                      </p:tavLst>
                                    </p:anim>
                                    <p:animEffect transition="in" filter="fade">
                                      <p:cBhvr>
                                        <p:cTn id="49" dur="1000"/>
                                        <p:tgtEl>
                                          <p:spTgt spid="73"/>
                                        </p:tgtEl>
                                      </p:cBhvr>
                                    </p:animEffect>
                                  </p:childTnLst>
                                </p:cTn>
                              </p:par>
                              <p:par>
                                <p:cTn id="50" presetID="50" presetClass="entr" presetSubtype="0" decel="100000" fill="hold" grpId="0" nodeType="withEffect">
                                  <p:stCondLst>
                                    <p:cond delay="750"/>
                                  </p:stCondLst>
                                  <p:childTnLst>
                                    <p:set>
                                      <p:cBhvr>
                                        <p:cTn id="51" dur="1" fill="hold">
                                          <p:stCondLst>
                                            <p:cond delay="0"/>
                                          </p:stCondLst>
                                        </p:cTn>
                                        <p:tgtEl>
                                          <p:spTgt spid="74"/>
                                        </p:tgtEl>
                                        <p:attrNameLst>
                                          <p:attrName>style.visibility</p:attrName>
                                        </p:attrNameLst>
                                      </p:cBhvr>
                                      <p:to>
                                        <p:strVal val="visible"/>
                                      </p:to>
                                    </p:set>
                                    <p:anim calcmode="lin" valueType="num">
                                      <p:cBhvr>
                                        <p:cTn id="52" dur="1000" fill="hold"/>
                                        <p:tgtEl>
                                          <p:spTgt spid="74"/>
                                        </p:tgtEl>
                                        <p:attrNameLst>
                                          <p:attrName>ppt_w</p:attrName>
                                        </p:attrNameLst>
                                      </p:cBhvr>
                                      <p:tavLst>
                                        <p:tav tm="0">
                                          <p:val>
                                            <p:strVal val="#ppt_w+.3"/>
                                          </p:val>
                                        </p:tav>
                                        <p:tav tm="100000">
                                          <p:val>
                                            <p:strVal val="#ppt_w"/>
                                          </p:val>
                                        </p:tav>
                                      </p:tavLst>
                                    </p:anim>
                                    <p:anim calcmode="lin" valueType="num">
                                      <p:cBhvr>
                                        <p:cTn id="53" dur="1000" fill="hold"/>
                                        <p:tgtEl>
                                          <p:spTgt spid="74"/>
                                        </p:tgtEl>
                                        <p:attrNameLst>
                                          <p:attrName>ppt_h</p:attrName>
                                        </p:attrNameLst>
                                      </p:cBhvr>
                                      <p:tavLst>
                                        <p:tav tm="0">
                                          <p:val>
                                            <p:strVal val="#ppt_h"/>
                                          </p:val>
                                        </p:tav>
                                        <p:tav tm="100000">
                                          <p:val>
                                            <p:strVal val="#ppt_h"/>
                                          </p:val>
                                        </p:tav>
                                      </p:tavLst>
                                    </p:anim>
                                    <p:animEffect transition="in" filter="fade">
                                      <p:cBhvr>
                                        <p:cTn id="54" dur="1000"/>
                                        <p:tgtEl>
                                          <p:spTgt spid="74"/>
                                        </p:tgtEl>
                                      </p:cBhvr>
                                    </p:animEffect>
                                  </p:childTnLst>
                                </p:cTn>
                              </p:par>
                              <p:par>
                                <p:cTn id="55" presetID="50" presetClass="entr" presetSubtype="0" decel="100000" fill="hold" grpId="0" nodeType="withEffect">
                                  <p:stCondLst>
                                    <p:cond delay="1000"/>
                                  </p:stCondLst>
                                  <p:childTnLst>
                                    <p:set>
                                      <p:cBhvr>
                                        <p:cTn id="56" dur="1" fill="hold">
                                          <p:stCondLst>
                                            <p:cond delay="0"/>
                                          </p:stCondLst>
                                        </p:cTn>
                                        <p:tgtEl>
                                          <p:spTgt spid="75"/>
                                        </p:tgtEl>
                                        <p:attrNameLst>
                                          <p:attrName>style.visibility</p:attrName>
                                        </p:attrNameLst>
                                      </p:cBhvr>
                                      <p:to>
                                        <p:strVal val="visible"/>
                                      </p:to>
                                    </p:set>
                                    <p:anim calcmode="lin" valueType="num">
                                      <p:cBhvr>
                                        <p:cTn id="57" dur="1000" fill="hold"/>
                                        <p:tgtEl>
                                          <p:spTgt spid="75"/>
                                        </p:tgtEl>
                                        <p:attrNameLst>
                                          <p:attrName>ppt_w</p:attrName>
                                        </p:attrNameLst>
                                      </p:cBhvr>
                                      <p:tavLst>
                                        <p:tav tm="0">
                                          <p:val>
                                            <p:strVal val="#ppt_w+.3"/>
                                          </p:val>
                                        </p:tav>
                                        <p:tav tm="100000">
                                          <p:val>
                                            <p:strVal val="#ppt_w"/>
                                          </p:val>
                                        </p:tav>
                                      </p:tavLst>
                                    </p:anim>
                                    <p:anim calcmode="lin" valueType="num">
                                      <p:cBhvr>
                                        <p:cTn id="58" dur="1000" fill="hold"/>
                                        <p:tgtEl>
                                          <p:spTgt spid="75"/>
                                        </p:tgtEl>
                                        <p:attrNameLst>
                                          <p:attrName>ppt_h</p:attrName>
                                        </p:attrNameLst>
                                      </p:cBhvr>
                                      <p:tavLst>
                                        <p:tav tm="0">
                                          <p:val>
                                            <p:strVal val="#ppt_h"/>
                                          </p:val>
                                        </p:tav>
                                        <p:tav tm="100000">
                                          <p:val>
                                            <p:strVal val="#ppt_h"/>
                                          </p:val>
                                        </p:tav>
                                      </p:tavLst>
                                    </p:anim>
                                    <p:animEffect transition="in" filter="fade">
                                      <p:cBhvr>
                                        <p:cTn id="59" dur="1000"/>
                                        <p:tgtEl>
                                          <p:spTgt spid="75"/>
                                        </p:tgtEl>
                                      </p:cBhvr>
                                    </p:animEffect>
                                  </p:childTnLst>
                                </p:cTn>
                              </p:par>
                              <p:par>
                                <p:cTn id="60" presetID="50" presetClass="entr" presetSubtype="0" decel="100000" fill="hold" grpId="0" nodeType="withEffect">
                                  <p:stCondLst>
                                    <p:cond delay="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1000" fill="hold"/>
                                        <p:tgtEl>
                                          <p:spTgt spid="76"/>
                                        </p:tgtEl>
                                        <p:attrNameLst>
                                          <p:attrName>ppt_w</p:attrName>
                                        </p:attrNameLst>
                                      </p:cBhvr>
                                      <p:tavLst>
                                        <p:tav tm="0">
                                          <p:val>
                                            <p:strVal val="#ppt_w+.3"/>
                                          </p:val>
                                        </p:tav>
                                        <p:tav tm="100000">
                                          <p:val>
                                            <p:strVal val="#ppt_w"/>
                                          </p:val>
                                        </p:tav>
                                      </p:tavLst>
                                    </p:anim>
                                    <p:anim calcmode="lin" valueType="num">
                                      <p:cBhvr>
                                        <p:cTn id="63" dur="1000" fill="hold"/>
                                        <p:tgtEl>
                                          <p:spTgt spid="76"/>
                                        </p:tgtEl>
                                        <p:attrNameLst>
                                          <p:attrName>ppt_h</p:attrName>
                                        </p:attrNameLst>
                                      </p:cBhvr>
                                      <p:tavLst>
                                        <p:tav tm="0">
                                          <p:val>
                                            <p:strVal val="#ppt_h"/>
                                          </p:val>
                                        </p:tav>
                                        <p:tav tm="100000">
                                          <p:val>
                                            <p:strVal val="#ppt_h"/>
                                          </p:val>
                                        </p:tav>
                                      </p:tavLst>
                                    </p:anim>
                                    <p:animEffect transition="in" filter="fade">
                                      <p:cBhvr>
                                        <p:cTn id="64" dur="1000"/>
                                        <p:tgtEl>
                                          <p:spTgt spid="76"/>
                                        </p:tgtEl>
                                      </p:cBhvr>
                                    </p:animEffect>
                                  </p:childTnLst>
                                </p:cTn>
                              </p:par>
                              <p:par>
                                <p:cTn id="65" presetID="50" presetClass="entr" presetSubtype="0" decel="100000" fill="hold" grpId="0" nodeType="withEffect">
                                  <p:stCondLst>
                                    <p:cond delay="1250"/>
                                  </p:stCondLst>
                                  <p:childTnLst>
                                    <p:set>
                                      <p:cBhvr>
                                        <p:cTn id="66" dur="1" fill="hold">
                                          <p:stCondLst>
                                            <p:cond delay="0"/>
                                          </p:stCondLst>
                                        </p:cTn>
                                        <p:tgtEl>
                                          <p:spTgt spid="77"/>
                                        </p:tgtEl>
                                        <p:attrNameLst>
                                          <p:attrName>style.visibility</p:attrName>
                                        </p:attrNameLst>
                                      </p:cBhvr>
                                      <p:to>
                                        <p:strVal val="visible"/>
                                      </p:to>
                                    </p:set>
                                    <p:anim calcmode="lin" valueType="num">
                                      <p:cBhvr>
                                        <p:cTn id="67" dur="1000" fill="hold"/>
                                        <p:tgtEl>
                                          <p:spTgt spid="77"/>
                                        </p:tgtEl>
                                        <p:attrNameLst>
                                          <p:attrName>ppt_w</p:attrName>
                                        </p:attrNameLst>
                                      </p:cBhvr>
                                      <p:tavLst>
                                        <p:tav tm="0">
                                          <p:val>
                                            <p:strVal val="#ppt_w+.3"/>
                                          </p:val>
                                        </p:tav>
                                        <p:tav tm="100000">
                                          <p:val>
                                            <p:strVal val="#ppt_w"/>
                                          </p:val>
                                        </p:tav>
                                      </p:tavLst>
                                    </p:anim>
                                    <p:anim calcmode="lin" valueType="num">
                                      <p:cBhvr>
                                        <p:cTn id="68" dur="1000" fill="hold"/>
                                        <p:tgtEl>
                                          <p:spTgt spid="77"/>
                                        </p:tgtEl>
                                        <p:attrNameLst>
                                          <p:attrName>ppt_h</p:attrName>
                                        </p:attrNameLst>
                                      </p:cBhvr>
                                      <p:tavLst>
                                        <p:tav tm="0">
                                          <p:val>
                                            <p:strVal val="#ppt_h"/>
                                          </p:val>
                                        </p:tav>
                                        <p:tav tm="100000">
                                          <p:val>
                                            <p:strVal val="#ppt_h"/>
                                          </p:val>
                                        </p:tav>
                                      </p:tavLst>
                                    </p:anim>
                                    <p:animEffect transition="in" filter="fade">
                                      <p:cBhvr>
                                        <p:cTn id="69"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矩形 1"/>
          <p:cNvSpPr>
            <a:spLocks noChangeArrowheads="1"/>
          </p:cNvSpPr>
          <p:nvPr/>
        </p:nvSpPr>
        <p:spPr bwMode="auto">
          <a:xfrm>
            <a:off x="0" y="0"/>
            <a:ext cx="9551988" cy="582613"/>
          </a:xfrm>
          <a:prstGeom prst="rect">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 name="矩形 2"/>
          <p:cNvSpPr>
            <a:spLocks noChangeArrowheads="1"/>
          </p:cNvSpPr>
          <p:nvPr/>
        </p:nvSpPr>
        <p:spPr bwMode="auto">
          <a:xfrm>
            <a:off x="9696450" y="0"/>
            <a:ext cx="2495550" cy="5826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algn="ctr" eaLnBrk="1" hangingPunct="1">
              <a:lnSpc>
                <a:spcPct val="100000"/>
              </a:lnSpc>
              <a:spcBef>
                <a:spcPct val="0"/>
              </a:spcBef>
              <a:buClrTx/>
              <a:buSzTx/>
              <a:buFont typeface="Arial" charset="0"/>
              <a:buNone/>
              <a:defRPr/>
            </a:pP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17417" name="矩形 3"/>
          <p:cNvSpPr>
            <a:spLocks noChangeArrowheads="1"/>
          </p:cNvSpPr>
          <p:nvPr/>
        </p:nvSpPr>
        <p:spPr bwMode="auto">
          <a:xfrm>
            <a:off x="7967663" y="6264275"/>
            <a:ext cx="3241675" cy="620713"/>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矩形 10"/>
          <p:cNvSpPr>
            <a:spLocks noChangeArrowheads="1"/>
          </p:cNvSpPr>
          <p:nvPr/>
        </p:nvSpPr>
        <p:spPr bwMode="auto">
          <a:xfrm>
            <a:off x="11352213" y="6264275"/>
            <a:ext cx="839787" cy="620713"/>
          </a:xfrm>
          <a:prstGeom prst="rect">
            <a:avLst/>
          </a:prstGeom>
          <a:solidFill>
            <a:schemeClr val="bg2">
              <a:lumMod val="75000"/>
            </a:schemeClr>
          </a:solidFill>
          <a:ln>
            <a:noFill/>
          </a:ln>
        </p:spPr>
        <p:txBody>
          <a:bodyPr/>
          <a:lstStyle>
            <a:lvl1pPr eaLnBrk="0" hangingPunct="0">
              <a:lnSpc>
                <a:spcPct val="90000"/>
              </a:lnSpc>
              <a:spcBef>
                <a:spcPts val="1800"/>
              </a:spcBef>
              <a:buClr>
                <a:schemeClr val="accent2"/>
              </a:buClr>
              <a:buSzPct val="80000"/>
              <a:buFont typeface="Wingdings 2" pitchFamily="18" charset="2"/>
              <a:buChar char="ö"/>
              <a:defRPr sz="2400">
                <a:solidFill>
                  <a:schemeClr val="accent1"/>
                </a:solidFill>
                <a:latin typeface="Arial" charset="0"/>
                <a:ea typeface="华文中宋" pitchFamily="2" charset="-122"/>
              </a:defRPr>
            </a:lvl1pPr>
            <a:lvl2pPr marL="742950" indent="-285750" eaLnBrk="0" hangingPunct="0">
              <a:lnSpc>
                <a:spcPct val="130000"/>
              </a:lnSpc>
              <a:buFont typeface="Calibri" pitchFamily="34" charset="0"/>
              <a:buChar char=" "/>
              <a:defRPr>
                <a:solidFill>
                  <a:schemeClr val="tx1"/>
                </a:solidFill>
                <a:latin typeface="Arial" charset="0"/>
                <a:ea typeface="华文中宋" pitchFamily="2" charset="-122"/>
              </a:defRPr>
            </a:lvl2pPr>
            <a:lvl3pPr marL="1143000" indent="-228600" eaLnBrk="0" hangingPunct="0">
              <a:lnSpc>
                <a:spcPct val="90000"/>
              </a:lnSpc>
              <a:spcBef>
                <a:spcPts val="500"/>
              </a:spcBef>
              <a:buFont typeface="Calibri" pitchFamily="34" charset="0"/>
              <a:buChar char="•"/>
              <a:defRPr sz="2000">
                <a:solidFill>
                  <a:srgbClr val="303030"/>
                </a:solidFill>
                <a:latin typeface="Arial" charset="0"/>
                <a:ea typeface="华文中宋" pitchFamily="2" charset="-122"/>
              </a:defRPr>
            </a:lvl3pPr>
            <a:lvl4pPr marL="16002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4pPr>
            <a:lvl5pPr marL="2057400" indent="-228600" eaLnBrk="0" hangingPunct="0">
              <a:lnSpc>
                <a:spcPct val="90000"/>
              </a:lnSpc>
              <a:spcBef>
                <a:spcPts val="500"/>
              </a:spcBef>
              <a:buFont typeface="Calibri" pitchFamily="34" charset="0"/>
              <a:buChar char="•"/>
              <a:defRPr>
                <a:solidFill>
                  <a:srgbClr val="303030"/>
                </a:solidFill>
                <a:latin typeface="Arial" charset="0"/>
                <a:ea typeface="华文中宋" pitchFamily="2" charset="-122"/>
              </a:defRPr>
            </a:lvl5pPr>
            <a:lvl6pPr marL="25146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6pPr>
            <a:lvl7pPr marL="29718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7pPr>
            <a:lvl8pPr marL="34290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8pPr>
            <a:lvl9pPr marL="3886200" indent="-228600" eaLnBrk="0" fontAlgn="base" hangingPunct="0">
              <a:lnSpc>
                <a:spcPct val="90000"/>
              </a:lnSpc>
              <a:spcBef>
                <a:spcPts val="500"/>
              </a:spcBef>
              <a:spcAft>
                <a:spcPct val="0"/>
              </a:spcAft>
              <a:buFont typeface="Calibri" pitchFamily="34" charset="0"/>
              <a:buChar char="•"/>
              <a:defRPr>
                <a:solidFill>
                  <a:srgbClr val="303030"/>
                </a:solidFill>
                <a:latin typeface="Arial" charset="0"/>
                <a:ea typeface="华文中宋" pitchFamily="2" charset="-122"/>
              </a:defRPr>
            </a:lvl9pPr>
          </a:lstStyle>
          <a:p>
            <a:pPr eaLnBrk="1" hangingPunct="1">
              <a:lnSpc>
                <a:spcPct val="100000"/>
              </a:lnSpc>
              <a:spcBef>
                <a:spcPct val="0"/>
              </a:spcBef>
              <a:buClrTx/>
              <a:buSzTx/>
              <a:buFont typeface="Arial" charset="0"/>
              <a:buNone/>
              <a:defRPr/>
            </a:pPr>
            <a:endParaRPr lang="zh-CN" altLang="en-US" sz="1800">
              <a:solidFill>
                <a:schemeClr val="tx1"/>
              </a:solidFill>
              <a:ea typeface="宋体" pitchFamily="2" charset="-122"/>
            </a:endParaRPr>
          </a:p>
        </p:txBody>
      </p:sp>
      <p:sp>
        <p:nvSpPr>
          <p:cNvPr id="17419" name="TextBox 6"/>
          <p:cNvSpPr txBox="1">
            <a:spLocks noChangeArrowheads="1"/>
          </p:cNvSpPr>
          <p:nvPr/>
        </p:nvSpPr>
        <p:spPr bwMode="auto">
          <a:xfrm>
            <a:off x="7967663" y="6411913"/>
            <a:ext cx="324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a:t>www.boip.com.cn</a:t>
            </a:r>
            <a:endParaRPr lang="zh-CN" altLang="en-US"/>
          </a:p>
        </p:txBody>
      </p:sp>
      <p:sp>
        <p:nvSpPr>
          <p:cNvPr id="8" name="灯片编号占位符 7"/>
          <p:cNvSpPr>
            <a:spLocks noGrp="1"/>
          </p:cNvSpPr>
          <p:nvPr>
            <p:ph type="sldNum" sz="quarter" idx="12"/>
          </p:nvPr>
        </p:nvSpPr>
        <p:spPr>
          <a:xfrm>
            <a:off x="9192344" y="6392068"/>
            <a:ext cx="2743200" cy="365125"/>
          </a:xfrm>
        </p:spPr>
        <p:txBody>
          <a:bodyPr/>
          <a:lstStyle/>
          <a:p>
            <a:fld id="{C02E82C4-99CC-4172-8172-118A5DE798BC}" type="slidenum">
              <a:rPr lang="zh-CN" altLang="en-US" smtClean="0">
                <a:solidFill>
                  <a:schemeClr val="tx1"/>
                </a:solidFill>
                <a:latin typeface="微软雅黑" panose="020B0503020204020204" pitchFamily="34" charset="-122"/>
                <a:ea typeface="微软雅黑" panose="020B0503020204020204" pitchFamily="34" charset="-122"/>
              </a:rPr>
              <a:pPr/>
              <a:t>9</a:t>
            </a:fld>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71" name="TextBox 3"/>
          <p:cNvSpPr txBox="1">
            <a:spLocks noChangeArrowheads="1"/>
          </p:cNvSpPr>
          <p:nvPr/>
        </p:nvSpPr>
        <p:spPr bwMode="auto">
          <a:xfrm>
            <a:off x="1433898" y="7650"/>
            <a:ext cx="6769100" cy="584775"/>
          </a:xfrm>
          <a:prstGeom prst="rect">
            <a:avLst/>
          </a:prstGeom>
          <a:noFill/>
          <a:ln w="9525">
            <a:noFill/>
            <a:miter lim="800000"/>
            <a:headEnd/>
            <a:tailEnd/>
          </a:ln>
        </p:spPr>
        <p:txBody>
          <a:bodyPr wrap="square">
            <a:spAutoFit/>
          </a:bodyPr>
          <a:lstStyle/>
          <a:p>
            <a:r>
              <a:rPr lang="zh-CN" altLang="en-US" sz="3200" b="1" dirty="0">
                <a:latin typeface="微软雅黑" pitchFamily="34" charset="-122"/>
                <a:ea typeface="微软雅黑" pitchFamily="34" charset="-122"/>
              </a:rPr>
              <a:t>人工智能的定义与分类</a:t>
            </a:r>
          </a:p>
        </p:txBody>
      </p:sp>
      <p:pic>
        <p:nvPicPr>
          <p:cNvPr id="28" name="图片 27">
            <a:extLst>
              <a:ext uri="{FF2B5EF4-FFF2-40B4-BE49-F238E27FC236}">
                <a16:creationId xmlns:a16="http://schemas.microsoft.com/office/drawing/2014/main" id="{B365F0CB-5288-418E-A9C1-E5F8CB283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65" y="87580"/>
            <a:ext cx="1295833" cy="424913"/>
          </a:xfrm>
          <a:prstGeom prst="rect">
            <a:avLst/>
          </a:prstGeom>
        </p:spPr>
      </p:pic>
      <p:sp>
        <p:nvSpPr>
          <p:cNvPr id="2" name="文本框 1">
            <a:extLst>
              <a:ext uri="{FF2B5EF4-FFF2-40B4-BE49-F238E27FC236}">
                <a16:creationId xmlns:a16="http://schemas.microsoft.com/office/drawing/2014/main" id="{AA20F580-9961-4D72-84A3-B877CE2B3DD7}"/>
              </a:ext>
            </a:extLst>
          </p:cNvPr>
          <p:cNvSpPr txBox="1"/>
          <p:nvPr/>
        </p:nvSpPr>
        <p:spPr>
          <a:xfrm>
            <a:off x="623392" y="1196752"/>
            <a:ext cx="10945216" cy="4752391"/>
          </a:xfrm>
          <a:prstGeom prst="rect">
            <a:avLst/>
          </a:prstGeom>
          <a:noFill/>
        </p:spPr>
        <p:txBody>
          <a:bodyPr wrap="square" rtlCol="0">
            <a:spAutoFit/>
          </a:bodyPr>
          <a:lstStyle/>
          <a:p>
            <a:pPr>
              <a:lnSpc>
                <a:spcPct val="150000"/>
              </a:lnSpc>
            </a:pPr>
            <a:r>
              <a:rPr lang="zh-CN" altLang="en-US" sz="2400" dirty="0">
                <a:solidFill>
                  <a:srgbClr val="C00000"/>
                </a:solidFill>
                <a:latin typeface="微软雅黑" panose="020B0503020204020204" pitchFamily="34" charset="-122"/>
                <a:ea typeface="微软雅黑" panose="020B0503020204020204" pitchFamily="34" charset="-122"/>
              </a:rPr>
              <a:t>定义：</a:t>
            </a:r>
            <a:r>
              <a:rPr lang="zh-CN" altLang="en-US" dirty="0">
                <a:solidFill>
                  <a:srgbClr val="000000"/>
                </a:solidFill>
                <a:latin typeface="微软雅黑" panose="020B0503020204020204" pitchFamily="34" charset="-122"/>
                <a:ea typeface="微软雅黑" panose="020B0503020204020204" pitchFamily="34" charset="-122"/>
              </a:rPr>
              <a:t>“人工智能是建立在现代算法基础上</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以历史数据为支撑</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而形成的具有感知、推理、学习、决策等思维活动并能够按照一定目标完成相应行为的计算机系统”。</a:t>
            </a:r>
          </a:p>
          <a:p>
            <a:pPr>
              <a:lnSpc>
                <a:spcPct val="150000"/>
              </a:lnSpc>
            </a:pPr>
            <a:r>
              <a:rPr lang="zh-CN" altLang="en-US" sz="2400" dirty="0">
                <a:solidFill>
                  <a:srgbClr val="C00000"/>
                </a:solidFill>
                <a:latin typeface="微软雅黑" panose="020B0503020204020204" pitchFamily="34" charset="-122"/>
                <a:ea typeface="微软雅黑" panose="020B0503020204020204" pitchFamily="34" charset="-122"/>
              </a:rPr>
              <a:t>核心准则：</a:t>
            </a:r>
            <a:endParaRPr lang="en-US" altLang="zh-CN" sz="2400" dirty="0">
              <a:solidFill>
                <a:srgbClr val="C0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a:solidFill>
                  <a:srgbClr val="000000"/>
                </a:solidFill>
                <a:latin typeface="微软雅黑" panose="020B0503020204020204" pitchFamily="34" charset="-122"/>
                <a:ea typeface="微软雅黑" panose="020B0503020204020204" pitchFamily="34" charset="-122"/>
              </a:rPr>
              <a:t>人工智能的中心目标是建立那些使智能的实现成为可能的原理；</a:t>
            </a:r>
          </a:p>
          <a:p>
            <a:pPr marL="285750" indent="-285750">
              <a:lnSpc>
                <a:spcPct val="150000"/>
              </a:lnSpc>
              <a:buFont typeface="Wingdings" panose="05000000000000000000" pitchFamily="2" charset="2"/>
              <a:buChar char="p"/>
            </a:pPr>
            <a:r>
              <a:rPr lang="zh-CN" altLang="en-US" dirty="0">
                <a:solidFill>
                  <a:srgbClr val="000000"/>
                </a:solidFill>
                <a:latin typeface="微软雅黑" panose="020B0503020204020204" pitchFamily="34" charset="-122"/>
                <a:ea typeface="微软雅黑" panose="020B0503020204020204" pitchFamily="34" charset="-122"/>
              </a:rPr>
              <a:t>实现人工智能的途径必然离不开感知、交流、学习、推理以及在复杂环境中进行决策等智能行为的实现。</a:t>
            </a:r>
            <a:endParaRPr lang="en-US" altLang="zh-CN"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C00000"/>
                </a:solidFill>
                <a:latin typeface="微软雅黑" panose="020B0503020204020204" pitchFamily="34" charset="-122"/>
                <a:ea typeface="微软雅黑" panose="020B0503020204020204" pitchFamily="34" charset="-122"/>
              </a:rPr>
              <a:t>判断依据：</a:t>
            </a:r>
            <a:endParaRPr lang="en-US" altLang="zh-CN" sz="2400" dirty="0">
              <a:solidFill>
                <a:srgbClr val="C0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a:solidFill>
                  <a:srgbClr val="000000"/>
                </a:solidFill>
                <a:latin typeface="微软雅黑" panose="020B0503020204020204" pitchFamily="34" charset="-122"/>
                <a:ea typeface="微软雅黑" panose="020B0503020204020204" pitchFamily="34" charset="-122"/>
              </a:rPr>
              <a:t>判断其是否是以人工智能学科的基本思想和内容作为出发点，即是否是围绕智能活动而构造的人工系统；</a:t>
            </a:r>
          </a:p>
          <a:p>
            <a:pPr marL="285750" indent="-285750">
              <a:lnSpc>
                <a:spcPct val="150000"/>
              </a:lnSpc>
              <a:buFont typeface="Wingdings" panose="05000000000000000000" pitchFamily="2" charset="2"/>
              <a:buChar char="p"/>
            </a:pPr>
            <a:r>
              <a:rPr lang="zh-CN" altLang="en-US" dirty="0">
                <a:solidFill>
                  <a:srgbClr val="000000"/>
                </a:solidFill>
                <a:latin typeface="微软雅黑" panose="020B0503020204020204" pitchFamily="34" charset="-122"/>
                <a:ea typeface="微软雅黑" panose="020B0503020204020204" pitchFamily="34" charset="-122"/>
              </a:rPr>
              <a:t>判断其实现途径是否以感知、交流、学习、推理以及在复杂环境中进行决策等智能行为为基础的。</a:t>
            </a:r>
            <a:endParaRPr lang="en-US" altLang="zh-CN"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C00000"/>
                </a:solidFill>
                <a:latin typeface="微软雅黑" panose="020B0503020204020204" pitchFamily="34" charset="-122"/>
                <a:ea typeface="微软雅黑" panose="020B0503020204020204" pitchFamily="34" charset="-122"/>
              </a:rPr>
              <a:t>举例：</a:t>
            </a:r>
            <a:r>
              <a:rPr lang="en-US" altLang="zh-CN" dirty="0">
                <a:solidFill>
                  <a:srgbClr val="000000"/>
                </a:solidFill>
                <a:latin typeface="微软雅黑" panose="020B0503020204020204" pitchFamily="34" charset="-122"/>
                <a:ea typeface="微软雅黑" panose="020B0503020204020204" pitchFamily="34" charset="-122"/>
              </a:rPr>
              <a:t>Siri</a:t>
            </a:r>
            <a:r>
              <a:rPr lang="zh-CN" altLang="en-US" dirty="0">
                <a:solidFill>
                  <a:srgbClr val="000000"/>
                </a:solidFill>
                <a:latin typeface="微软雅黑" panose="020B0503020204020204" pitchFamily="34" charset="-122"/>
                <a:ea typeface="微软雅黑" panose="020B0503020204020204" pitchFamily="34" charset="-122"/>
              </a:rPr>
              <a:t>拥有互联网作为强大的数据库，能够与真实的人进行简单对话，但是却不能像人类智能那样不断适应复杂的语义环境</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弱人工智能</a:t>
            </a:r>
          </a:p>
        </p:txBody>
      </p:sp>
      <p:sp>
        <p:nvSpPr>
          <p:cNvPr id="12" name="文本框 11">
            <a:extLst>
              <a:ext uri="{FF2B5EF4-FFF2-40B4-BE49-F238E27FC236}">
                <a16:creationId xmlns:a16="http://schemas.microsoft.com/office/drawing/2014/main" id="{CC018538-5766-497D-8BCC-DC797425F2B5}"/>
              </a:ext>
            </a:extLst>
          </p:cNvPr>
          <p:cNvSpPr txBox="1"/>
          <p:nvPr/>
        </p:nvSpPr>
        <p:spPr>
          <a:xfrm>
            <a:off x="5015880" y="6264275"/>
            <a:ext cx="2160240"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tabLst/>
              <a:defRPr/>
            </a:pPr>
            <a:r>
              <a:rPr lang="zh-CN" altLang="en-US" sz="2000" dirty="0">
                <a:solidFill>
                  <a:srgbClr val="2E2E3F"/>
                </a:solidFill>
                <a:latin typeface="Century Gothic" panose="020B0502020202020204" pitchFamily="34" charset="0"/>
                <a:ea typeface="微软雅黑"/>
              </a:rPr>
              <a:t>研究边界</a:t>
            </a:r>
            <a:endParaRPr kumimoji="0" lang="en-US" altLang="zh-CN" sz="2000" b="0" i="0" u="none" strike="noStrike" kern="1200" cap="none" spc="0" normalizeH="0" baseline="0" noProof="0" dirty="0">
              <a:ln>
                <a:noFill/>
              </a:ln>
              <a:solidFill>
                <a:srgbClr val="2E2E3F"/>
              </a:solidFill>
              <a:effectLst/>
              <a:uLnTx/>
              <a:uFillTx/>
              <a:latin typeface="Century Gothic" panose="020B0502020202020204" pitchFamily="34" charset="0"/>
              <a:ea typeface="微软雅黑"/>
            </a:endParaRPr>
          </a:p>
        </p:txBody>
      </p:sp>
    </p:spTree>
    <p:extLst>
      <p:ext uri="{BB962C8B-B14F-4D97-AF65-F5344CB8AC3E}">
        <p14:creationId xmlns:p14="http://schemas.microsoft.com/office/powerpoint/2010/main" val="1417677867"/>
      </p:ext>
    </p:extLst>
  </p:cSld>
  <p:clrMapOvr>
    <a:masterClrMapping/>
  </p:clrMapOvr>
  <p:transition>
    <p:strips dir="rd"/>
  </p:transition>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000120150204A05KWBG">
  <a:themeElements>
    <a:clrScheme name="A000120150204A05KWBG 1">
      <a:dk1>
        <a:srgbClr val="5F5F5F"/>
      </a:dk1>
      <a:lt1>
        <a:srgbClr val="FFFFFF"/>
      </a:lt1>
      <a:dk2>
        <a:srgbClr val="5F5F5F"/>
      </a:dk2>
      <a:lt2>
        <a:srgbClr val="FFFFFF"/>
      </a:lt2>
      <a:accent1>
        <a:srgbClr val="FFB549"/>
      </a:accent1>
      <a:accent2>
        <a:srgbClr val="ED8E2F"/>
      </a:accent2>
      <a:accent3>
        <a:srgbClr val="B6B6B6"/>
      </a:accent3>
      <a:accent4>
        <a:srgbClr val="DADADA"/>
      </a:accent4>
      <a:accent5>
        <a:srgbClr val="FFD7B1"/>
      </a:accent5>
      <a:accent6>
        <a:srgbClr val="D7802A"/>
      </a:accent6>
      <a:hlink>
        <a:srgbClr val="00B0F0"/>
      </a:hlink>
      <a:folHlink>
        <a:srgbClr val="AFB2B4"/>
      </a:folHlink>
    </a:clrScheme>
    <a:fontScheme name="A000120150204A05KWBG">
      <a:majorFont>
        <a:latin typeface="Arial"/>
        <a:ea typeface="华文中宋"/>
        <a:cs typeface=""/>
      </a:majorFont>
      <a:minorFont>
        <a:latin typeface="Arial"/>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A000120150204A05KWBG 1">
        <a:dk1>
          <a:srgbClr val="5F5F5F"/>
        </a:dk1>
        <a:lt1>
          <a:srgbClr val="FFFFFF"/>
        </a:lt1>
        <a:dk2>
          <a:srgbClr val="5F5F5F"/>
        </a:dk2>
        <a:lt2>
          <a:srgbClr val="FFFFFF"/>
        </a:lt2>
        <a:accent1>
          <a:srgbClr val="FFB549"/>
        </a:accent1>
        <a:accent2>
          <a:srgbClr val="ED8E2F"/>
        </a:accent2>
        <a:accent3>
          <a:srgbClr val="B6B6B6"/>
        </a:accent3>
        <a:accent4>
          <a:srgbClr val="DADADA"/>
        </a:accent4>
        <a:accent5>
          <a:srgbClr val="FFD7B1"/>
        </a:accent5>
        <a:accent6>
          <a:srgbClr val="D7802A"/>
        </a:accent6>
        <a:hlink>
          <a:srgbClr val="00B0F0"/>
        </a:hlink>
        <a:folHlink>
          <a:srgbClr val="AFB2B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0</Pages>
  <Words>7137</Words>
  <Characters>0</Characters>
  <Application>Microsoft Office PowerPoint</Application>
  <DocSecurity>0</DocSecurity>
  <PresentationFormat>宽屏</PresentationFormat>
  <Lines>0</Lines>
  <Paragraphs>532</Paragraphs>
  <Slides>48</Slides>
  <Notes>48</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48</vt:i4>
      </vt:variant>
    </vt:vector>
  </HeadingPairs>
  <TitlesOfParts>
    <vt:vector size="60" baseType="lpstr">
      <vt:lpstr>华文细黑</vt:lpstr>
      <vt:lpstr>微软雅黑</vt:lpstr>
      <vt:lpstr>Arial</vt:lpstr>
      <vt:lpstr>Calibri</vt:lpstr>
      <vt:lpstr>Century Gothic</vt:lpstr>
      <vt:lpstr>Impact</vt:lpstr>
      <vt:lpstr>Kartika</vt:lpstr>
      <vt:lpstr>Times New Roman</vt:lpstr>
      <vt:lpstr>Wingdings</vt:lpstr>
      <vt:lpstr>Wingdings 2</vt:lpstr>
      <vt:lpstr>默认设计模板</vt:lpstr>
      <vt:lpstr>A000120150204A05KWBG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信赖意味着责任</dc:title>
  <dc:creator>Kevin</dc:creator>
  <cp:lastModifiedBy>Yiming Chiang</cp:lastModifiedBy>
  <cp:revision>839</cp:revision>
  <cp:lastPrinted>2019-01-07T06:09:01Z</cp:lastPrinted>
  <dcterms:created xsi:type="dcterms:W3CDTF">2015-02-28T05:47:51Z</dcterms:created>
  <dcterms:modified xsi:type="dcterms:W3CDTF">2021-05-12T09:26:39Z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2052-9.1.0.4985</vt:lpwstr>
  </property>
</Properties>
</file>